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66" r:id="rId5"/>
    <p:sldId id="275" r:id="rId6"/>
    <p:sldId id="402" r:id="rId7"/>
    <p:sldId id="285" r:id="rId8"/>
    <p:sldId id="295" r:id="rId9"/>
    <p:sldId id="346" r:id="rId10"/>
    <p:sldId id="364" r:id="rId11"/>
    <p:sldId id="368" r:id="rId12"/>
    <p:sldId id="359" r:id="rId13"/>
    <p:sldId id="358" r:id="rId14"/>
    <p:sldId id="360" r:id="rId15"/>
    <p:sldId id="369" r:id="rId16"/>
    <p:sldId id="370" r:id="rId17"/>
    <p:sldId id="379" r:id="rId18"/>
    <p:sldId id="371" r:id="rId19"/>
    <p:sldId id="331" r:id="rId20"/>
    <p:sldId id="332" r:id="rId21"/>
    <p:sldId id="347" r:id="rId22"/>
    <p:sldId id="351" r:id="rId23"/>
    <p:sldId id="378" r:id="rId24"/>
    <p:sldId id="383" r:id="rId25"/>
    <p:sldId id="382" r:id="rId26"/>
    <p:sldId id="377" r:id="rId27"/>
    <p:sldId id="389" r:id="rId28"/>
    <p:sldId id="361" r:id="rId29"/>
    <p:sldId id="298" r:id="rId30"/>
    <p:sldId id="384" r:id="rId31"/>
    <p:sldId id="388" r:id="rId32"/>
    <p:sldId id="302" r:id="rId33"/>
    <p:sldId id="304" r:id="rId34"/>
    <p:sldId id="400" r:id="rId35"/>
    <p:sldId id="401" r:id="rId36"/>
    <p:sldId id="325" r:id="rId37"/>
    <p:sldId id="385" r:id="rId38"/>
    <p:sldId id="303" r:id="rId39"/>
    <p:sldId id="323" r:id="rId40"/>
    <p:sldId id="307" r:id="rId41"/>
    <p:sldId id="356" r:id="rId42"/>
    <p:sldId id="357" r:id="rId43"/>
    <p:sldId id="336" r:id="rId44"/>
    <p:sldId id="372" r:id="rId45"/>
    <p:sldId id="352" r:id="rId46"/>
    <p:sldId id="311" r:id="rId47"/>
    <p:sldId id="355" r:id="rId48"/>
    <p:sldId id="312" r:id="rId49"/>
    <p:sldId id="314" r:id="rId50"/>
    <p:sldId id="313" r:id="rId51"/>
    <p:sldId id="315" r:id="rId52"/>
    <p:sldId id="319" r:id="rId53"/>
    <p:sldId id="354" r:id="rId54"/>
    <p:sldId id="342" r:id="rId55"/>
    <p:sldId id="326" r:id="rId56"/>
    <p:sldId id="380" r:id="rId57"/>
    <p:sldId id="381" r:id="rId58"/>
    <p:sldId id="348" r:id="rId59"/>
  </p:sldIdLst>
  <p:sldSz cx="12192000" cy="6858000"/>
  <p:notesSz cx="6858000" cy="9144000"/>
  <p:embeddedFontLst>
    <p:embeddedFont>
      <p:font typeface="Helvetica" panose="020B0604020202020204" pitchFamily="34" charset="0"/>
      <p:regular r:id="rId62"/>
      <p:bold r:id="rId63"/>
      <p:italic r:id="rId64"/>
      <p:boldItalic r:id="rId65"/>
    </p:embeddedFont>
    <p:embeddedFont>
      <p:font typeface="IBM Plex Sans" panose="020B0503050203000203" pitchFamily="34" charset="0"/>
      <p:regular r:id="rId66"/>
      <p:bold r:id="rId67"/>
      <p:italic r:id="rId68"/>
      <p:boldItalic r:id="rId69"/>
    </p:embeddedFont>
    <p:embeddedFont>
      <p:font typeface="IBM Plex Sans Bold" panose="020B0803050203000203" charset="0"/>
      <p:bold r:id="rId70"/>
    </p:embeddedFont>
  </p:embeddedFontLst>
  <p:custDataLst>
    <p:tags r:id="rId7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1D71B8"/>
    <a:srgbClr val="F2F2F2"/>
    <a:srgbClr val="FFFFFF"/>
    <a:srgbClr val="D8D8D8"/>
    <a:srgbClr val="000000"/>
    <a:srgbClr val="96368C"/>
    <a:srgbClr val="83D0F5"/>
    <a:srgbClr val="968F82"/>
    <a:srgbClr val="ED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20" autoAdjust="0"/>
  </p:normalViewPr>
  <p:slideViewPr>
    <p:cSldViewPr snapToGrid="0">
      <p:cViewPr varScale="1">
        <p:scale>
          <a:sx n="50" d="100"/>
          <a:sy n="50" d="100"/>
        </p:scale>
        <p:origin x="1284" y="264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40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F733F0-2BFB-F4E5-4F0E-5057E4233A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ADE0F-FFC5-94AD-F7B4-831730284E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DDB7B-929A-407C-A260-D68F6FCDC88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732D-4CF4-6FAB-864F-9821FAB5A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D38D-3A6E-3625-53FB-ADA0F83B97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26680-1974-4C8A-8916-794582C3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41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14:19:22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0,'4'3,"1"0,-1-1,1 0,0 0,-1 0,1 0,0-1,8 2,3 1,35 9,1-3,0-1,71 2,162-12,-204-1,-17-1,73-16,-36 5,-55 10,89 7,-68 0,-20 0,0 2,73 18,-61-3,-46-15,-1 0,1-1,1 0,24 2,163 19,-24-3,76-15,-189-7,-45-1,0-1,23-6,5 0,-22 5,0-1,47-14,-56 15,-10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14:19:28.3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1,'2'1,"0"1,0-1,1 0,-1 0,0 0,0 0,0 0,1 0,-1-1,1 1,-1-1,4 1,1 0,204 32,-137-24,419 41,-124-20,-324-29,96 6,131-2,-157-6,-55 1,18 1,93-12,-59 2,121 4,-181 5,-38 1,0 0,25 6,19 2,48-3,-98-6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E9994-00F1-445C-9F98-8F4F18C25DDD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DA0C5-05A8-4BD4-BAEF-BF6B6E96B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61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DA0C5-05A8-4BD4-BAEF-BF6B6E96BA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3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in </a:t>
            </a:r>
            <a:r>
              <a:rPr lang="en-US" dirty="0" err="1"/>
              <a:t>belgie</a:t>
            </a:r>
            <a:r>
              <a:rPr lang="en-US" dirty="0"/>
              <a:t> wel </a:t>
            </a:r>
            <a:r>
              <a:rPr lang="en-US" dirty="0" err="1"/>
              <a:t>spiegels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DA0C5-05A8-4BD4-BAEF-BF6B6E96BA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2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DA0C5-05A8-4BD4-BAEF-BF6B6E96BA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08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20.png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emf"/><Relationship Id="rId9" Type="http://schemas.openxmlformats.org/officeDocument/2006/relationships/image" Target="../media/image26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BE0533-7297-757E-7102-0D85819D2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6F8BE98-AA42-EFDC-818A-FD0DBE756DCF}"/>
              </a:ext>
            </a:extLst>
          </p:cNvPr>
          <p:cNvSpPr/>
          <p:nvPr userDrawn="1"/>
        </p:nvSpPr>
        <p:spPr>
          <a:xfrm>
            <a:off x="5036324" y="4755870"/>
            <a:ext cx="2014898" cy="2117415"/>
          </a:xfrm>
          <a:custGeom>
            <a:avLst/>
            <a:gdLst>
              <a:gd name="connsiteX0" fmla="*/ 0 w 1505140"/>
              <a:gd name="connsiteY0" fmla="*/ 0 h 1581721"/>
              <a:gd name="connsiteX1" fmla="*/ 841724 w 1505140"/>
              <a:gd name="connsiteY1" fmla="*/ 0 h 1581721"/>
              <a:gd name="connsiteX2" fmla="*/ 1505141 w 1505140"/>
              <a:gd name="connsiteY2" fmla="*/ 697230 h 1581721"/>
              <a:gd name="connsiteX3" fmla="*/ 1505141 w 1505140"/>
              <a:gd name="connsiteY3" fmla="*/ 1581722 h 1581721"/>
              <a:gd name="connsiteX4" fmla="*/ 663417 w 1505140"/>
              <a:gd name="connsiteY4" fmla="*/ 1581722 h 1581721"/>
              <a:gd name="connsiteX5" fmla="*/ 0 w 1505140"/>
              <a:gd name="connsiteY5" fmla="*/ 884491 h 1581721"/>
              <a:gd name="connsiteX6" fmla="*/ 0 w 1505140"/>
              <a:gd name="connsiteY6" fmla="*/ 0 h 158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40" h="1581721">
                <a:moveTo>
                  <a:pt x="0" y="0"/>
                </a:moveTo>
                <a:lnTo>
                  <a:pt x="841724" y="0"/>
                </a:lnTo>
                <a:cubicBezTo>
                  <a:pt x="1208151" y="0"/>
                  <a:pt x="1505141" y="312134"/>
                  <a:pt x="1505141" y="697230"/>
                </a:cubicBezTo>
                <a:lnTo>
                  <a:pt x="1505141" y="1581722"/>
                </a:lnTo>
                <a:lnTo>
                  <a:pt x="663417" y="1581722"/>
                </a:lnTo>
                <a:cubicBezTo>
                  <a:pt x="296989" y="1581722"/>
                  <a:pt x="0" y="1269587"/>
                  <a:pt x="0" y="884491"/>
                </a:cubicBezTo>
                <a:lnTo>
                  <a:pt x="0" y="0"/>
                </a:lnTo>
                <a:close/>
              </a:path>
            </a:pathLst>
          </a:custGeom>
          <a:solidFill>
            <a:srgbClr val="EDC5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noProof="0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1156E25-8290-4EC4-B037-ABE3CB7F9D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5216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1156E25-8290-4EC4-B037-ABE3CB7F9D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0F34BC4-5273-4F4D-8ADE-03F2AA494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4171" y="3017840"/>
            <a:ext cx="5172060" cy="498598"/>
          </a:xfrm>
        </p:spPr>
        <p:txBody>
          <a:bodyPr vert="horz" anchor="b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1D7BB-6FAD-46C2-9FB7-AEBBF682B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4171" y="3516438"/>
            <a:ext cx="5172060" cy="36933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F7D7A6D-BF74-45F7-8AB4-A11133014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8428" y="5836286"/>
            <a:ext cx="4237803" cy="246221"/>
          </a:xfrm>
          <a:noFill/>
        </p:spPr>
        <p:txBody>
          <a:bodyPr wrap="square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B9183"/>
                </a:solidFill>
              </a:defRPr>
            </a:lvl1pPr>
            <a:lvl2pPr marL="45720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job title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326A68BE-8201-44CC-B930-EC6AB3A2CA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18428" y="5496642"/>
            <a:ext cx="4237803" cy="246221"/>
          </a:xfrm>
          <a:noFill/>
        </p:spPr>
        <p:txBody>
          <a:bodyPr wrap="square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rgbClr val="9B9183"/>
                </a:solidFill>
              </a:defRPr>
            </a:lvl1pPr>
            <a:lvl2pPr marL="45720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 algn="r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name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35F3206-B17D-A427-B650-8F5A491809B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6116963" cy="6858000"/>
          </a:xfrm>
          <a:custGeom>
            <a:avLst/>
            <a:gdLst>
              <a:gd name="connsiteX0" fmla="*/ 0 w 6116963"/>
              <a:gd name="connsiteY0" fmla="*/ 0 h 6858000"/>
              <a:gd name="connsiteX1" fmla="*/ 2680321 w 6116963"/>
              <a:gd name="connsiteY1" fmla="*/ 0 h 6858000"/>
              <a:gd name="connsiteX2" fmla="*/ 6116963 w 6116963"/>
              <a:gd name="connsiteY2" fmla="*/ 3436643 h 6858000"/>
              <a:gd name="connsiteX3" fmla="*/ 6116963 w 6116963"/>
              <a:gd name="connsiteY3" fmla="*/ 4755870 h 6858000"/>
              <a:gd name="connsiteX4" fmla="*/ 5036323 w 6116963"/>
              <a:gd name="connsiteY4" fmla="*/ 4755870 h 6858000"/>
              <a:gd name="connsiteX5" fmla="*/ 5036323 w 6116963"/>
              <a:gd name="connsiteY5" fmla="*/ 5939919 h 6858000"/>
              <a:gd name="connsiteX6" fmla="*/ 5745429 w 6116963"/>
              <a:gd name="connsiteY6" fmla="*/ 6854325 h 6858000"/>
              <a:gd name="connsiteX7" fmla="*/ 5768346 w 6116963"/>
              <a:gd name="connsiteY7" fmla="*/ 6858000 h 6858000"/>
              <a:gd name="connsiteX8" fmla="*/ 0 w 611696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6963" h="6858000">
                <a:moveTo>
                  <a:pt x="0" y="0"/>
                </a:moveTo>
                <a:lnTo>
                  <a:pt x="2680321" y="0"/>
                </a:lnTo>
                <a:cubicBezTo>
                  <a:pt x="4578366" y="0"/>
                  <a:pt x="6116963" y="1538598"/>
                  <a:pt x="6116963" y="3436643"/>
                </a:cubicBezTo>
                <a:lnTo>
                  <a:pt x="6116963" y="4755870"/>
                </a:lnTo>
                <a:lnTo>
                  <a:pt x="5036323" y="4755870"/>
                </a:lnTo>
                <a:lnTo>
                  <a:pt x="5036323" y="5939919"/>
                </a:lnTo>
                <a:cubicBezTo>
                  <a:pt x="5036323" y="6390998"/>
                  <a:pt x="5340715" y="6767298"/>
                  <a:pt x="5745429" y="6854325"/>
                </a:cubicBezTo>
                <a:lnTo>
                  <a:pt x="57683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3200400" anchor="ctr">
            <a:noAutofit/>
          </a:bodyPr>
          <a:lstStyle>
            <a:lvl1pPr algn="ctr">
              <a:defRPr sz="1800"/>
            </a:lvl1pPr>
          </a:lstStyle>
          <a:p>
            <a:r>
              <a:rPr lang="nl-NL" noProof="0" dirty="0"/>
              <a:t>BEELD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58DE1B5A-AFD8-8803-25C4-3F5FCE13A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28" y="6365067"/>
            <a:ext cx="4237803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r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 noProof="0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406431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c / 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BCC-906A-405B-9756-057BC758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2011680"/>
            <a:ext cx="8613248" cy="3282359"/>
          </a:xfrm>
        </p:spPr>
        <p:txBody>
          <a:bodyPr wrap="square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A8C8735-98B1-8E45-6715-1F9ABE36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60651F-FAEE-1C01-3987-8CB9953D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370342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a / 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03FD4-9AB8-D26E-3106-56F6BB3749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DD9C9CD-6530-482A-BD14-61D9D62B52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315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DD9C9CD-6530-482A-BD14-61D9D62B52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820377-9A1B-4ECC-8A48-F3EA72216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69F5DEA-2C87-411F-87F5-435A0FC8C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E85508-593D-8478-28F9-36CC36E4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32315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B8A6E7B-EEF9-1AD4-BFA8-701C08FD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3659397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b / 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83A557-582E-F26F-1A16-6CC30CB934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DD9C9CD-6530-482A-BD14-61D9D62B52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315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DD9C9CD-6530-482A-BD14-61D9D62B52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930DAE-62F5-C41D-050E-B0A7B0AEF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0C4C90-BFEB-E7DC-B397-6B8BE9730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7C634A-D58B-468A-0AE3-3C4117827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7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C8C849-F778-9E32-FCED-B75EE02F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71426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c / 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21EFD-0D83-122A-937E-B7F1BFB24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DD9C9CD-6530-482A-BD14-61D9D62B52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315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DD9C9CD-6530-482A-BD14-61D9D62B52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263DE4-1203-6706-D49C-77D1469B7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B3F8D0A-12C6-C877-26D1-9B26EFA2A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395086"/>
            <a:ext cx="4964685" cy="284457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12FFE-9740-2F09-D3D9-7AA0773E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9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7432699-0896-D09D-E4A1-3D41ABDC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45550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a /  2 kolommen +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93FBBC-25C6-1BB1-90F3-E6B2DDDB0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FCF338E-090D-4667-A5E3-78FF2BD0E3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34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FCF338E-090D-4667-A5E3-78FF2BD0E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B42C-C462-407A-82EC-2BBD05640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B001B-2B61-4396-8CC3-6CD33A9C9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138BCD-6FB6-4A94-BDCA-41A5D773530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11752" y="2395086"/>
            <a:ext cx="4964685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27ABB63-ADFD-4D7E-AD8C-8CD4CE3AA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3869" y="2395086"/>
            <a:ext cx="4955532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352072C-B5AE-B192-D5BB-F13FBDAE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8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5C2310B-9A9C-1C25-FBF4-7B7A049A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2279091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b /  2 kolommen +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AE60BF-CB78-A69B-E630-52C6F3A91C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FCF338E-090D-4667-A5E3-78FF2BD0E3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34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FCF338E-090D-4667-A5E3-78FF2BD0E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822BC-924D-B8B0-8D9B-2D7046B72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6DF8C13-C353-3677-5E6B-A5AC6AAD3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37AEDC-77AD-91A3-4987-A68F41E6B73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11752" y="2395086"/>
            <a:ext cx="4964685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46616DE-9079-44F9-DE98-E82D7F227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3869" y="2395086"/>
            <a:ext cx="4955532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4A6012-186A-E08C-7FA4-B69B1B53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7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022039-A776-7AA9-CE43-BC63E1CB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244775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V / Basis C / 2 kolommen met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0B4707-ACF3-DF1A-0DC6-2A2E7734EF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FCF338E-090D-4667-A5E3-78FF2BD0E3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34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FCF338E-090D-4667-A5E3-78FF2BD0E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07FA47-2ECE-19EA-6DA5-D3D5DD376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3A125D-1BFD-23D6-B448-F2D8F2B06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716" y="2910319"/>
            <a:ext cx="4964685" cy="237288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C469C2-F05A-0ADD-3FA6-5020737ABA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11752" y="2395086"/>
            <a:ext cx="4964685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6516AE-17E5-2604-0F74-D54C56B74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3869" y="2395086"/>
            <a:ext cx="4955532" cy="36933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0BF5CB-768F-F71A-3096-B307F0F9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8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34959C3-CA31-86EC-73E9-DD9CE616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558420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4a /  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4B2CF-72E3-4ECE-24DB-4BCB80FF3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1207281-7174-4E63-A4A8-57E771CBBE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7118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1207281-7174-4E63-A4A8-57E771CBBE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2740DE-7E42-42C5-AFA5-5BDD376E2B5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1753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95D41E6-5245-4A54-A593-18C3AD6BE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1365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4B5CA56-C98F-445E-9ED7-EF910EB965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70976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8F6925-77B7-D4BD-66BD-C7D5661F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8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57AB5B-6C19-830E-B327-A3DD3548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4195284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4b /  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3469F-5F83-3CD2-0907-17A24322C1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7C0E86-B5C6-4A7F-8C66-6160C5549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984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7C0E86-B5C6-4A7F-8C66-6160C5549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599815-D2EF-B043-DF26-DBE26EC6C85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1753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F80561F-1E57-FEC6-988F-3EAE7633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1365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5559F42-9E36-40A4-6553-A5C2E5C157D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70976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8E942E-4C55-3F8E-F1FC-5870C025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40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EE9989-61C9-D2D4-153C-C9209059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266646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4c /  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30DDC2-AC37-B025-E749-8555D4110A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7C0E86-B5C6-4A7F-8C66-6160C5549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5401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7C0E86-B5C6-4A7F-8C66-6160C5549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CD009F-2A49-DC16-6DC8-615C2933522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1753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1C50E8-0B8A-04D6-5FA6-1CC7CC1FF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1365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7F25067-1A45-8D30-1771-B41996F91D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70976" y="2395728"/>
            <a:ext cx="3218425" cy="28620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308A6DB-D564-4C97-8D6F-B112DA5F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9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D090A99-1172-53BD-B37E-026EBEC7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316707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ee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D1945C-C69C-660E-5AD8-64AB33A14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9EBFF-5135-B894-8F01-BEF430341F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0341"/>
            <a:ext cx="4498606" cy="6868341"/>
          </a:xfrm>
          <a:custGeom>
            <a:avLst/>
            <a:gdLst>
              <a:gd name="connsiteX0" fmla="*/ 0 w 4498606"/>
              <a:gd name="connsiteY0" fmla="*/ 0 h 6868341"/>
              <a:gd name="connsiteX1" fmla="*/ 1036269 w 4498606"/>
              <a:gd name="connsiteY1" fmla="*/ 0 h 6868341"/>
              <a:gd name="connsiteX2" fmla="*/ 4498606 w 4498606"/>
              <a:gd name="connsiteY2" fmla="*/ 3462355 h 6868341"/>
              <a:gd name="connsiteX3" fmla="*/ 4498606 w 4498606"/>
              <a:gd name="connsiteY3" fmla="*/ 6868341 h 6868341"/>
              <a:gd name="connsiteX4" fmla="*/ 0 w 4498606"/>
              <a:gd name="connsiteY4" fmla="*/ 6868341 h 686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606" h="6868341">
                <a:moveTo>
                  <a:pt x="0" y="0"/>
                </a:moveTo>
                <a:lnTo>
                  <a:pt x="1036269" y="0"/>
                </a:lnTo>
                <a:cubicBezTo>
                  <a:pt x="2948505" y="0"/>
                  <a:pt x="4498606" y="1550109"/>
                  <a:pt x="4498606" y="3462355"/>
                </a:cubicBezTo>
                <a:lnTo>
                  <a:pt x="4498606" y="6868341"/>
                </a:lnTo>
                <a:lnTo>
                  <a:pt x="0" y="68683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371600">
            <a:noAutofit/>
          </a:bodyPr>
          <a:lstStyle>
            <a:lvl1pPr algn="ctr">
              <a:defRPr sz="1800"/>
            </a:lvl1pPr>
          </a:lstStyle>
          <a:p>
            <a:r>
              <a:rPr lang="nl-NL" noProof="0" dirty="0"/>
              <a:t>BEELD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BCC-906A-405B-9756-057BC758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943" y="1799999"/>
            <a:ext cx="6267458" cy="3282359"/>
          </a:xfrm>
        </p:spPr>
        <p:txBody>
          <a:bodyPr wrap="square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B517F-C974-0447-0B86-2AC0A6F7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943" y="658368"/>
            <a:ext cx="6267458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68080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7BFF513D-396A-E1BA-9694-60DBBD63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8B7670-99FE-8B8B-C7DA-BC1FCC933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3196132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8BCD888D-C2A9-5CCD-E2A4-02B58766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A8F9EDF-1A8B-962C-5AE7-FFAF0589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734837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DA8C8735-98B1-8E45-6715-1F9ABE36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60651F-FAEE-1C01-3987-8CB9953D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90497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C7E9BA1-9715-4DC8-76FA-0240FF286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99" y="658368"/>
            <a:ext cx="10386802" cy="49859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4CA1AC-E36C-75D0-1B70-0D8717C31E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750518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kenb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ushi, vectorafbeeldingen&#10;&#10;Automatisch gegenereerde beschrijving">
            <a:extLst>
              <a:ext uri="{FF2B5EF4-FFF2-40B4-BE49-F238E27FC236}">
                <a16:creationId xmlns:a16="http://schemas.microsoft.com/office/drawing/2014/main" id="{E53D9B01-CB62-E442-893F-5D2437072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17" y="482601"/>
            <a:ext cx="5676566" cy="61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6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3B2ECEA-A12E-113B-29B0-60814DA8FB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6582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3B2ECEA-A12E-113B-29B0-60814DA8F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F9A5BCD3-ECA5-5C71-58DB-AFE3E7B748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28" y="4039572"/>
            <a:ext cx="1034495" cy="771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34053-3740-A9F8-D28B-B82D6DD2E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72" y="3018189"/>
            <a:ext cx="1094245" cy="7180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43AC92-3442-FD22-15E0-CD72C8018F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69" y="1694339"/>
            <a:ext cx="1220927" cy="910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31366FD-BBC5-32CC-ABA0-16C0E23D5A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48" y="2966871"/>
            <a:ext cx="1549127" cy="8449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391549-3EF4-339E-17DC-B2B58A0B1B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6" y="2992578"/>
            <a:ext cx="1023560" cy="77148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C4C861-D3CD-F2DE-54C9-CB6C9305BA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27" y="1858670"/>
            <a:ext cx="945420" cy="7598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2486F1-4D3D-60D3-B229-1FA9B8C0631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55" y="3016489"/>
            <a:ext cx="649005" cy="8075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8B41A1-3DC1-D403-F6A9-80785A4BE2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72" y="4145652"/>
            <a:ext cx="1094245" cy="6215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1206D2-AC4C-EFCD-01F3-3D94FED9EF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6" y="1858671"/>
            <a:ext cx="870345" cy="7460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58AF906-DE95-C5C5-50D6-03583F274B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91" y="2964791"/>
            <a:ext cx="1163847" cy="7714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7C20F5C-906C-3D4F-6536-0D05F020F7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72" y="1881915"/>
            <a:ext cx="1094245" cy="72276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45199DD-3833-90F9-D6F4-B189A5CB40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91" y="4267379"/>
            <a:ext cx="1283280" cy="4998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8CE785-BFC6-F02D-76E2-F11514E6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A5B460-4B5E-9072-377A-82430AD4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CA5B2E-D391-9050-AE05-8FDD0613404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61" y="1676508"/>
            <a:ext cx="1524003" cy="10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59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2B08A765-50B6-F8F2-E8E8-921C88A6A2FB}"/>
              </a:ext>
            </a:extLst>
          </p:cNvPr>
          <p:cNvSpPr txBox="1"/>
          <p:nvPr userDrawn="1"/>
        </p:nvSpPr>
        <p:spPr>
          <a:xfrm>
            <a:off x="911752" y="658368"/>
            <a:ext cx="6212114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Instructie template (1)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A6F6B0B-0433-D3BB-7692-D5245F83F409}"/>
              </a:ext>
            </a:extLst>
          </p:cNvPr>
          <p:cNvGrpSpPr/>
          <p:nvPr userDrawn="1"/>
        </p:nvGrpSpPr>
        <p:grpSpPr>
          <a:xfrm>
            <a:off x="9675254" y="2862089"/>
            <a:ext cx="2050791" cy="1560270"/>
            <a:chOff x="11289401" y="2741174"/>
            <a:chExt cx="3207649" cy="24404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0DEEA243-79FC-9FEB-C980-F3C8EDE50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89401" y="2741174"/>
              <a:ext cx="3207649" cy="2440424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A99ECCF7-7C08-F5BA-86BD-F859ACCDF95C}"/>
                </a:ext>
              </a:extLst>
            </p:cNvPr>
            <p:cNvSpPr/>
            <p:nvPr/>
          </p:nvSpPr>
          <p:spPr>
            <a:xfrm>
              <a:off x="11289401" y="3067050"/>
              <a:ext cx="1147865" cy="211454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</p:grpSp>
      <p:sp>
        <p:nvSpPr>
          <p:cNvPr id="16" name="Tijdelijke aanduiding voor inhoud 25">
            <a:extLst>
              <a:ext uri="{FF2B5EF4-FFF2-40B4-BE49-F238E27FC236}">
                <a16:creationId xmlns:a16="http://schemas.microsoft.com/office/drawing/2014/main" id="{A4DB9B88-5F13-A1A6-5815-125BCD18321E}"/>
              </a:ext>
            </a:extLst>
          </p:cNvPr>
          <p:cNvSpPr txBox="1">
            <a:spLocks/>
          </p:cNvSpPr>
          <p:nvPr userDrawn="1"/>
        </p:nvSpPr>
        <p:spPr>
          <a:xfrm>
            <a:off x="6386286" y="1799999"/>
            <a:ext cx="4813076" cy="42088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>
                <a:solidFill>
                  <a:schemeClr val="tx2"/>
                </a:solidFill>
              </a:rPr>
              <a:t>Beeld toevoegen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600" noProof="1"/>
              <a:t>Selecteer Beeld &gt; klik icoon of vlak</a:t>
            </a:r>
            <a:br>
              <a:rPr lang="nl-NL" sz="1600" noProof="1"/>
            </a:br>
            <a:r>
              <a:rPr lang="nl-NL" sz="1600" noProof="1"/>
              <a:t>daarna CTRL-V (plak) of via directory invoegen beeld</a:t>
            </a:r>
            <a:br>
              <a:rPr lang="nl-NL" sz="1600" noProof="1"/>
            </a:br>
            <a:endParaRPr lang="nl-NL" sz="16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600" noProof="1">
                <a:solidFill>
                  <a:schemeClr val="tx2"/>
                </a:solidFill>
              </a:rPr>
              <a:t>Beeld uitsnede  aanpassen na </a:t>
            </a:r>
            <a:br>
              <a:rPr lang="nl-NL" sz="1600" noProof="1">
                <a:solidFill>
                  <a:schemeClr val="tx2"/>
                </a:solidFill>
              </a:rPr>
            </a:br>
            <a:r>
              <a:rPr lang="nl-NL" sz="1600" noProof="1">
                <a:solidFill>
                  <a:schemeClr val="tx2"/>
                </a:solidFill>
              </a:rPr>
              <a:t>invoegen in placeholder / bijsnijden</a:t>
            </a:r>
          </a:p>
          <a:p>
            <a:r>
              <a:rPr lang="nl-NL" sz="1600" noProof="1"/>
              <a:t>Selecteer Beeld &gt; </a:t>
            </a:r>
            <a:br>
              <a:rPr lang="nl-NL" sz="1600" noProof="1"/>
            </a:br>
            <a:r>
              <a:rPr lang="nl-NL" sz="1600" noProof="1"/>
              <a:t>Klik op Afbeeldingsindeling &gt; </a:t>
            </a:r>
            <a:br>
              <a:rPr lang="nl-NL" sz="1600" noProof="1"/>
            </a:br>
            <a:r>
              <a:rPr lang="nl-NL" sz="1600" noProof="1"/>
              <a:t>Bijsnijden</a:t>
            </a:r>
          </a:p>
          <a:p>
            <a:endParaRPr lang="nl-NL" sz="1600" noProof="1"/>
          </a:p>
          <a:p>
            <a:r>
              <a:rPr lang="nl-NL" sz="1600" noProof="1"/>
              <a:t>2 mogelijkheden: </a:t>
            </a:r>
          </a:p>
          <a:p>
            <a:pPr lvl="1"/>
            <a:r>
              <a:rPr lang="nl-NL" sz="1600" noProof="1"/>
              <a:t>Proportioneel vergroten/verkleinen: </a:t>
            </a:r>
            <a:br>
              <a:rPr lang="nl-NL" sz="1600" noProof="1"/>
            </a:br>
            <a:r>
              <a:rPr lang="nl-NL" sz="1600" noProof="1"/>
              <a:t>Selecteer met SHIFT de ronde iconen en sleep groter/Kleiner</a:t>
            </a:r>
          </a:p>
          <a:p>
            <a:pPr lvl="1"/>
            <a:r>
              <a:rPr lang="nl-NL" sz="1600" noProof="1"/>
              <a:t>Klik op de foto en sleep om de uitsnede binnen het masker te positioneren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3C19C54-F645-9C9B-8AD5-B38B834AFF77}"/>
              </a:ext>
            </a:extLst>
          </p:cNvPr>
          <p:cNvCxnSpPr/>
          <p:nvPr userDrawn="1"/>
        </p:nvCxnSpPr>
        <p:spPr>
          <a:xfrm>
            <a:off x="5895165" y="1799999"/>
            <a:ext cx="0" cy="425245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inhoud 25">
            <a:extLst>
              <a:ext uri="{FF2B5EF4-FFF2-40B4-BE49-F238E27FC236}">
                <a16:creationId xmlns:a16="http://schemas.microsoft.com/office/drawing/2014/main" id="{023246C8-3048-4D12-2836-4744D95D0819}"/>
              </a:ext>
            </a:extLst>
          </p:cNvPr>
          <p:cNvSpPr txBox="1">
            <a:spLocks/>
          </p:cNvSpPr>
          <p:nvPr userDrawn="1"/>
        </p:nvSpPr>
        <p:spPr>
          <a:xfrm>
            <a:off x="922639" y="1800225"/>
            <a:ext cx="4462162" cy="53091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>
                <a:solidFill>
                  <a:schemeClr val="tx2"/>
                </a:solidFill>
              </a:rPr>
              <a:t>Invoegen vastgelegde lay-outs in de template</a:t>
            </a:r>
          </a:p>
          <a:p>
            <a:r>
              <a:rPr lang="nl-NL" sz="1600" noProof="1"/>
              <a:t>Ga naar START / nieuwe dia &gt; kies lay-out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A8852F6-0C45-3670-A1A6-F510B23094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4941" y="3590650"/>
            <a:ext cx="2082720" cy="987760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C72599B5-CF5B-BBFA-F85C-B6F29FE0A56A}"/>
              </a:ext>
            </a:extLst>
          </p:cNvPr>
          <p:cNvSpPr/>
          <p:nvPr userDrawn="1"/>
        </p:nvSpPr>
        <p:spPr>
          <a:xfrm>
            <a:off x="902599" y="3070436"/>
            <a:ext cx="1662801" cy="396664"/>
          </a:xfrm>
          <a:custGeom>
            <a:avLst/>
            <a:gdLst>
              <a:gd name="connsiteX0" fmla="*/ 0 w 1092200"/>
              <a:gd name="connsiteY0" fmla="*/ 558800 h 558800"/>
              <a:gd name="connsiteX1" fmla="*/ 0 w 1092200"/>
              <a:gd name="connsiteY1" fmla="*/ 0 h 558800"/>
              <a:gd name="connsiteX2" fmla="*/ 1092200 w 10922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558800">
                <a:moveTo>
                  <a:pt x="0" y="558800"/>
                </a:moveTo>
                <a:lnTo>
                  <a:pt x="0" y="0"/>
                </a:lnTo>
                <a:lnTo>
                  <a:pt x="1092200" y="0"/>
                </a:lnTo>
              </a:path>
            </a:pathLst>
          </a:custGeom>
          <a:noFill/>
          <a:ln w="19050">
            <a:solidFill>
              <a:schemeClr val="accent2"/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1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2829609-DC35-F5CC-137C-311AA1C6F9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35050" y="2732935"/>
            <a:ext cx="2906934" cy="3176977"/>
          </a:xfrm>
          <a:prstGeom prst="rect">
            <a:avLst/>
          </a:prstGeom>
        </p:spPr>
      </p:pic>
      <p:grpSp>
        <p:nvGrpSpPr>
          <p:cNvPr id="12" name="Group 7">
            <a:extLst>
              <a:ext uri="{FF2B5EF4-FFF2-40B4-BE49-F238E27FC236}">
                <a16:creationId xmlns:a16="http://schemas.microsoft.com/office/drawing/2014/main" id="{737AB3CC-1434-9908-7259-86CF2D40AAE6}"/>
              </a:ext>
            </a:extLst>
          </p:cNvPr>
          <p:cNvGrpSpPr/>
          <p:nvPr userDrawn="1"/>
        </p:nvGrpSpPr>
        <p:grpSpPr>
          <a:xfrm>
            <a:off x="10619968" y="4549382"/>
            <a:ext cx="857250" cy="335589"/>
            <a:chOff x="11013144" y="2216280"/>
            <a:chExt cx="590814" cy="182713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52865C5-83BC-9BA6-49AD-456DBCB29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1013144" y="2216280"/>
              <a:ext cx="236946" cy="182712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0690A7CC-6D88-3C9C-FFCA-BBA52D0A7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1367012" y="2216281"/>
              <a:ext cx="236946" cy="182712"/>
            </a:xfrm>
            <a:prstGeom prst="rect">
              <a:avLst/>
            </a:prstGeom>
          </p:spPr>
        </p:pic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B4147BD7-69D9-0D38-2620-8878A7D35F7B}"/>
                </a:ext>
              </a:extLst>
            </p:cNvPr>
            <p:cNvSpPr/>
            <p:nvPr/>
          </p:nvSpPr>
          <p:spPr bwMode="gray">
            <a:xfrm>
              <a:off x="11436907" y="2258121"/>
              <a:ext cx="156896" cy="12098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350" noProof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47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5">
            <a:extLst>
              <a:ext uri="{FF2B5EF4-FFF2-40B4-BE49-F238E27FC236}">
                <a16:creationId xmlns:a16="http://schemas.microsoft.com/office/drawing/2014/main" id="{FFA0EC1B-F2BA-1816-34E5-C9B37E3F14FA}"/>
              </a:ext>
            </a:extLst>
          </p:cNvPr>
          <p:cNvSpPr txBox="1">
            <a:spLocks/>
          </p:cNvSpPr>
          <p:nvPr userDrawn="1"/>
        </p:nvSpPr>
        <p:spPr>
          <a:xfrm>
            <a:off x="6386285" y="1800225"/>
            <a:ext cx="4015009" cy="449353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0" noProof="1"/>
              <a:t>Klik in het tekst en selecteer in het menu de inspringknop naar rechts voor de selectie volgende niveau. </a:t>
            </a:r>
          </a:p>
          <a:p>
            <a:endParaRPr lang="nl-NL" sz="1600" b="1" noProof="1"/>
          </a:p>
          <a:p>
            <a:endParaRPr lang="nl-NL" sz="1600" b="1" noProof="1"/>
          </a:p>
          <a:p>
            <a:endParaRPr lang="nl-NL" sz="1600" b="1" noProof="1"/>
          </a:p>
          <a:p>
            <a:endParaRPr lang="nl-NL" sz="1600" b="1" noProof="1"/>
          </a:p>
          <a:p>
            <a:r>
              <a:rPr lang="nl-NL" sz="1600" noProof="1"/>
              <a:t>Deze knoppen kunnen altijd worden gebruikt, maar handiger is daarna  met TAB naar volgende niveau worden geklikt of terug met SHIFT-TAB. </a:t>
            </a:r>
          </a:p>
          <a:p>
            <a:r>
              <a:rPr lang="nl-NL" sz="1600" noProof="1"/>
              <a:t>De cursor moet dan wel aan het begin van de zin worden gezet.</a:t>
            </a:r>
          </a:p>
          <a:p>
            <a:endParaRPr lang="nl-NL" sz="1600" noProof="1"/>
          </a:p>
          <a:p>
            <a:r>
              <a:rPr lang="nl-NL" sz="1600" noProof="1"/>
              <a:t>NB: Terug naar niveau 1 en weer naar 2 vereist wederom het gebruik van de knoppen.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49408F60-3152-5474-B7D5-42EB94FE00A1}"/>
              </a:ext>
            </a:extLst>
          </p:cNvPr>
          <p:cNvSpPr txBox="1"/>
          <p:nvPr userDrawn="1"/>
        </p:nvSpPr>
        <p:spPr>
          <a:xfrm>
            <a:off x="911752" y="658368"/>
            <a:ext cx="6212114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Instructie template (2)</a:t>
            </a:r>
          </a:p>
        </p:txBody>
      </p:sp>
      <p:sp>
        <p:nvSpPr>
          <p:cNvPr id="8" name="Tijdelijke aanduiding voor inhoud 25">
            <a:extLst>
              <a:ext uri="{FF2B5EF4-FFF2-40B4-BE49-F238E27FC236}">
                <a16:creationId xmlns:a16="http://schemas.microsoft.com/office/drawing/2014/main" id="{0DC55147-BBB1-1A33-C7B3-0B8A174C9DF3}"/>
              </a:ext>
            </a:extLst>
          </p:cNvPr>
          <p:cNvSpPr txBox="1">
            <a:spLocks/>
          </p:cNvSpPr>
          <p:nvPr userDrawn="1"/>
        </p:nvSpPr>
        <p:spPr>
          <a:xfrm>
            <a:off x="903867" y="1800225"/>
            <a:ext cx="4290431" cy="333937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>
                <a:solidFill>
                  <a:schemeClr val="tx2"/>
                </a:solidFill>
              </a:rPr>
              <a:t>Tekst inspringen</a:t>
            </a:r>
          </a:p>
          <a:p>
            <a:r>
              <a:rPr lang="nl-NL" sz="1600" noProof="1"/>
              <a:t>In de template zijn 5 tekstniveaus vastgelegd: </a:t>
            </a:r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endParaRPr lang="nl-NL" sz="1600" noProof="1"/>
          </a:p>
          <a:p>
            <a:r>
              <a:rPr lang="nl-NL" sz="1600" noProof="1"/>
              <a:t>Om van het 1</a:t>
            </a:r>
            <a:r>
              <a:rPr lang="nl-NL" sz="1600" baseline="30000" noProof="1"/>
              <a:t>ste</a:t>
            </a:r>
            <a:r>
              <a:rPr lang="nl-NL" sz="1600" noProof="1"/>
              <a:t> niveau naar het 2</a:t>
            </a:r>
            <a:r>
              <a:rPr lang="nl-NL" sz="1600" baseline="30000" noProof="1"/>
              <a:t>de</a:t>
            </a:r>
            <a:r>
              <a:rPr lang="nl-NL" sz="1600" noProof="1"/>
              <a:t> niveau te gaan moet de volgende actie worden gedaan &gt;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D3F8973-2AD2-B2CC-AB78-03AC90519E0D}"/>
              </a:ext>
            </a:extLst>
          </p:cNvPr>
          <p:cNvGrpSpPr/>
          <p:nvPr userDrawn="1"/>
        </p:nvGrpSpPr>
        <p:grpSpPr>
          <a:xfrm>
            <a:off x="7299936" y="2774517"/>
            <a:ext cx="1438476" cy="819264"/>
            <a:chOff x="1136439" y="5074057"/>
            <a:chExt cx="1438476" cy="819264"/>
          </a:xfrm>
        </p:grpSpPr>
        <p:pic>
          <p:nvPicPr>
            <p:cNvPr id="10" name="Tijdelijke aanduiding voor inhoud 6">
              <a:extLst>
                <a:ext uri="{FF2B5EF4-FFF2-40B4-BE49-F238E27FC236}">
                  <a16:creationId xmlns:a16="http://schemas.microsoft.com/office/drawing/2014/main" id="{FCC21E9C-421C-6A58-24FE-370BD7071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439" y="5074057"/>
              <a:ext cx="1438476" cy="819264"/>
            </a:xfrm>
            <a:prstGeom prst="rect">
              <a:avLst/>
            </a:prstGeom>
            <a:noFill/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17905F0-A151-E594-5BB1-4463A224CFFE}"/>
                </a:ext>
              </a:extLst>
            </p:cNvPr>
            <p:cNvSpPr/>
            <p:nvPr/>
          </p:nvSpPr>
          <p:spPr>
            <a:xfrm>
              <a:off x="1943311" y="5124775"/>
              <a:ext cx="595102" cy="3663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</p:grpSp>
      <p:sp>
        <p:nvSpPr>
          <p:cNvPr id="12" name="Tijdelijke aanduiding voor inhoud 1">
            <a:extLst>
              <a:ext uri="{FF2B5EF4-FFF2-40B4-BE49-F238E27FC236}">
                <a16:creationId xmlns:a16="http://schemas.microsoft.com/office/drawing/2014/main" id="{C90E9B58-4403-5C1D-64FC-8F93DD40FDB1}"/>
              </a:ext>
            </a:extLst>
          </p:cNvPr>
          <p:cNvSpPr txBox="1">
            <a:spLocks/>
          </p:cNvSpPr>
          <p:nvPr userDrawn="1"/>
        </p:nvSpPr>
        <p:spPr>
          <a:xfrm>
            <a:off x="902599" y="2618779"/>
            <a:ext cx="444037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/>
              <a:t>Lorem ipsum dolor sit amet, consectetuer adipiscing elit (1)</a:t>
            </a:r>
          </a:p>
          <a:p>
            <a:pPr lvl="1"/>
            <a:r>
              <a:rPr lang="nl-NL" sz="1600" noProof="1"/>
              <a:t>Maecenas porttitor congue massa (2). </a:t>
            </a:r>
          </a:p>
          <a:p>
            <a:pPr lvl="2"/>
            <a:r>
              <a:rPr lang="nl-NL" sz="1400" noProof="1"/>
              <a:t>Fusce posuere, magna sed pulvinar ultricies (3)</a:t>
            </a:r>
          </a:p>
          <a:p>
            <a:pPr lvl="3"/>
            <a:r>
              <a:rPr lang="nl-NL" sz="1200" noProof="1"/>
              <a:t>Purus lectus malesuada libero (4)</a:t>
            </a:r>
          </a:p>
          <a:p>
            <a:pPr lvl="4"/>
            <a:r>
              <a:rPr lang="nl-NL" sz="1200" noProof="1"/>
              <a:t>Ssit amet commodo magna (5)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6E415CC-602C-C618-4C8A-B7AD217F1BAB}"/>
              </a:ext>
            </a:extLst>
          </p:cNvPr>
          <p:cNvCxnSpPr/>
          <p:nvPr userDrawn="1"/>
        </p:nvCxnSpPr>
        <p:spPr>
          <a:xfrm>
            <a:off x="5895165" y="1799999"/>
            <a:ext cx="0" cy="425245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50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87D0B677-12C0-947E-421F-2BD48119CB90}"/>
              </a:ext>
            </a:extLst>
          </p:cNvPr>
          <p:cNvSpPr txBox="1"/>
          <p:nvPr userDrawn="1"/>
        </p:nvSpPr>
        <p:spPr>
          <a:xfrm>
            <a:off x="911752" y="658368"/>
            <a:ext cx="6212114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Instructie template (3)</a:t>
            </a:r>
          </a:p>
        </p:txBody>
      </p:sp>
      <p:sp>
        <p:nvSpPr>
          <p:cNvPr id="8" name="Tijdelijke aanduiding voor inhoud 25">
            <a:extLst>
              <a:ext uri="{FF2B5EF4-FFF2-40B4-BE49-F238E27FC236}">
                <a16:creationId xmlns:a16="http://schemas.microsoft.com/office/drawing/2014/main" id="{75F72608-5A92-2645-D985-0B6F0C014438}"/>
              </a:ext>
            </a:extLst>
          </p:cNvPr>
          <p:cNvSpPr txBox="1">
            <a:spLocks/>
          </p:cNvSpPr>
          <p:nvPr userDrawn="1"/>
        </p:nvSpPr>
        <p:spPr>
          <a:xfrm>
            <a:off x="909931" y="1800225"/>
            <a:ext cx="3714575" cy="29392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>
                <a:solidFill>
                  <a:schemeClr val="tx2"/>
                </a:solidFill>
              </a:rPr>
              <a:t>Kleurenschema</a:t>
            </a:r>
          </a:p>
          <a:p>
            <a:r>
              <a:rPr lang="nl-NL" sz="1600" noProof="1"/>
              <a:t>Selecteer object &gt; Vormopvulling &gt; </a:t>
            </a:r>
            <a:br>
              <a:rPr lang="nl-NL" sz="1600" noProof="1"/>
            </a:br>
            <a:r>
              <a:rPr lang="nl-NL" sz="1600" noProof="1"/>
              <a:t>kies kleur uit de bovenste rij </a:t>
            </a:r>
            <a:br>
              <a:rPr lang="nl-NL" sz="1600" noProof="1"/>
            </a:br>
            <a:r>
              <a:rPr lang="nl-NL" sz="1600" noProof="1"/>
              <a:t>(vast kleurenpalet). </a:t>
            </a:r>
          </a:p>
          <a:p>
            <a:r>
              <a:rPr lang="nl-NL" sz="1600" noProof="1"/>
              <a:t>Overige kleuren zijn benodigd voor </a:t>
            </a:r>
            <a:br>
              <a:rPr lang="nl-NL" sz="1600" noProof="1"/>
            </a:br>
            <a:r>
              <a:rPr lang="nl-NL" sz="1600" noProof="1"/>
              <a:t>PowerPoint functionaliteit.</a:t>
            </a:r>
          </a:p>
          <a:p>
            <a:endParaRPr lang="nl-NL" sz="1600" noProof="1"/>
          </a:p>
          <a:p>
            <a:r>
              <a:rPr lang="nl-NL" sz="1600" noProof="1">
                <a:solidFill>
                  <a:schemeClr val="tx2"/>
                </a:solidFill>
              </a:rPr>
              <a:t>Kleuren bij grafieken </a:t>
            </a:r>
            <a:br>
              <a:rPr lang="nl-NL" sz="1600" noProof="1"/>
            </a:br>
            <a:r>
              <a:rPr lang="nl-NL" sz="1600" noProof="1"/>
              <a:t>(vb gestapelde kolomgrafiek </a:t>
            </a:r>
          </a:p>
          <a:p>
            <a:r>
              <a:rPr lang="nl-NL" sz="1600" noProof="1"/>
              <a:t>Volgorde automatisch vanaf 4de kleur</a:t>
            </a:r>
          </a:p>
          <a:p>
            <a:endParaRPr lang="nl-NL" sz="1600" noProof="1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161E994-9ABF-B782-E758-BB99C72E3452}"/>
              </a:ext>
            </a:extLst>
          </p:cNvPr>
          <p:cNvGrpSpPr/>
          <p:nvPr userDrawn="1"/>
        </p:nvGrpSpPr>
        <p:grpSpPr>
          <a:xfrm>
            <a:off x="902599" y="4714757"/>
            <a:ext cx="3691069" cy="1493671"/>
            <a:chOff x="902599" y="4207902"/>
            <a:chExt cx="3691069" cy="1493671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2E12599-D95F-61F7-8290-E2DBB92F5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67" b="5931"/>
            <a:stretch/>
          </p:blipFill>
          <p:spPr>
            <a:xfrm>
              <a:off x="902599" y="4225198"/>
              <a:ext cx="1743318" cy="1476375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802331C8-9D29-8F6D-7DCE-B1EE88793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631"/>
            <a:stretch/>
          </p:blipFill>
          <p:spPr>
            <a:xfrm>
              <a:off x="2952751" y="4207902"/>
              <a:ext cx="1640917" cy="1052114"/>
            </a:xfrm>
            <a:prstGeom prst="rect">
              <a:avLst/>
            </a:prstGeom>
          </p:spPr>
        </p:pic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E13FD55-0F4A-E307-CEBE-1A8B68751FA6}"/>
                </a:ext>
              </a:extLst>
            </p:cNvPr>
            <p:cNvSpPr/>
            <p:nvPr/>
          </p:nvSpPr>
          <p:spPr>
            <a:xfrm>
              <a:off x="1600200" y="4721087"/>
              <a:ext cx="1002172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938B9BD3-4A56-0B32-CD16-1C9BECA0A27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4835387"/>
              <a:ext cx="300383" cy="0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ijdelijke aanduiding voor inhoud 25">
            <a:extLst>
              <a:ext uri="{FF2B5EF4-FFF2-40B4-BE49-F238E27FC236}">
                <a16:creationId xmlns:a16="http://schemas.microsoft.com/office/drawing/2014/main" id="{03F07FDB-5741-667B-B234-F8BBF352E9A1}"/>
              </a:ext>
            </a:extLst>
          </p:cNvPr>
          <p:cNvSpPr txBox="1">
            <a:spLocks/>
          </p:cNvSpPr>
          <p:nvPr userDrawn="1"/>
        </p:nvSpPr>
        <p:spPr>
          <a:xfrm>
            <a:off x="6397172" y="1769557"/>
            <a:ext cx="2772225" cy="126957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noProof="1">
                <a:solidFill>
                  <a:schemeClr val="tx2"/>
                </a:solidFill>
              </a:rPr>
              <a:t>Invoegen voettekst voor gehele document (waar voettekst mogelijk)</a:t>
            </a:r>
          </a:p>
          <a:p>
            <a:r>
              <a:rPr lang="nl-NL" sz="1600" noProof="1"/>
              <a:t>Invoegen koptekst  en voettekst &gt; overal toepassen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E647AA5-EDDD-4B66-8709-8A4C5BB0F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86" y="3269858"/>
            <a:ext cx="2425424" cy="1560574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C8A0289-9DB2-6DEC-22A1-96A32C668835}"/>
              </a:ext>
            </a:extLst>
          </p:cNvPr>
          <p:cNvCxnSpPr/>
          <p:nvPr userDrawn="1"/>
        </p:nvCxnSpPr>
        <p:spPr>
          <a:xfrm>
            <a:off x="5895165" y="1799999"/>
            <a:ext cx="0" cy="425245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5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ee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DCB608-1110-09B2-341B-3DF33AAEB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820377-9A1B-4ECC-8A48-F3EA72216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1800000"/>
            <a:ext cx="6098648" cy="3282361"/>
          </a:xfrm>
        </p:spPr>
        <p:txBody>
          <a:bodyPr>
            <a:noAutofit/>
          </a:bodyPr>
          <a:lstStyle>
            <a:lvl1pPr algn="l">
              <a:defRPr sz="20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BFC4E2-44F1-9096-FDA3-8A2A9A0D9A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95538" y="832072"/>
            <a:ext cx="4130702" cy="4324779"/>
          </a:xfrm>
          <a:custGeom>
            <a:avLst/>
            <a:gdLst>
              <a:gd name="connsiteX0" fmla="*/ 0 w 4130702"/>
              <a:gd name="connsiteY0" fmla="*/ 0 h 4324779"/>
              <a:gd name="connsiteX1" fmla="*/ 2309897 w 4130702"/>
              <a:gd name="connsiteY1" fmla="*/ 0 h 4324779"/>
              <a:gd name="connsiteX2" fmla="*/ 4130702 w 4130702"/>
              <a:gd name="connsiteY2" fmla="*/ 1906281 h 4324779"/>
              <a:gd name="connsiteX3" fmla="*/ 4130702 w 4130702"/>
              <a:gd name="connsiteY3" fmla="*/ 4324779 h 4324779"/>
              <a:gd name="connsiteX4" fmla="*/ 1820806 w 4130702"/>
              <a:gd name="connsiteY4" fmla="*/ 4324779 h 4324779"/>
              <a:gd name="connsiteX5" fmla="*/ 0 w 4130702"/>
              <a:gd name="connsiteY5" fmla="*/ 2418498 h 43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0702" h="4324779">
                <a:moveTo>
                  <a:pt x="0" y="0"/>
                </a:moveTo>
                <a:lnTo>
                  <a:pt x="2309897" y="0"/>
                </a:lnTo>
                <a:cubicBezTo>
                  <a:pt x="3315550" y="0"/>
                  <a:pt x="4130702" y="853483"/>
                  <a:pt x="4130702" y="1906281"/>
                </a:cubicBezTo>
                <a:lnTo>
                  <a:pt x="4130702" y="4324779"/>
                </a:lnTo>
                <a:lnTo>
                  <a:pt x="1820806" y="4324779"/>
                </a:lnTo>
                <a:cubicBezTo>
                  <a:pt x="815152" y="4324779"/>
                  <a:pt x="0" y="3471297"/>
                  <a:pt x="0" y="24184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14400">
            <a:noAutofit/>
          </a:bodyPr>
          <a:lstStyle>
            <a:lvl1pPr algn="ctr">
              <a:defRPr sz="1800"/>
            </a:lvl1pPr>
          </a:lstStyle>
          <a:p>
            <a:r>
              <a:rPr lang="nl-NL" noProof="0" dirty="0"/>
              <a:t>BEELD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44AC639-3EB1-A257-D035-BA2539D5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EF5E17-C335-FA85-0AF0-408A993D4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6107801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9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ee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8489D8-FB75-FFC2-3A59-A45352E3D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AE64ADD-653A-8152-32D8-83D81E3DB8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85065" y="1335909"/>
            <a:ext cx="3025936" cy="3025936"/>
          </a:xfrm>
          <a:custGeom>
            <a:avLst/>
            <a:gdLst>
              <a:gd name="connsiteX0" fmla="*/ 1661253 w 3025936"/>
              <a:gd name="connsiteY0" fmla="*/ 0 h 3025936"/>
              <a:gd name="connsiteX1" fmla="*/ 3025936 w 3025936"/>
              <a:gd name="connsiteY1" fmla="*/ 0 h 3025936"/>
              <a:gd name="connsiteX2" fmla="*/ 3025936 w 3025936"/>
              <a:gd name="connsiteY2" fmla="*/ 1364683 h 3025936"/>
              <a:gd name="connsiteX3" fmla="*/ 1364682 w 3025936"/>
              <a:gd name="connsiteY3" fmla="*/ 3025936 h 3025936"/>
              <a:gd name="connsiteX4" fmla="*/ 0 w 3025936"/>
              <a:gd name="connsiteY4" fmla="*/ 3025936 h 3025936"/>
              <a:gd name="connsiteX5" fmla="*/ 0 w 3025936"/>
              <a:gd name="connsiteY5" fmla="*/ 1661254 h 3025936"/>
              <a:gd name="connsiteX6" fmla="*/ 1661253 w 3025936"/>
              <a:gd name="connsiteY6" fmla="*/ 0 h 302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5936" h="3025936">
                <a:moveTo>
                  <a:pt x="1661253" y="0"/>
                </a:moveTo>
                <a:lnTo>
                  <a:pt x="3025936" y="0"/>
                </a:lnTo>
                <a:lnTo>
                  <a:pt x="3025936" y="1364683"/>
                </a:lnTo>
                <a:cubicBezTo>
                  <a:pt x="3025936" y="2282153"/>
                  <a:pt x="2282155" y="3025936"/>
                  <a:pt x="1364682" y="3025936"/>
                </a:cubicBezTo>
                <a:lnTo>
                  <a:pt x="0" y="3025936"/>
                </a:lnTo>
                <a:lnTo>
                  <a:pt x="0" y="1661254"/>
                </a:lnTo>
                <a:cubicBezTo>
                  <a:pt x="0" y="743782"/>
                  <a:pt x="743782" y="0"/>
                  <a:pt x="166125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14400">
            <a:noAutofit/>
          </a:bodyPr>
          <a:lstStyle>
            <a:lvl1pPr algn="ctr">
              <a:defRPr sz="1800"/>
            </a:lvl1pPr>
          </a:lstStyle>
          <a:p>
            <a:r>
              <a:rPr lang="nl-NL" noProof="0" dirty="0"/>
              <a:t>BEELD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820377-9A1B-4ECC-8A48-F3EA72216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0" y="1800000"/>
            <a:ext cx="7041476" cy="328236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BDD51E-A5EF-94CE-8521-93D9C264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7050627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8140E8D-A6B7-8257-31B3-DFF152BC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338236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D1945C-C69C-660E-5AD8-64AB33A14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F674BA5-9AE4-93CA-EFF2-9E0BE7E12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0341"/>
            <a:ext cx="9616705" cy="6868341"/>
          </a:xfrm>
          <a:custGeom>
            <a:avLst/>
            <a:gdLst>
              <a:gd name="connsiteX0" fmla="*/ 0 w 9616705"/>
              <a:gd name="connsiteY0" fmla="*/ 0 h 6868341"/>
              <a:gd name="connsiteX1" fmla="*/ 6154368 w 9616705"/>
              <a:gd name="connsiteY1" fmla="*/ 0 h 6868341"/>
              <a:gd name="connsiteX2" fmla="*/ 9616705 w 9616705"/>
              <a:gd name="connsiteY2" fmla="*/ 3462355 h 6868341"/>
              <a:gd name="connsiteX3" fmla="*/ 9616705 w 9616705"/>
              <a:gd name="connsiteY3" fmla="*/ 6868341 h 6868341"/>
              <a:gd name="connsiteX4" fmla="*/ 0 w 9616705"/>
              <a:gd name="connsiteY4" fmla="*/ 6868341 h 686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705" h="6868341">
                <a:moveTo>
                  <a:pt x="0" y="0"/>
                </a:moveTo>
                <a:lnTo>
                  <a:pt x="6154368" y="0"/>
                </a:lnTo>
                <a:cubicBezTo>
                  <a:pt x="8066604" y="0"/>
                  <a:pt x="9616705" y="1550109"/>
                  <a:pt x="9616705" y="3462355"/>
                </a:cubicBezTo>
                <a:lnTo>
                  <a:pt x="9616705" y="6868341"/>
                </a:lnTo>
                <a:lnTo>
                  <a:pt x="0" y="68683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371600">
            <a:noAutofit/>
          </a:bodyPr>
          <a:lstStyle>
            <a:lvl1pPr algn="ctr">
              <a:defRPr sz="1800"/>
            </a:lvl1pPr>
          </a:lstStyle>
          <a:p>
            <a:r>
              <a:rPr lang="nl-NL" noProof="0" dirty="0"/>
              <a:t>BEELD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63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8314FE-7471-6F9C-9DD4-AF5129C6AA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0342"/>
            <a:ext cx="12192001" cy="6868342"/>
          </a:xfrm>
          <a:custGeom>
            <a:avLst/>
            <a:gdLst>
              <a:gd name="connsiteX0" fmla="*/ 0 w 12192001"/>
              <a:gd name="connsiteY0" fmla="*/ 0 h 6868342"/>
              <a:gd name="connsiteX1" fmla="*/ 8763323 w 12192001"/>
              <a:gd name="connsiteY1" fmla="*/ 0 h 6868342"/>
              <a:gd name="connsiteX2" fmla="*/ 12192001 w 12192001"/>
              <a:gd name="connsiteY2" fmla="*/ 3434171 h 6868342"/>
              <a:gd name="connsiteX3" fmla="*/ 12192001 w 12192001"/>
              <a:gd name="connsiteY3" fmla="*/ 6868342 h 6868342"/>
              <a:gd name="connsiteX4" fmla="*/ 0 w 12192001"/>
              <a:gd name="connsiteY4" fmla="*/ 6868342 h 686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68342">
                <a:moveTo>
                  <a:pt x="0" y="0"/>
                </a:moveTo>
                <a:lnTo>
                  <a:pt x="8763323" y="0"/>
                </a:lnTo>
                <a:cubicBezTo>
                  <a:pt x="10656969" y="0"/>
                  <a:pt x="12192001" y="1537491"/>
                  <a:pt x="12192001" y="3434171"/>
                </a:cubicBezTo>
                <a:lnTo>
                  <a:pt x="12192001" y="6868342"/>
                </a:lnTo>
                <a:lnTo>
                  <a:pt x="0" y="68683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0" tIns="1371600" rIns="0" bIns="0" rtlCol="0">
            <a:noAutofit/>
          </a:bodyPr>
          <a:lstStyle>
            <a:lvl1pPr algn="ctr">
              <a:defRPr lang="en-US" sz="1800"/>
            </a:lvl1pPr>
          </a:lstStyle>
          <a:p>
            <a:pPr lvl="0" algn="ctr"/>
            <a:r>
              <a:rPr lang="en-US" dirty="0"/>
              <a:t>BEELD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7F712B83-19BE-F827-BD0B-1A95FE30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3179701"/>
            <a:ext cx="10386802" cy="49859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BCC-906A-405B-9756-057BC758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2011680"/>
            <a:ext cx="7127347" cy="3282359"/>
          </a:xfrm>
        </p:spPr>
        <p:txBody>
          <a:bodyPr wrap="square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564440-7572-C2D9-2630-C94F635C0A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22519" y="4568960"/>
            <a:ext cx="2059781" cy="276999"/>
          </a:xfrm>
        </p:spPr>
        <p:txBody>
          <a:bodyPr anchor="b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Quote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C399D16-9ABF-657E-CD89-F5CB20C53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2519" y="5082358"/>
            <a:ext cx="2059781" cy="215444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Naam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8374EE6-D813-BB68-E150-7DA890F7E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518" y="5290773"/>
            <a:ext cx="2059781" cy="215444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Specialisme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7E9BA1-9715-4DC8-76FA-0240FF286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99" y="658368"/>
            <a:ext cx="10386802" cy="49859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4CA1AC-E36C-75D0-1B70-0D8717C31E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44682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a / 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BCC-906A-405B-9756-057BC758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2011680"/>
            <a:ext cx="8613248" cy="3282359"/>
          </a:xfrm>
        </p:spPr>
        <p:txBody>
          <a:bodyPr wrap="square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FF513D-396A-E1BA-9694-60DBBD63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8B7670-99FE-8B8B-C7DA-BC1FCC933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281228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b / 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8EAEF-36D2-7BC6-F464-E6E298619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0ED13-85AF-48A2-B969-4D6B3D0E2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06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0ED13-85AF-48A2-B969-4D6B3D0E2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BCC-906A-405B-9756-057BC758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2011680"/>
            <a:ext cx="8613248" cy="3282359"/>
          </a:xfrm>
        </p:spPr>
        <p:txBody>
          <a:bodyPr wrap="square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CD888D-C2A9-5CCD-E2A4-02B58766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A8F9EDF-1A8B-962C-5AE7-FFAF0589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752" y="6365067"/>
            <a:ext cx="4237803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1400">
                <a:solidFill>
                  <a:srgbClr val="9B9183"/>
                </a:solidFill>
              </a:defRPr>
            </a:lvl1pPr>
          </a:lstStyle>
          <a:p>
            <a:r>
              <a:rPr lang="nl-NL"/>
              <a:t>Footer / Datum</a:t>
            </a:r>
          </a:p>
        </p:txBody>
      </p:sp>
    </p:spTree>
    <p:extLst>
      <p:ext uri="{BB962C8B-B14F-4D97-AF65-F5344CB8AC3E}">
        <p14:creationId xmlns:p14="http://schemas.microsoft.com/office/powerpoint/2010/main" val="118976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E6870F4-5481-49EA-99D2-72E31453D6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301670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29" imgH="429" progId="TCLayout.ActiveDocument.1">
                  <p:embed/>
                </p:oleObj>
              </mc:Choice>
              <mc:Fallback>
                <p:oleObj name="think-cell Slide" r:id="rId31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E6870F4-5481-49EA-99D2-72E31453D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A1D868-74B3-43DC-9C3C-7DAE9512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10386802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B5C1E-E77F-4533-982B-ADE68152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599" y="1800000"/>
            <a:ext cx="10386802" cy="153888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7409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5" r:id="rId2"/>
    <p:sldLayoutId id="2147483688" r:id="rId3"/>
    <p:sldLayoutId id="2147483720" r:id="rId4"/>
    <p:sldLayoutId id="2147483707" r:id="rId5"/>
    <p:sldLayoutId id="2147483706" r:id="rId6"/>
    <p:sldLayoutId id="2147483714" r:id="rId7"/>
    <p:sldLayoutId id="2147483704" r:id="rId8"/>
    <p:sldLayoutId id="2147483712" r:id="rId9"/>
    <p:sldLayoutId id="2147483713" r:id="rId10"/>
    <p:sldLayoutId id="2147483652" r:id="rId11"/>
    <p:sldLayoutId id="2147483715" r:id="rId12"/>
    <p:sldLayoutId id="2147483716" r:id="rId13"/>
    <p:sldLayoutId id="2147483669" r:id="rId14"/>
    <p:sldLayoutId id="2147483717" r:id="rId15"/>
    <p:sldLayoutId id="2147483719" r:id="rId16"/>
    <p:sldLayoutId id="2147483664" r:id="rId17"/>
    <p:sldLayoutId id="2147483690" r:id="rId18"/>
    <p:sldLayoutId id="2147483696" r:id="rId19"/>
    <p:sldLayoutId id="2147483721" r:id="rId20"/>
    <p:sldLayoutId id="2147483722" r:id="rId21"/>
    <p:sldLayoutId id="2147483723" r:id="rId22"/>
    <p:sldLayoutId id="2147483728" r:id="rId23"/>
    <p:sldLayoutId id="2147483724" r:id="rId24"/>
    <p:sldLayoutId id="2147483662" r:id="rId25"/>
    <p:sldLayoutId id="2147483725" r:id="rId26"/>
    <p:sldLayoutId id="2147483726" r:id="rId27"/>
    <p:sldLayoutId id="2147483727" r:id="rId2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5" Type="http://schemas.openxmlformats.org/officeDocument/2006/relationships/image" Target="../media/image49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4DA4F7-25C8-A1E6-0193-5B46922ED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4171" y="2020644"/>
            <a:ext cx="5172060" cy="1495794"/>
          </a:xfrm>
        </p:spPr>
        <p:txBody>
          <a:bodyPr/>
          <a:lstStyle/>
          <a:p>
            <a:r>
              <a:rPr lang="nl-NL" dirty="0"/>
              <a:t>Zin en onzin </a:t>
            </a:r>
            <a:br>
              <a:rPr lang="nl-NL" dirty="0"/>
            </a:br>
            <a:r>
              <a:rPr lang="nl-NL" dirty="0"/>
              <a:t>van </a:t>
            </a:r>
            <a:r>
              <a:rPr lang="nl-NL" dirty="0" err="1"/>
              <a:t>clozapinespiegel</a:t>
            </a:r>
            <a:r>
              <a:rPr lang="nl-NL" dirty="0"/>
              <a:t>-</a:t>
            </a:r>
            <a:br>
              <a:rPr lang="nl-NL" dirty="0"/>
            </a:br>
            <a:r>
              <a:rPr lang="nl-NL" dirty="0"/>
              <a:t>bepalingen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FD4AB9A8-1940-4947-2090-F103EA521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4171" y="3516438"/>
            <a:ext cx="5172060" cy="1515800"/>
          </a:xfrm>
        </p:spPr>
        <p:txBody>
          <a:bodyPr/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Een cross-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sectioneel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onderzoek naar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clozapinespiegels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bij Servische patiënten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6CAFE97-CF3C-9350-A1FB-E92EF7E26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31122" y="6249659"/>
            <a:ext cx="4661583" cy="492443"/>
          </a:xfrm>
        </p:spPr>
        <p:txBody>
          <a:bodyPr/>
          <a:lstStyle/>
          <a:p>
            <a:r>
              <a:rPr lang="nl-NL" dirty="0"/>
              <a:t>Dr. Hans de Haas, psychiater bij </a:t>
            </a:r>
            <a:r>
              <a:rPr lang="nl-NL" dirty="0" err="1"/>
              <a:t>Inforsa</a:t>
            </a:r>
            <a:r>
              <a:rPr lang="nl-NL" dirty="0"/>
              <a:t> (Arkin)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1173C34-4A0D-C3CF-1D21-B5335549D9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6989"/>
          <a:stretch/>
        </p:blipFill>
        <p:spPr>
          <a:xfrm>
            <a:off x="4762" y="0"/>
            <a:ext cx="6116638" cy="6858000"/>
          </a:xfrm>
        </p:spPr>
      </p:pic>
    </p:spTree>
    <p:extLst>
      <p:ext uri="{BB962C8B-B14F-4D97-AF65-F5344CB8AC3E}">
        <p14:creationId xmlns:p14="http://schemas.microsoft.com/office/powerpoint/2010/main" val="179376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B60E5E-AD79-AC45-7117-D31F5DE1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99" y="658368"/>
            <a:ext cx="8622402" cy="498598"/>
          </a:xfrm>
        </p:spPr>
        <p:txBody>
          <a:bodyPr/>
          <a:lstStyle/>
          <a:p>
            <a:r>
              <a:rPr lang="en-US" dirty="0"/>
              <a:t>Therapeutic range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AE040A-30D2-3ABB-11C3-71561B81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85" y="315082"/>
            <a:ext cx="7135221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CD473A-23EA-18A8-CF4F-FE4254E9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1495794"/>
          </a:xfrm>
        </p:spPr>
        <p:txBody>
          <a:bodyPr/>
          <a:lstStyle/>
          <a:p>
            <a:r>
              <a:rPr lang="en-US" dirty="0" err="1"/>
              <a:t>Toxische</a:t>
            </a:r>
            <a:r>
              <a:rPr lang="en-US" dirty="0"/>
              <a:t> </a:t>
            </a:r>
            <a:r>
              <a:rPr lang="en-US" dirty="0" err="1"/>
              <a:t>spiegel</a:t>
            </a:r>
            <a:r>
              <a:rPr lang="en-US" dirty="0"/>
              <a:t> / </a:t>
            </a:r>
            <a:br>
              <a:rPr lang="en-US" dirty="0"/>
            </a:br>
            <a:r>
              <a:rPr lang="en-US" dirty="0"/>
              <a:t>“Laboratory </a:t>
            </a:r>
            <a:br>
              <a:rPr lang="en-US" dirty="0"/>
            </a:br>
            <a:r>
              <a:rPr lang="en-US" dirty="0"/>
              <a:t>alert level”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64238-715E-D1D2-920A-3A307637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78" y="0"/>
            <a:ext cx="693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1A9952-BC24-EFF5-89B2-63F40084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08" y="3146651"/>
            <a:ext cx="9567985" cy="23710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494140-A9DC-EB39-D5CF-B98C5BD3A0F9}"/>
              </a:ext>
            </a:extLst>
          </p:cNvPr>
          <p:cNvGrpSpPr/>
          <p:nvPr/>
        </p:nvGrpSpPr>
        <p:grpSpPr>
          <a:xfrm>
            <a:off x="1432989" y="629320"/>
            <a:ext cx="5642173" cy="1619189"/>
            <a:chOff x="6284389" y="2043255"/>
            <a:chExt cx="5642173" cy="16191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6AB70E-06AB-4026-2436-A0ADE2D42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4389" y="2043255"/>
              <a:ext cx="5642173" cy="59811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5AC57C-1AD0-3E8D-98AD-A6FBC6AE2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8129" y="2662179"/>
              <a:ext cx="5134692" cy="10002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EF641E-415E-303C-A1B6-33D68F9DEA54}"/>
                </a:ext>
              </a:extLst>
            </p:cNvPr>
            <p:cNvSpPr/>
            <p:nvPr/>
          </p:nvSpPr>
          <p:spPr>
            <a:xfrm>
              <a:off x="6284389" y="2641365"/>
              <a:ext cx="5642173" cy="9570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BFD0D5-804B-3649-25F2-963362A244BD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26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2DAB27-A937-FE63-423B-B99EEABF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D5F92-A891-567F-A86E-6F3C24DE4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4" y="3062479"/>
            <a:ext cx="10777613" cy="2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EC81F-E452-216F-2E04-BBC77DFC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8" y="277489"/>
            <a:ext cx="6030167" cy="2057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368B5F-6D18-53AA-0F13-A12F09EB30FA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5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E02D43-11B2-C56A-B996-14A2E66D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34" y="0"/>
            <a:ext cx="720178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B7166-6C0C-CAF2-294E-AD2490CE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56" b="35509"/>
          <a:stretch/>
        </p:blipFill>
        <p:spPr>
          <a:xfrm>
            <a:off x="593079" y="3314608"/>
            <a:ext cx="3998848" cy="847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6234A-1EA3-3ECE-E7D9-9E35352459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792" r="55376" b="9336"/>
          <a:stretch/>
        </p:blipFill>
        <p:spPr>
          <a:xfrm>
            <a:off x="616477" y="4314733"/>
            <a:ext cx="3183998" cy="405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EC561-00E7-8223-A323-1A4129B1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57" t="66492" r="6000" b="9889"/>
          <a:stretch/>
        </p:blipFill>
        <p:spPr>
          <a:xfrm>
            <a:off x="772736" y="4886325"/>
            <a:ext cx="3570664" cy="3105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6BE26-6BF7-3452-B2E8-F1D28D4DDB39}"/>
              </a:ext>
            </a:extLst>
          </p:cNvPr>
          <p:cNvSpPr/>
          <p:nvPr/>
        </p:nvSpPr>
        <p:spPr>
          <a:xfrm>
            <a:off x="616477" y="3429000"/>
            <a:ext cx="3975450" cy="2006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33403A-E35D-8377-23FC-FD9672674AD3}"/>
                  </a:ext>
                </a:extLst>
              </p14:cNvPr>
              <p14:cNvContentPartPr/>
              <p14:nvPr/>
            </p14:nvContentPartPr>
            <p14:xfrm>
              <a:off x="7717057" y="5113920"/>
              <a:ext cx="932760" cy="57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33403A-E35D-8377-23FC-FD9672674A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3417" y="5005920"/>
                <a:ext cx="104040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8A496B2-BE3D-4413-F39C-59D3B3BD04FF}"/>
                  </a:ext>
                </a:extLst>
              </p14:cNvPr>
              <p14:cNvContentPartPr/>
              <p14:nvPr/>
            </p14:nvContentPartPr>
            <p14:xfrm>
              <a:off x="7725697" y="5640720"/>
              <a:ext cx="973800" cy="54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8A496B2-BE3D-4413-F39C-59D3B3BD04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1697" y="5533080"/>
                <a:ext cx="1081440" cy="2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289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41E934-DBF4-7B9F-90F7-AFE0B814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e beste Nederlandse literatuur lezen lukt het best in de bibliotheek">
            <a:extLst>
              <a:ext uri="{FF2B5EF4-FFF2-40B4-BE49-F238E27FC236}">
                <a16:creationId xmlns:a16="http://schemas.microsoft.com/office/drawing/2014/main" id="{6EC1BC7A-5775-0A2F-FFCB-C7BEBDD7EB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02" y="1249554"/>
            <a:ext cx="7204221" cy="48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9A7BD4-84F2-0421-32B0-B905C66B7C1D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23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E0337D-56DD-7A7C-E0CF-CB6BD14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Evidentie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4C149-C418-175B-0976-8147AF51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52" y="2036751"/>
            <a:ext cx="8259328" cy="34485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69658F-697E-C3CA-1C7E-714C394129FD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6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EA7C9-CD6E-8661-9F01-131A84B9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D50C9-DDE2-928B-33F9-985BEBFD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79" y="259188"/>
            <a:ext cx="8645145" cy="6287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5E6EB-03E4-C434-3FDC-A2F2AC20B639}"/>
              </a:ext>
            </a:extLst>
          </p:cNvPr>
          <p:cNvSpPr txBox="1"/>
          <p:nvPr/>
        </p:nvSpPr>
        <p:spPr>
          <a:xfrm>
            <a:off x="-1928" y="6488668"/>
            <a:ext cx="248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Siskind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2021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7B39D-AAA6-A8CC-6543-4FBECF2AFADD}"/>
              </a:ext>
            </a:extLst>
          </p:cNvPr>
          <p:cNvSpPr txBox="1"/>
          <p:nvPr/>
        </p:nvSpPr>
        <p:spPr>
          <a:xfrm>
            <a:off x="436947" y="4352925"/>
            <a:ext cx="36869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400mg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4B9D3-6ED7-D9B8-A100-F7E7DDAB4CD7}"/>
              </a:ext>
            </a:extLst>
          </p:cNvPr>
          <p:cNvSpPr txBox="1"/>
          <p:nvPr/>
        </p:nvSpPr>
        <p:spPr>
          <a:xfrm>
            <a:off x="345576" y="4041491"/>
            <a:ext cx="46006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Clinical?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DCA35-5FD3-95D7-E8DF-A09495C5431C}"/>
              </a:ext>
            </a:extLst>
          </p:cNvPr>
          <p:cNvSpPr txBox="1"/>
          <p:nvPr/>
        </p:nvSpPr>
        <p:spPr>
          <a:xfrm>
            <a:off x="427329" y="4505325"/>
            <a:ext cx="37830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Clinical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3EEA8-62B3-237E-CE1B-77EA4C3830F9}"/>
              </a:ext>
            </a:extLst>
          </p:cNvPr>
          <p:cNvSpPr txBox="1"/>
          <p:nvPr/>
        </p:nvSpPr>
        <p:spPr>
          <a:xfrm>
            <a:off x="427329" y="4667250"/>
            <a:ext cx="37830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Clinical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F2762-41B9-A52B-21CE-BC32FE279D3E}"/>
              </a:ext>
            </a:extLst>
          </p:cNvPr>
          <p:cNvSpPr txBox="1"/>
          <p:nvPr/>
        </p:nvSpPr>
        <p:spPr>
          <a:xfrm>
            <a:off x="133979" y="4819650"/>
            <a:ext cx="67165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500 - clinical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2EBDEF-034C-C5F9-B2A2-DD0E9EC510F9}"/>
              </a:ext>
            </a:extLst>
          </p:cNvPr>
          <p:cNvSpPr txBox="1"/>
          <p:nvPr/>
        </p:nvSpPr>
        <p:spPr>
          <a:xfrm>
            <a:off x="427329" y="4972050"/>
            <a:ext cx="37830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Clinical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8BC09C-BD96-AA17-6642-E6D7CDAD3BBA}"/>
              </a:ext>
            </a:extLst>
          </p:cNvPr>
          <p:cNvSpPr txBox="1"/>
          <p:nvPr/>
        </p:nvSpPr>
        <p:spPr>
          <a:xfrm>
            <a:off x="427329" y="5124450"/>
            <a:ext cx="37830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Clinical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AEFC0-EF69-DA14-D87E-D9F06E692B14}"/>
              </a:ext>
            </a:extLst>
          </p:cNvPr>
          <p:cNvSpPr txBox="1"/>
          <p:nvPr/>
        </p:nvSpPr>
        <p:spPr>
          <a:xfrm>
            <a:off x="751136" y="4193891"/>
            <a:ext cx="5450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?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6633F-E65C-9C35-0FF8-B1C894AA11E9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23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3665F-8AE8-0E38-D656-27B084E2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997196"/>
          </a:xfrm>
        </p:spPr>
        <p:txBody>
          <a:bodyPr/>
          <a:lstStyle/>
          <a:p>
            <a:r>
              <a:rPr lang="en-US" dirty="0" err="1"/>
              <a:t>Evidentie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Bijwerkingen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745A8-2E63-EA88-7D36-99A62EEDA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5" y="2332282"/>
            <a:ext cx="9250775" cy="447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41912-3ED0-1460-C9E2-75DE4E01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639" y="28962"/>
            <a:ext cx="6468378" cy="256258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1511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C9822F-0DC3-41DA-F614-C52AE993CB45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33665F-8AE8-0E38-D656-27B084E2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Insulten</a:t>
            </a:r>
            <a:r>
              <a:rPr lang="en-US" dirty="0"/>
              <a:t> / </a:t>
            </a:r>
            <a:r>
              <a:rPr lang="en-US" dirty="0" err="1"/>
              <a:t>toxiciteit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7184D-64E4-A306-8F18-4F24C2EB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2" y="2023823"/>
            <a:ext cx="5296639" cy="354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037CE-05A3-8418-A70F-9299DA32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2085745"/>
            <a:ext cx="5096586" cy="3419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D72030-149B-C410-194C-7AF01F4ED94E}"/>
              </a:ext>
            </a:extLst>
          </p:cNvPr>
          <p:cNvSpPr txBox="1"/>
          <p:nvPr/>
        </p:nvSpPr>
        <p:spPr>
          <a:xfrm>
            <a:off x="-1928" y="6479043"/>
            <a:ext cx="248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Varma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2011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6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37BE64F-094C-FCA2-5911-7CFDA664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113" y="1799999"/>
            <a:ext cx="6267458" cy="3282359"/>
          </a:xfrm>
        </p:spPr>
        <p:txBody>
          <a:bodyPr/>
          <a:lstStyle/>
          <a:p>
            <a:r>
              <a:rPr lang="nl-NL" dirty="0"/>
              <a:t>Aanleiding / casus</a:t>
            </a:r>
          </a:p>
          <a:p>
            <a:endParaRPr lang="nl-NL" dirty="0"/>
          </a:p>
          <a:p>
            <a:r>
              <a:rPr lang="nl-NL" dirty="0"/>
              <a:t>Internationale richtlijnen</a:t>
            </a:r>
          </a:p>
          <a:p>
            <a:endParaRPr lang="nl-NL" dirty="0"/>
          </a:p>
          <a:p>
            <a:r>
              <a:rPr lang="nl-NL" dirty="0"/>
              <a:t>Beschikbare data</a:t>
            </a:r>
          </a:p>
          <a:p>
            <a:endParaRPr lang="nl-NL" dirty="0"/>
          </a:p>
          <a:p>
            <a:r>
              <a:rPr lang="nl-NL" dirty="0"/>
              <a:t>Eigen onderzoek</a:t>
            </a:r>
          </a:p>
          <a:p>
            <a:r>
              <a:rPr lang="nl-NL" dirty="0"/>
              <a:t>  </a:t>
            </a:r>
          </a:p>
          <a:p>
            <a:r>
              <a:rPr lang="nl-NL" dirty="0"/>
              <a:t>Discussie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5168B6-E238-7990-7CEB-0A8FF69E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113" y="658368"/>
            <a:ext cx="6267458" cy="498598"/>
          </a:xfrm>
        </p:spPr>
        <p:txBody>
          <a:bodyPr/>
          <a:lstStyle/>
          <a:p>
            <a:r>
              <a:rPr lang="nl-NL" dirty="0"/>
              <a:t>Inhoud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020EBCD-157A-6E67-D2C1-9F460BC80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13268"/>
          <a:stretch/>
        </p:blipFill>
        <p:spPr/>
      </p:pic>
    </p:spTree>
    <p:extLst>
      <p:ext uri="{BB962C8B-B14F-4D97-AF65-F5344CB8AC3E}">
        <p14:creationId xmlns:p14="http://schemas.microsoft.com/office/powerpoint/2010/main" val="20163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19EE49-75A2-EC44-9CC0-47C36BB4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Insulten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9A845-5801-82A2-1227-E07FA574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99" y="2017637"/>
            <a:ext cx="8355676" cy="2822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9F72C9-DC42-1A96-9FB1-AC9862A93A8F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6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76AD36-0513-BEC0-9504-52F1DB3DD837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B04F3C-7BE4-02D4-6485-AC0B12C7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reports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E28CF-4E0C-56A9-74ED-AA4E2B68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849C4-94E1-3340-D53F-23614401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67" y="1404339"/>
            <a:ext cx="9102266" cy="51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1D5C52-17F0-3D5A-B6CC-37E513365F19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0DCD4E-6A88-9AA1-9CC7-109715B04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648" y="2036930"/>
            <a:ext cx="9730216" cy="37542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0239AE-6893-DCC5-80DF-99243829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Insulten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38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80980-9D62-1746-5EC9-7D4BC27A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Uitgangspunten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DC06E-4398-FD5A-EA7B-379E8D6D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1026" name="Picture 2" descr="The Clozapine Handbook: Stahl's Handbooks">
            <a:extLst>
              <a:ext uri="{FF2B5EF4-FFF2-40B4-BE49-F238E27FC236}">
                <a16:creationId xmlns:a16="http://schemas.microsoft.com/office/drawing/2014/main" id="{C42627B8-A8D5-ACE8-3CF6-02B4D6CC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99" y="1468517"/>
            <a:ext cx="331776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4D037D-30D9-1712-3438-A34A26F53404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2C5A8A-20ED-90A4-1D92-BC082A392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241" y="1468514"/>
            <a:ext cx="7200378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80980-9D62-1746-5EC9-7D4BC27A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Uitgangspunten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D037D-30D9-1712-3438-A34A26F53404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2C5A8A-20ED-90A4-1D92-BC082A392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241" y="1468514"/>
            <a:ext cx="7200378" cy="5257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B781E-76EA-C553-1874-EEA21CC6E4AC}"/>
              </a:ext>
            </a:extLst>
          </p:cNvPr>
          <p:cNvSpPr txBox="1"/>
          <p:nvPr/>
        </p:nvSpPr>
        <p:spPr>
          <a:xfrm>
            <a:off x="520159" y="1977799"/>
            <a:ext cx="4693641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 err="1"/>
              <a:t>Titratie</a:t>
            </a:r>
            <a:r>
              <a:rPr lang="en-US" dirty="0"/>
              <a:t> </a:t>
            </a:r>
            <a:r>
              <a:rPr lang="en-US" dirty="0" err="1"/>
              <a:t>obv</a:t>
            </a:r>
            <a:r>
              <a:rPr lang="en-US" dirty="0"/>
              <a:t> </a:t>
            </a:r>
            <a:r>
              <a:rPr lang="en-US" dirty="0" err="1"/>
              <a:t>bijwerkingen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/>
              <a:t>Routine EEG: nee</a:t>
            </a:r>
          </a:p>
          <a:p>
            <a:pPr marL="342900" indent="-342900" algn="l">
              <a:buAutoNum type="arabicPeriod"/>
            </a:pPr>
            <a:r>
              <a:rPr lang="en-US" dirty="0" err="1"/>
              <a:t>Ptt</a:t>
            </a:r>
            <a:r>
              <a:rPr lang="en-US" dirty="0"/>
              <a:t> geen </a:t>
            </a:r>
            <a:r>
              <a:rPr lang="en-US" dirty="0" err="1"/>
              <a:t>spiegels</a:t>
            </a:r>
            <a:r>
              <a:rPr lang="en-US" dirty="0"/>
              <a:t> tot 1000ng/ml </a:t>
            </a:r>
            <a:r>
              <a:rPr lang="en-US" dirty="0" err="1"/>
              <a:t>onthouden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angst voor </a:t>
            </a:r>
            <a:r>
              <a:rPr lang="en-US" dirty="0" err="1"/>
              <a:t>insulten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 err="1"/>
              <a:t>Valproaat</a:t>
            </a:r>
            <a:r>
              <a:rPr lang="en-US" dirty="0"/>
              <a:t> 1e </a:t>
            </a:r>
            <a:r>
              <a:rPr lang="en-US" dirty="0" err="1"/>
              <a:t>keus</a:t>
            </a:r>
            <a:r>
              <a:rPr lang="en-US" dirty="0"/>
              <a:t> </a:t>
            </a:r>
            <a:r>
              <a:rPr lang="en-US" dirty="0" err="1"/>
              <a:t>antiepilepticum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/>
              <a:t>Vaak insult bij </a:t>
            </a:r>
            <a:r>
              <a:rPr lang="en-US" dirty="0" err="1"/>
              <a:t>plotse</a:t>
            </a:r>
            <a:r>
              <a:rPr lang="en-US" dirty="0"/>
              <a:t> </a:t>
            </a:r>
            <a:r>
              <a:rPr lang="en-US" dirty="0" err="1"/>
              <a:t>dosisverhoging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/>
              <a:t>Geen </a:t>
            </a:r>
            <a:r>
              <a:rPr lang="en-US" dirty="0" err="1"/>
              <a:t>profylaxe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91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9F94A7-65AC-BEDF-19BB-A3B186ED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CA52F-4907-DE26-727C-EC95334C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1"/>
          <a:stretch/>
        </p:blipFill>
        <p:spPr>
          <a:xfrm>
            <a:off x="222582" y="2097074"/>
            <a:ext cx="5202554" cy="195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D9826-86E8-0F3D-4736-86558E73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89" y="57962"/>
            <a:ext cx="6408933" cy="57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731D32-1C66-CD4D-0A46-C747ACEC5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2810675"/>
            <a:ext cx="8613248" cy="1684368"/>
          </a:xfrm>
        </p:spPr>
        <p:txBody>
          <a:bodyPr/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Ja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VS, Canada,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Australië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, New Zeeland, (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delen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van de) EU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Nee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Niet (routine): VK, Japan, midden Europa, 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Afrika, (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delen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van)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Latijns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Amerika,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delen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van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Azië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Wat </a:t>
            </a:r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voor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spiegels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bereiken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deze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patienten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9F799D-0903-F3BC-A0F5-A5455B61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997196"/>
          </a:xfrm>
        </p:spPr>
        <p:txBody>
          <a:bodyPr/>
          <a:lstStyle/>
          <a:p>
            <a:r>
              <a:rPr lang="nl-NL" dirty="0"/>
              <a:t>Overigens: spiegelcontroles niet overal routine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78AD50-DE65-0938-C5C8-DCA16BCF46E7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1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179CB6-5B62-2179-C81B-61D0AA79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Recente</a:t>
            </a:r>
            <a:r>
              <a:rPr lang="en-US" dirty="0"/>
              <a:t> </a:t>
            </a:r>
            <a:r>
              <a:rPr lang="en-US" dirty="0" err="1"/>
              <a:t>observationele</a:t>
            </a:r>
            <a:r>
              <a:rPr lang="en-US" dirty="0"/>
              <a:t>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D6B4E-8548-0D83-5B50-3C6636CC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D605C-F363-B8DE-FA56-EEA65ABFE9BF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E6D8CCC-3DCD-0477-5FAF-9DBE949E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99" y="1705484"/>
            <a:ext cx="7728775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47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4B4E7213-2017-BF95-072F-55E6CD9E9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Japan (1)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B8886C5-DD2E-1EBF-453E-ED67B9370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3" y="2501134"/>
            <a:ext cx="5601265" cy="2576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FB12E-03F4-515E-9207-188E9CBA81A9}"/>
              </a:ext>
            </a:extLst>
          </p:cNvPr>
          <p:cNvSpPr txBox="1"/>
          <p:nvPr/>
        </p:nvSpPr>
        <p:spPr>
          <a:xfrm>
            <a:off x="-1928" y="6488668"/>
            <a:ext cx="416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Yada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Acta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Psychiatr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Scand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2021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FFCF6-9384-DADF-ABDD-0A09F7DA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85" y="5006226"/>
            <a:ext cx="8526065" cy="1667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11C8A-E7B8-DB71-B5D9-B330C1756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639" y="81613"/>
            <a:ext cx="7859222" cy="2333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BABA6-A1F2-3AC7-4F10-AEF2D12D4DA1}"/>
              </a:ext>
            </a:extLst>
          </p:cNvPr>
          <p:cNvSpPr txBox="1"/>
          <p:nvPr/>
        </p:nvSpPr>
        <p:spPr>
          <a:xfrm>
            <a:off x="7261946" y="4551324"/>
            <a:ext cx="4840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“Severe” - sedation, myoclonus, and seizures</a:t>
            </a:r>
          </a:p>
        </p:txBody>
      </p:sp>
    </p:spTree>
    <p:extLst>
      <p:ext uri="{BB962C8B-B14F-4D97-AF65-F5344CB8AC3E}">
        <p14:creationId xmlns:p14="http://schemas.microsoft.com/office/powerpoint/2010/main" val="2439205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115C9-E47E-BA96-F3D5-73192F66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Japan (2)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F7EC8-A8C7-41E7-5E40-CD7C9F17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727" y="617157"/>
            <a:ext cx="6842352" cy="3700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2C0B1-C9A1-069C-A9E8-790D9E661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791"/>
          <a:stretch/>
        </p:blipFill>
        <p:spPr>
          <a:xfrm>
            <a:off x="4913727" y="5254433"/>
            <a:ext cx="6842352" cy="1367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A8893-BB12-8509-17E6-E2B6A6E8D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3" y="2354805"/>
            <a:ext cx="4185431" cy="2148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90BE01-7DC6-17B6-CC53-5CBE6D04290A}"/>
              </a:ext>
            </a:extLst>
          </p:cNvPr>
          <p:cNvSpPr txBox="1"/>
          <p:nvPr/>
        </p:nvSpPr>
        <p:spPr>
          <a:xfrm>
            <a:off x="-1928" y="6488668"/>
            <a:ext cx="609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Nomura,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Adv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Psychopharmacol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1890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511DF-2848-0983-B64A-3F329D995B38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43010" name="Picture 2" descr="image">
            <a:extLst>
              <a:ext uri="{FF2B5EF4-FFF2-40B4-BE49-F238E27FC236}">
                <a16:creationId xmlns:a16="http://schemas.microsoft.com/office/drawing/2014/main" id="{4804F303-BD50-C0C4-BD94-533A4358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681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9FED-279E-615D-1EBC-EA206E6C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 vergelijking: België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12772-FF46-26EA-DE70-7845B63A7401}"/>
              </a:ext>
            </a:extLst>
          </p:cNvPr>
          <p:cNvSpPr txBox="1"/>
          <p:nvPr/>
        </p:nvSpPr>
        <p:spPr>
          <a:xfrm>
            <a:off x="5407690" y="6284397"/>
            <a:ext cx="146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22.3%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ED4AD4-2647-62FF-0D45-998F95AA31DB}"/>
              </a:ext>
            </a:extLst>
          </p:cNvPr>
          <p:cNvSpPr/>
          <p:nvPr/>
        </p:nvSpPr>
        <p:spPr>
          <a:xfrm>
            <a:off x="10161193" y="124513"/>
            <a:ext cx="1960098" cy="1781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1D4EF-0278-027C-FF51-386966C17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63"/>
          <a:stretch/>
        </p:blipFill>
        <p:spPr>
          <a:xfrm>
            <a:off x="452463" y="3157667"/>
            <a:ext cx="6926594" cy="3120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D8D5B-F135-577C-6DFD-44969CDAF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19" y="1190104"/>
            <a:ext cx="4963218" cy="17718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CBB04C-953F-3955-B196-8FEC6D0640A4}"/>
              </a:ext>
            </a:extLst>
          </p:cNvPr>
          <p:cNvSpPr/>
          <p:nvPr/>
        </p:nvSpPr>
        <p:spPr>
          <a:xfrm>
            <a:off x="4897120" y="4378960"/>
            <a:ext cx="1727200" cy="176404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AB2A6-7B46-1688-AB47-7EEE460BBD9F}"/>
              </a:ext>
            </a:extLst>
          </p:cNvPr>
          <p:cNvSpPr txBox="1"/>
          <p:nvPr/>
        </p:nvSpPr>
        <p:spPr>
          <a:xfrm>
            <a:off x="-1928" y="6488668"/>
            <a:ext cx="445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Patteet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Clin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Biochem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2014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05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1E3DC-47D9-0A33-9006-A8FC5AC0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Prospectief onderzoek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8C364-F793-9F8D-1615-E4E7D9E4C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98" y="2061971"/>
            <a:ext cx="9335803" cy="273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6D15C-60EA-F774-4D6A-095A5C91000F}"/>
              </a:ext>
            </a:extLst>
          </p:cNvPr>
          <p:cNvSpPr txBox="1"/>
          <p:nvPr/>
        </p:nvSpPr>
        <p:spPr>
          <a:xfrm>
            <a:off x="889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Bogers, J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Clin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Psychopharm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84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72607-AD1F-17BF-11F2-F7687355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C77E4-2DF4-BCD6-EEF7-DA62AA1F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12" y="0"/>
            <a:ext cx="587697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DA30E-7A18-3B20-B2DE-3EA44B5340EB}"/>
              </a:ext>
            </a:extLst>
          </p:cNvPr>
          <p:cNvSpPr txBox="1"/>
          <p:nvPr/>
        </p:nvSpPr>
        <p:spPr>
          <a:xfrm>
            <a:off x="7213600" y="2971800"/>
            <a:ext cx="35298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dirty="0">
                <a:solidFill>
                  <a:srgbClr val="FF0000"/>
                </a:solidFill>
              </a:rPr>
              <a:t>Tolerantie en effect vallen tegen…</a:t>
            </a:r>
            <a:endParaRPr lang="en-US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46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9FAEF-67E5-A501-0D4B-4AE0521E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997196"/>
          </a:xfrm>
        </p:spPr>
        <p:txBody>
          <a:bodyPr/>
          <a:lstStyle/>
          <a:p>
            <a:r>
              <a:rPr lang="nl-NL" dirty="0"/>
              <a:t>Eigen </a:t>
            </a:r>
            <a:br>
              <a:rPr lang="nl-NL" dirty="0"/>
            </a:br>
            <a:r>
              <a:rPr lang="nl-NL" dirty="0"/>
              <a:t>onderzoek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FC50C-9CB8-F9FE-3C88-12C23901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4" r="9137"/>
          <a:stretch/>
        </p:blipFill>
        <p:spPr>
          <a:xfrm>
            <a:off x="74716" y="3664790"/>
            <a:ext cx="7985199" cy="314132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34FF11-CBE0-F25F-6106-5A475E3A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46" y="0"/>
            <a:ext cx="5279673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2EF0A3-BA7D-D34F-554E-9E01DC873580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48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5AA8C5-5100-E03A-9532-41DD76D87DD5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25602" name="Picture 2" descr="Prof. dr. Daan Touw">
            <a:extLst>
              <a:ext uri="{FF2B5EF4-FFF2-40B4-BE49-F238E27FC236}">
                <a16:creationId xmlns:a16="http://schemas.microsoft.com/office/drawing/2014/main" id="{D78AC1EE-81D2-D096-3BFA-A3FCB20BB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7407" r="8971"/>
          <a:stretch/>
        </p:blipFill>
        <p:spPr bwMode="auto">
          <a:xfrm>
            <a:off x="3098799" y="508001"/>
            <a:ext cx="3314701" cy="29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Dragana IGNJATOVI RISTIC | Head of Department | Full Professor | Research  profile">
            <a:extLst>
              <a:ext uri="{FF2B5EF4-FFF2-40B4-BE49-F238E27FC236}">
                <a16:creationId xmlns:a16="http://schemas.microsoft.com/office/drawing/2014/main" id="{28A5386B-9803-26CE-5258-E222DC7E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20" y="3344378"/>
            <a:ext cx="30988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Praktijkgerichte nascholing over psychofarmaca Psyfar">
            <a:extLst>
              <a:ext uri="{FF2B5EF4-FFF2-40B4-BE49-F238E27FC236}">
                <a16:creationId xmlns:a16="http://schemas.microsoft.com/office/drawing/2014/main" id="{77CDCBBA-C86F-A04C-CDDA-48267B1BA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19432" r="19527" b="20288"/>
          <a:stretch/>
        </p:blipFill>
        <p:spPr bwMode="auto">
          <a:xfrm>
            <a:off x="326234" y="2566740"/>
            <a:ext cx="2402934" cy="34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3C703-A881-1750-532B-46038CEE333D}"/>
              </a:ext>
            </a:extLst>
          </p:cNvPr>
          <p:cNvSpPr txBox="1"/>
          <p:nvPr/>
        </p:nvSpPr>
        <p:spPr>
          <a:xfrm>
            <a:off x="3098799" y="3581384"/>
            <a:ext cx="295754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Prof. Dr. </a:t>
            </a:r>
            <a:r>
              <a:rPr lang="en-US" dirty="0" err="1"/>
              <a:t>Daan</a:t>
            </a:r>
            <a:r>
              <a:rPr lang="en-US" dirty="0"/>
              <a:t> </a:t>
            </a:r>
            <a:r>
              <a:rPr lang="en-US" dirty="0" err="1"/>
              <a:t>Touw</a:t>
            </a:r>
            <a:br>
              <a:rPr lang="en-US" dirty="0"/>
            </a:br>
            <a:r>
              <a:rPr lang="en-US" dirty="0" err="1"/>
              <a:t>Ziekenhuisapotheker</a:t>
            </a:r>
            <a:r>
              <a:rPr lang="en-US" dirty="0"/>
              <a:t>, UMCG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3E742-0785-24DD-DB9C-C558634303C5}"/>
              </a:ext>
            </a:extLst>
          </p:cNvPr>
          <p:cNvSpPr txBox="1"/>
          <p:nvPr/>
        </p:nvSpPr>
        <p:spPr>
          <a:xfrm>
            <a:off x="326234" y="6166179"/>
            <a:ext cx="220573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Dr. Dan Cohen</a:t>
            </a:r>
          </a:p>
          <a:p>
            <a:pPr algn="l"/>
            <a:r>
              <a:rPr lang="en-US" dirty="0" err="1"/>
              <a:t>Psychiater</a:t>
            </a:r>
            <a:r>
              <a:rPr lang="en-US" dirty="0"/>
              <a:t>, GGZ NHN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8351E-C15E-393C-3DA6-74ABB92AD4F0}"/>
              </a:ext>
            </a:extLst>
          </p:cNvPr>
          <p:cNvSpPr txBox="1"/>
          <p:nvPr/>
        </p:nvSpPr>
        <p:spPr>
          <a:xfrm>
            <a:off x="7319021" y="2581439"/>
            <a:ext cx="35121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Prof. Dr. Dragana </a:t>
            </a:r>
            <a:r>
              <a:rPr lang="en-US" dirty="0" err="1"/>
              <a:t>Ristic-Ignjatovic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93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in a football uniform&#10;&#10;Description automatically generated">
            <a:extLst>
              <a:ext uri="{FF2B5EF4-FFF2-40B4-BE49-F238E27FC236}">
                <a16:creationId xmlns:a16="http://schemas.microsoft.com/office/drawing/2014/main" id="{04BBDD26-2D89-F7D1-D52E-8E09B9FC6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8" r="34056" b="-1"/>
          <a:stretch/>
        </p:blipFill>
        <p:spPr>
          <a:xfrm>
            <a:off x="20" y="-10341"/>
            <a:ext cx="4498586" cy="6868341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9BDB8-9EC4-6F9B-257D-FBBA65E5B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943" y="1799999"/>
            <a:ext cx="6267458" cy="3282359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900" b="1" i="1" dirty="0"/>
              <a:t>Grote lijnen: </a:t>
            </a:r>
          </a:p>
          <a:p>
            <a:pPr>
              <a:lnSpc>
                <a:spcPct val="90000"/>
              </a:lnSpc>
            </a:pPr>
            <a:endParaRPr lang="nl-NL" sz="1900" b="1" i="1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i="1" dirty="0"/>
              <a:t>Servische </a:t>
            </a:r>
            <a:r>
              <a:rPr lang="nl-NL" sz="1900" i="1" dirty="0" err="1"/>
              <a:t>patienten</a:t>
            </a:r>
            <a:r>
              <a:rPr lang="nl-NL" sz="1900" i="1" dirty="0"/>
              <a:t> met psychotische stoornissen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l-NL" sz="1900" i="1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i="1" dirty="0"/>
              <a:t>Spiegels meten op meerdere tijdstippen</a:t>
            </a:r>
          </a:p>
          <a:p>
            <a:pPr>
              <a:lnSpc>
                <a:spcPct val="90000"/>
              </a:lnSpc>
            </a:pPr>
            <a:endParaRPr lang="nl-NL" sz="1900" dirty="0"/>
          </a:p>
          <a:p>
            <a:pPr>
              <a:lnSpc>
                <a:spcPct val="90000"/>
              </a:lnSpc>
            </a:pPr>
            <a:endParaRPr lang="nl-NL" sz="1900" dirty="0"/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nl-NL" sz="1900" dirty="0"/>
              <a:t>Bepalen wat de </a:t>
            </a:r>
            <a:r>
              <a:rPr lang="nl-NL" sz="1900" dirty="0" err="1"/>
              <a:t>clozapinespiegels</a:t>
            </a:r>
            <a:r>
              <a:rPr lang="nl-NL" sz="1900" dirty="0"/>
              <a:t> zijn in deze groep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endParaRPr lang="nl-NL" sz="1900" dirty="0"/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nl-NL" sz="1900" dirty="0"/>
              <a:t>Effecten van deze informatie </a:t>
            </a:r>
            <a:br>
              <a:rPr lang="nl-NL" sz="1900" dirty="0"/>
            </a:br>
            <a:r>
              <a:rPr lang="nl-NL" sz="1900" dirty="0"/>
              <a:t>(Dosisaanpassingen? Verbetering van de spiegels?) </a:t>
            </a:r>
          </a:p>
          <a:p>
            <a:pPr lvl="2" indent="0">
              <a:lnSpc>
                <a:spcPct val="90000"/>
              </a:lnSpc>
              <a:buNone/>
            </a:pPr>
            <a:endParaRPr lang="nl-NL" sz="1900" dirty="0"/>
          </a:p>
          <a:p>
            <a:pPr>
              <a:lnSpc>
                <a:spcPct val="90000"/>
              </a:lnSpc>
            </a:pPr>
            <a:endParaRPr lang="nl-NL" sz="1900" dirty="0"/>
          </a:p>
          <a:p>
            <a:pPr>
              <a:lnSpc>
                <a:spcPct val="90000"/>
              </a:lnSpc>
            </a:pPr>
            <a:endParaRPr lang="en-US" sz="1900" dirty="0"/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FF95B-64B2-D023-C93C-A01E80BE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943" y="658368"/>
            <a:ext cx="6267458" cy="498598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Doelen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35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9FAEF-67E5-A501-0D4B-4AE0521E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Methoden: populatie</a:t>
            </a:r>
            <a:endParaRPr lang="en-US" dirty="0"/>
          </a:p>
        </p:txBody>
      </p:sp>
      <p:pic>
        <p:nvPicPr>
          <p:cNvPr id="5" name="Content Placeholder 4" descr="Clinical Center Kragujevac - Kragujevac">
            <a:extLst>
              <a:ext uri="{FF2B5EF4-FFF2-40B4-BE49-F238E27FC236}">
                <a16:creationId xmlns:a16="http://schemas.microsoft.com/office/drawing/2014/main" id="{D9879262-5E70-58A4-7ABD-5ACFE7866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94" y="1917484"/>
            <a:ext cx="3681626" cy="32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75FB935-FF84-14F1-CA55-7A25355D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55" y="1509061"/>
            <a:ext cx="3204916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lue Flower">
            <a:extLst>
              <a:ext uri="{FF2B5EF4-FFF2-40B4-BE49-F238E27FC236}">
                <a16:creationId xmlns:a16="http://schemas.microsoft.com/office/drawing/2014/main" id="{3B07EDC8-FAAB-02B4-E664-2AA6C6FC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7"/>
          <a:stretch/>
        </p:blipFill>
        <p:spPr bwMode="auto">
          <a:xfrm>
            <a:off x="5149555" y="4083751"/>
            <a:ext cx="542021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5245B0-DABD-AFC7-E1EF-F98999C1DF21}"/>
              </a:ext>
            </a:extLst>
          </p:cNvPr>
          <p:cNvSpPr txBox="1"/>
          <p:nvPr/>
        </p:nvSpPr>
        <p:spPr>
          <a:xfrm>
            <a:off x="5149555" y="6041901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Special Hospital for Psychiatric Diseases 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Gornja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Toponica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(N=49)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C9218-6017-9EFB-BEE0-51F69D736737}"/>
              </a:ext>
            </a:extLst>
          </p:cNvPr>
          <p:cNvSpPr txBox="1"/>
          <p:nvPr/>
        </p:nvSpPr>
        <p:spPr>
          <a:xfrm>
            <a:off x="6156241" y="384938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Special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Hospital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Psychiatric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Disorders </a:t>
            </a:r>
          </a:p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Kovin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(N=41)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DB2BE0F-2FC5-7DF1-B32F-07FABF2368E2}"/>
              </a:ext>
            </a:extLst>
          </p:cNvPr>
          <p:cNvSpPr txBox="1">
            <a:spLocks/>
          </p:cNvSpPr>
          <p:nvPr/>
        </p:nvSpPr>
        <p:spPr>
          <a:xfrm>
            <a:off x="1305148" y="5307986"/>
            <a:ext cx="3083417" cy="579282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l-NL" dirty="0"/>
              <a:t>University </a:t>
            </a:r>
            <a:r>
              <a:rPr lang="nl-NL" dirty="0" err="1"/>
              <a:t>Clinical</a:t>
            </a:r>
            <a:r>
              <a:rPr lang="nl-NL" dirty="0"/>
              <a:t> Center </a:t>
            </a:r>
          </a:p>
          <a:p>
            <a:pPr>
              <a:lnSpc>
                <a:spcPct val="90000"/>
              </a:lnSpc>
            </a:pPr>
            <a:r>
              <a:rPr lang="nl-NL" dirty="0"/>
              <a:t>of Kragujevac (N=50)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B8B407-AC27-9D3B-778E-598B9984B14B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34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50846-2A97-8257-F38A-0E1D7970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ICD-10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classificatie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schizophrenie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schizo-affectieve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stoornis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Therapieresistentie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(≥2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onsuccesvolle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behandelingen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met AP) </a:t>
            </a:r>
          </a:p>
          <a:p>
            <a:pPr marL="514350" indent="-514350">
              <a:buAutoNum type="alphaLcParenR"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Lopende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behandeling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met clozapine,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stabiele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dosis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≥ 4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weken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Leeftijd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≥ 18 </a:t>
            </a:r>
          </a:p>
          <a:p>
            <a:pPr marL="514350" indent="-514350">
              <a:buAutoNum type="alphaLcParenR"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Voldoende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beheersing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van de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Servische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taal </a:t>
            </a:r>
          </a:p>
          <a:p>
            <a:pPr marL="514350" indent="-514350">
              <a:buAutoNum type="alphaLcParenR"/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Bereid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tot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geven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van (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wilsbekwaam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*) informed consent. 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*UCSD Brief Assessment of Capacity to Consent (UBACC).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A23F88-BE10-CBC0-BE69-1B41491B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Inclusiecriteria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2A6AC-E88D-D0D1-68A6-24FA8BDBDD30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92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AB3592-E37E-CF7B-BBD3-0C2256B9BBF9}"/>
              </a:ext>
            </a:extLst>
          </p:cNvPr>
          <p:cNvSpPr/>
          <p:nvPr/>
        </p:nvSpPr>
        <p:spPr>
          <a:xfrm>
            <a:off x="9490287" y="83542"/>
            <a:ext cx="2608891" cy="1960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05F7AD-0D06-23CB-2FCC-A9287E9B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1785436"/>
            <a:ext cx="8613248" cy="328235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53E27-658B-BB2D-7C6C-4BA06B1D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Methoden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6D213-9990-F9C5-2FCF-F8607FE48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40"/>
          <a:stretch/>
        </p:blipFill>
        <p:spPr>
          <a:xfrm>
            <a:off x="823436" y="1464444"/>
            <a:ext cx="10530364" cy="278348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Picture 8" descr="Peripheral blood test | Vall d'Hebron University">
            <a:extLst>
              <a:ext uri="{FF2B5EF4-FFF2-40B4-BE49-F238E27FC236}">
                <a16:creationId xmlns:a16="http://schemas.microsoft.com/office/drawing/2014/main" id="{17FA5952-21FB-42A8-9094-FF1CBAF5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" y="4449699"/>
            <a:ext cx="2949678" cy="16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66D250-CA89-E21F-97E5-D3E43747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53056" y="4488196"/>
            <a:ext cx="3029648" cy="10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17945-4F37-0F45-09EC-429B9889C314}"/>
              </a:ext>
            </a:extLst>
          </p:cNvPr>
          <p:cNvSpPr txBox="1"/>
          <p:nvPr/>
        </p:nvSpPr>
        <p:spPr>
          <a:xfrm>
            <a:off x="4078664" y="5714898"/>
            <a:ext cx="738663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GASS-C: Glasgow Antipsychotic Side-effects Scale for Clozapine	</a:t>
            </a:r>
          </a:p>
          <a:p>
            <a:pPr algn="l"/>
            <a:r>
              <a:rPr lang="en-US" dirty="0"/>
              <a:t>WHODAS: WHO Disability Assessment Schedule		</a:t>
            </a:r>
          </a:p>
          <a:p>
            <a:pPr algn="l"/>
            <a:r>
              <a:rPr lang="en-US" dirty="0"/>
              <a:t>CGI-S: Clinical global impression - severity</a:t>
            </a:r>
          </a:p>
          <a:p>
            <a:pPr algn="l"/>
            <a:r>
              <a:rPr lang="en-US" dirty="0"/>
              <a:t>GAF: Global Assessment of Functioning</a:t>
            </a:r>
          </a:p>
        </p:txBody>
      </p:sp>
    </p:spTree>
    <p:extLst>
      <p:ext uri="{BB962C8B-B14F-4D97-AF65-F5344CB8AC3E}">
        <p14:creationId xmlns:p14="http://schemas.microsoft.com/office/powerpoint/2010/main" val="4080366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AB3592-E37E-CF7B-BBD3-0C2256B9BBF9}"/>
              </a:ext>
            </a:extLst>
          </p:cNvPr>
          <p:cNvSpPr/>
          <p:nvPr/>
        </p:nvSpPr>
        <p:spPr>
          <a:xfrm>
            <a:off x="9490287" y="83542"/>
            <a:ext cx="2608891" cy="1960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05F7AD-0D06-23CB-2FCC-A9287E9B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1785436"/>
            <a:ext cx="8613248" cy="328235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53E27-658B-BB2D-7C6C-4BA06B1D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Project: cross </a:t>
            </a:r>
            <a:r>
              <a:rPr lang="nl-NL" dirty="0" err="1"/>
              <a:t>sectioneel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6D213-9990-F9C5-2FCF-F8607FE48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40"/>
          <a:stretch/>
        </p:blipFill>
        <p:spPr>
          <a:xfrm>
            <a:off x="823436" y="1464444"/>
            <a:ext cx="10530364" cy="278348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Picture 8" descr="Peripheral blood test | Vall d'Hebron University">
            <a:extLst>
              <a:ext uri="{FF2B5EF4-FFF2-40B4-BE49-F238E27FC236}">
                <a16:creationId xmlns:a16="http://schemas.microsoft.com/office/drawing/2014/main" id="{17FA5952-21FB-42A8-9094-FF1CBAF5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" y="4449699"/>
            <a:ext cx="2949678" cy="16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66D250-CA89-E21F-97E5-D3E43747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53056" y="4488196"/>
            <a:ext cx="3029648" cy="10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764273-1555-6E9E-22C3-E695F6E04126}"/>
              </a:ext>
            </a:extLst>
          </p:cNvPr>
          <p:cNvSpPr/>
          <p:nvPr/>
        </p:nvSpPr>
        <p:spPr>
          <a:xfrm>
            <a:off x="602219" y="2152996"/>
            <a:ext cx="3725334" cy="2179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17945-4F37-0F45-09EC-429B9889C314}"/>
              </a:ext>
            </a:extLst>
          </p:cNvPr>
          <p:cNvSpPr txBox="1"/>
          <p:nvPr/>
        </p:nvSpPr>
        <p:spPr>
          <a:xfrm>
            <a:off x="4078664" y="5714898"/>
            <a:ext cx="738663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GASS-C: Glasgow Antipsychotic Side-effects Scale for Clozapine	</a:t>
            </a:r>
          </a:p>
          <a:p>
            <a:pPr algn="l"/>
            <a:r>
              <a:rPr lang="en-US" dirty="0"/>
              <a:t>WHODAS: WHO Disability Assessment Schedule		</a:t>
            </a:r>
          </a:p>
          <a:p>
            <a:pPr algn="l"/>
            <a:r>
              <a:rPr lang="en-US" dirty="0"/>
              <a:t>CGI-S: Clinical global impression - severity</a:t>
            </a:r>
          </a:p>
          <a:p>
            <a:pPr algn="l"/>
            <a:r>
              <a:rPr lang="en-US" dirty="0"/>
              <a:t>GAF: Global Assessment of Functioning</a:t>
            </a:r>
          </a:p>
        </p:txBody>
      </p:sp>
    </p:spTree>
    <p:extLst>
      <p:ext uri="{BB962C8B-B14F-4D97-AF65-F5344CB8AC3E}">
        <p14:creationId xmlns:p14="http://schemas.microsoft.com/office/powerpoint/2010/main" val="189101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BA972B-3C9E-72C5-CE94-4B6934A68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52" y="2209530"/>
            <a:ext cx="10904328" cy="3441931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30% van mensen met classificatie schizofrenie: therapieresistent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Clozapine </a:t>
            </a:r>
            <a:r>
              <a:rPr lang="en-US" dirty="0" err="1"/>
              <a:t>enige</a:t>
            </a:r>
            <a:r>
              <a:rPr lang="en-US" dirty="0"/>
              <a:t> </a:t>
            </a:r>
            <a:r>
              <a:rPr lang="en-US" dirty="0" err="1"/>
              <a:t>écht</a:t>
            </a:r>
            <a:r>
              <a:rPr lang="en-US" dirty="0"/>
              <a:t> </a:t>
            </a:r>
            <a:r>
              <a:rPr lang="en-US" dirty="0" err="1"/>
              <a:t>effectieve</a:t>
            </a:r>
            <a:r>
              <a:rPr lang="en-US" dirty="0"/>
              <a:t> </a:t>
            </a:r>
            <a:r>
              <a:rPr lang="en-US" dirty="0" err="1"/>
              <a:t>medicamenteuze</a:t>
            </a:r>
            <a:r>
              <a:rPr lang="en-US" dirty="0"/>
              <a:t> </a:t>
            </a:r>
            <a:r>
              <a:rPr lang="en-US" dirty="0" err="1"/>
              <a:t>optie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opletten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Bijwerkingen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Opbouwschema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Leukocytencontroles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b="1" dirty="0" err="1"/>
              <a:t>Spiegels</a:t>
            </a:r>
            <a:r>
              <a:rPr lang="en-US" b="1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Intoxicaties</a:t>
            </a:r>
            <a:endParaRPr lang="en-US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7F78FC-0538-C978-A477-76F02739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41839" cy="498598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Achtergrond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C511DF-2848-0983-B64A-3F329D995B38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20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7F71E1-2E2E-A494-10C2-EE941A74638D}"/>
              </a:ext>
            </a:extLst>
          </p:cNvPr>
          <p:cNvSpPr/>
          <p:nvPr/>
        </p:nvSpPr>
        <p:spPr>
          <a:xfrm>
            <a:off x="10058399" y="133350"/>
            <a:ext cx="1937219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C3FECE-6C62-9799-A5E3-15F223795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306851"/>
              </p:ext>
            </p:extLst>
          </p:nvPr>
        </p:nvGraphicFramePr>
        <p:xfrm>
          <a:off x="902598" y="1435101"/>
          <a:ext cx="10565502" cy="354236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307097">
                  <a:extLst>
                    <a:ext uri="{9D8B030D-6E8A-4147-A177-3AD203B41FA5}">
                      <a16:colId xmlns:a16="http://schemas.microsoft.com/office/drawing/2014/main" val="315047126"/>
                    </a:ext>
                  </a:extLst>
                </a:gridCol>
                <a:gridCol w="1665687">
                  <a:extLst>
                    <a:ext uri="{9D8B030D-6E8A-4147-A177-3AD203B41FA5}">
                      <a16:colId xmlns:a16="http://schemas.microsoft.com/office/drawing/2014/main" val="3627760815"/>
                    </a:ext>
                  </a:extLst>
                </a:gridCol>
                <a:gridCol w="1759565">
                  <a:extLst>
                    <a:ext uri="{9D8B030D-6E8A-4147-A177-3AD203B41FA5}">
                      <a16:colId xmlns:a16="http://schemas.microsoft.com/office/drawing/2014/main" val="341366879"/>
                    </a:ext>
                  </a:extLst>
                </a:gridCol>
                <a:gridCol w="1469928">
                  <a:extLst>
                    <a:ext uri="{9D8B030D-6E8A-4147-A177-3AD203B41FA5}">
                      <a16:colId xmlns:a16="http://schemas.microsoft.com/office/drawing/2014/main" val="3081181864"/>
                    </a:ext>
                  </a:extLst>
                </a:gridCol>
                <a:gridCol w="1789640">
                  <a:extLst>
                    <a:ext uri="{9D8B030D-6E8A-4147-A177-3AD203B41FA5}">
                      <a16:colId xmlns:a16="http://schemas.microsoft.com/office/drawing/2014/main" val="1826283116"/>
                    </a:ext>
                  </a:extLst>
                </a:gridCol>
                <a:gridCol w="1573585">
                  <a:extLst>
                    <a:ext uri="{9D8B030D-6E8A-4147-A177-3AD203B41FA5}">
                      <a16:colId xmlns:a16="http://schemas.microsoft.com/office/drawing/2014/main" val="3634266390"/>
                    </a:ext>
                  </a:extLst>
                </a:gridCol>
              </a:tblGrid>
              <a:tr h="490322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Kragujevac (N=50)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Toponica (N=49)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Kovin (N=41)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Total (N=140)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2614151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Sex</a:t>
                      </a:r>
                      <a:r>
                        <a:rPr lang="en-US" sz="1400">
                          <a:effectLst/>
                        </a:rPr>
                        <a:t> (male)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29 (58%)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42 (85.7%)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31 (75.6%)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102 (72.9%)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.007</a:t>
                      </a:r>
                      <a:r>
                        <a:rPr lang="nl-NL" sz="1400" baseline="30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5697553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46</a:t>
                      </a:r>
                      <a:r>
                        <a:rPr lang="en-US" sz="1400" dirty="0">
                          <a:effectLst/>
                        </a:rPr>
                        <a:t> (40 – 57)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47</a:t>
                      </a:r>
                      <a:r>
                        <a:rPr lang="en-US" sz="1400">
                          <a:effectLst/>
                        </a:rPr>
                        <a:t> (37 – 54)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53</a:t>
                      </a:r>
                      <a:r>
                        <a:rPr lang="en-US" sz="1400">
                          <a:effectLst/>
                        </a:rPr>
                        <a:t> (46 – 59)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48</a:t>
                      </a:r>
                      <a:r>
                        <a:rPr lang="en-US" sz="1400">
                          <a:effectLst/>
                        </a:rPr>
                        <a:t> (40.75 – 57)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.038</a:t>
                      </a:r>
                      <a:r>
                        <a:rPr lang="nl-NL" sz="1400" baseline="30000">
                          <a:effectLst/>
                        </a:rPr>
                        <a:t>II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5281022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Employment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 (10.0%)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 (0.0%)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 (0.0%)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 (3.6%)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.009</a:t>
                      </a:r>
                      <a:r>
                        <a:rPr lang="nl-NL" sz="1400" baseline="30000">
                          <a:effectLst/>
                        </a:rPr>
                        <a:t>III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7718389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ICD Classification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0.029</a:t>
                      </a:r>
                      <a:r>
                        <a:rPr lang="nl-NL" sz="1400" baseline="30000">
                          <a:effectLst/>
                        </a:rPr>
                        <a:t>III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644282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  Schizophrenia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48 (96.0%)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49 (100.0%)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36 (87.8%)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133 (95.0%)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4936631"/>
                  </a:ext>
                </a:extLst>
              </a:tr>
              <a:tr h="2599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  Schizoaffective disorder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 (4.0%)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0 (0.0%)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 (12.2%)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7 (5.0</a:t>
                      </a:r>
                      <a:r>
                        <a:rPr lang="nl-NL" sz="1600" dirty="0">
                          <a:effectLst/>
                        </a:rPr>
                        <a:t>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34314286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Inpatient treatment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16 (32%)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49 (100%)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35 (85.4%)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35 (85.4%)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&lt; .001</a:t>
                      </a:r>
                      <a:r>
                        <a:rPr lang="nl-NL" sz="1400" baseline="30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9481082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r>
                        <a:rPr lang="en-US" sz="1400" baseline="30000">
                          <a:effectLst/>
                        </a:rPr>
                        <a:t>nd</a:t>
                      </a:r>
                      <a:r>
                        <a:rPr lang="en-US" sz="1400">
                          <a:effectLst/>
                        </a:rPr>
                        <a:t> antipsychotic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22 (44.0%)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24 (49.0%)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27 (65.9%)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73 (52.1%)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.100</a:t>
                      </a:r>
                      <a:r>
                        <a:rPr lang="nl-NL" sz="1400" baseline="30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7741866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Moodstabilizer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14 (28.0%)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 (12.2%)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30 (73.2%)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50 (35.7%)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&lt; .001</a:t>
                      </a:r>
                      <a:r>
                        <a:rPr lang="nl-NL" sz="1400" baseline="30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6983661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GASS-C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13</a:t>
                      </a:r>
                      <a:r>
                        <a:rPr lang="en-US" sz="1400">
                          <a:effectLst/>
                        </a:rPr>
                        <a:t> (7 – 20)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 (2 – 6.5)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 (0 – 5)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 (2 – 11.8)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&lt; .001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476348"/>
                  </a:ext>
                </a:extLst>
              </a:tr>
              <a:tr h="27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GAF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60</a:t>
                      </a:r>
                      <a:r>
                        <a:rPr lang="en-US" sz="1400">
                          <a:effectLst/>
                        </a:rPr>
                        <a:t> (50 – 70)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40</a:t>
                      </a:r>
                      <a:r>
                        <a:rPr lang="en-US" sz="1400">
                          <a:effectLst/>
                        </a:rPr>
                        <a:t> (30 – 50)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60</a:t>
                      </a:r>
                      <a:r>
                        <a:rPr lang="en-US" sz="1400">
                          <a:effectLst/>
                        </a:rPr>
                        <a:t> (40 – 60)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50</a:t>
                      </a:r>
                      <a:r>
                        <a:rPr lang="en-US" sz="1400">
                          <a:effectLst/>
                        </a:rPr>
                        <a:t> (40 – 60)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7" marR="6357" marT="6357" marB="635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&lt; .001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250910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92B1FFF-14C9-4192-C422-AA273A435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01" y="6135017"/>
            <a:ext cx="8622402" cy="6700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nl-NL" altLang="en-US" sz="1200" b="1" i="0" u="none" strike="noStrike" kern="1200" cap="none" normalizeH="0" baseline="3000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kumimoji="0" lang="nl-NL" altLang="en-US" sz="1200" b="1" i="0" u="none" strike="noStrike" kern="1200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Chi</a:t>
            </a:r>
            <a:r>
              <a:rPr kumimoji="0" lang="nl-NL" altLang="en-US" sz="12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-square, </a:t>
            </a:r>
            <a:r>
              <a:rPr kumimoji="0" lang="nl-NL" altLang="en-US" sz="1200" b="1" i="0" u="none" strike="noStrike" kern="1200" cap="none" normalizeH="0" baseline="3000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II</a:t>
            </a:r>
            <a:r>
              <a:rPr kumimoji="0" lang="nl-NL" altLang="en-US" sz="1200" b="1" i="0" u="none" strike="noStrike" kern="1200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Kruskal</a:t>
            </a:r>
            <a:r>
              <a:rPr kumimoji="0" lang="nl-NL" altLang="en-US" sz="12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-Wallis, </a:t>
            </a:r>
            <a:r>
              <a:rPr kumimoji="0" lang="nl-NL" altLang="en-US" sz="1200" b="1" i="0" u="none" strike="noStrike" kern="1200" cap="none" normalizeH="0" baseline="3000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III</a:t>
            </a:r>
            <a:r>
              <a:rPr kumimoji="0" lang="nl-NL" altLang="en-US" sz="1200" b="1" i="0" u="none" strike="noStrike" kern="1200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Fisher's</a:t>
            </a:r>
            <a:r>
              <a:rPr kumimoji="0" lang="nl-NL" altLang="en-US" sz="12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exact. </a:t>
            </a:r>
            <a:br>
              <a:rPr kumimoji="0" lang="nl-NL" altLang="en-US" sz="12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nl-NL" altLang="en-US" sz="12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58A5C96-9E94-7D25-713F-27094ABB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9" y="658368"/>
            <a:ext cx="8622402" cy="498598"/>
          </a:xfrm>
        </p:spPr>
        <p:txBody>
          <a:bodyPr/>
          <a:lstStyle/>
          <a:p>
            <a:r>
              <a:rPr lang="nl-NL" dirty="0"/>
              <a:t>“</a:t>
            </a:r>
            <a:r>
              <a:rPr lang="nl-NL" dirty="0" err="1"/>
              <a:t>Table</a:t>
            </a:r>
            <a:r>
              <a:rPr lang="nl-NL" dirty="0"/>
              <a:t> 1.”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47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3F2B9D-C7BD-18D8-CCD9-7574E79C1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999354"/>
              </p:ext>
            </p:extLst>
          </p:nvPr>
        </p:nvGraphicFramePr>
        <p:xfrm>
          <a:off x="304800" y="419119"/>
          <a:ext cx="9134476" cy="60197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54763">
                  <a:extLst>
                    <a:ext uri="{9D8B030D-6E8A-4147-A177-3AD203B41FA5}">
                      <a16:colId xmlns:a16="http://schemas.microsoft.com/office/drawing/2014/main" val="967085885"/>
                    </a:ext>
                  </a:extLst>
                </a:gridCol>
                <a:gridCol w="1499236">
                  <a:extLst>
                    <a:ext uri="{9D8B030D-6E8A-4147-A177-3AD203B41FA5}">
                      <a16:colId xmlns:a16="http://schemas.microsoft.com/office/drawing/2014/main" val="268797701"/>
                    </a:ext>
                  </a:extLst>
                </a:gridCol>
                <a:gridCol w="1653971">
                  <a:extLst>
                    <a:ext uri="{9D8B030D-6E8A-4147-A177-3AD203B41FA5}">
                      <a16:colId xmlns:a16="http://schemas.microsoft.com/office/drawing/2014/main" val="688943291"/>
                    </a:ext>
                  </a:extLst>
                </a:gridCol>
                <a:gridCol w="1720884">
                  <a:extLst>
                    <a:ext uri="{9D8B030D-6E8A-4147-A177-3AD203B41FA5}">
                      <a16:colId xmlns:a16="http://schemas.microsoft.com/office/drawing/2014/main" val="3364237014"/>
                    </a:ext>
                  </a:extLst>
                </a:gridCol>
                <a:gridCol w="1519102">
                  <a:extLst>
                    <a:ext uri="{9D8B030D-6E8A-4147-A177-3AD203B41FA5}">
                      <a16:colId xmlns:a16="http://schemas.microsoft.com/office/drawing/2014/main" val="578844711"/>
                    </a:ext>
                  </a:extLst>
                </a:gridCol>
                <a:gridCol w="586520">
                  <a:extLst>
                    <a:ext uri="{9D8B030D-6E8A-4147-A177-3AD203B41FA5}">
                      <a16:colId xmlns:a16="http://schemas.microsoft.com/office/drawing/2014/main" val="2121915311"/>
                    </a:ext>
                  </a:extLst>
                </a:gridCol>
              </a:tblGrid>
              <a:tr h="553493"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Total (N=140)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Kragujevac (N=50)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Toponica (N=49)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Kovin (N=41)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8728547"/>
                  </a:ext>
                </a:extLst>
              </a:tr>
              <a:tr h="5735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Clozapine Dose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225</a:t>
                      </a:r>
                      <a:r>
                        <a:rPr lang="en-US" sz="1200" dirty="0">
                          <a:effectLst/>
                        </a:rPr>
                        <a:t> (137.5 – 300)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150</a:t>
                      </a:r>
                      <a:r>
                        <a:rPr lang="en-US" sz="1200">
                          <a:effectLst/>
                        </a:rPr>
                        <a:t> (100 – 200)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300</a:t>
                      </a:r>
                      <a:r>
                        <a:rPr lang="en-US" sz="1200">
                          <a:effectLst/>
                        </a:rPr>
                        <a:t> (300 – 350)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200</a:t>
                      </a:r>
                      <a:r>
                        <a:rPr lang="en-US" sz="1200">
                          <a:effectLst/>
                        </a:rPr>
                        <a:t> (150 – 300)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.001</a:t>
                      </a:r>
                      <a:r>
                        <a:rPr lang="nl-NL" sz="1200" baseline="30000">
                          <a:effectLst/>
                        </a:rPr>
                        <a:t>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5071782"/>
                  </a:ext>
                </a:extLst>
              </a:tr>
              <a:tr h="71891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Clozapine dose 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&lt;0.001</a:t>
                      </a:r>
                      <a:r>
                        <a:rPr lang="nl-NL" sz="1200" baseline="30000">
                          <a:effectLst/>
                        </a:rPr>
                        <a:t>II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482446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12,5-100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31 (22.3%)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20 (40.0%)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 (6.2%)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 (19.5%)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9421515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100-300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81 (58.3%)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25 (50.0%)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29 (60.4%)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27 (65.9%)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2080500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300-500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21 (15.1%)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5 (10.0%)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16 (33.3%)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0 (0.0%)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1362718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500-800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 (4.3%)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0 (0.0%)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0 (0.0%)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 (14.6%)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0594546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Divided dosing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126 (90.0%)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40 (80.0%)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49 (100.0%)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37 (90.2%)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.001</a:t>
                      </a:r>
                      <a:r>
                        <a:rPr lang="nl-NL" sz="1200" baseline="30000">
                          <a:effectLst/>
                        </a:rPr>
                        <a:t>II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0968924"/>
                  </a:ext>
                </a:extLst>
              </a:tr>
              <a:tr h="55349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Clozapine level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334</a:t>
                      </a:r>
                      <a:r>
                        <a:rPr lang="en-US" sz="1200">
                          <a:effectLst/>
                        </a:rPr>
                        <a:t> (165 – 591)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212</a:t>
                      </a:r>
                      <a:r>
                        <a:rPr lang="en-US" sz="1200">
                          <a:effectLst/>
                        </a:rPr>
                        <a:t> (102 – 387)</a:t>
                      </a:r>
                      <a:r>
                        <a:rPr lang="nl-NL" sz="1200" baseline="300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45</a:t>
                      </a:r>
                      <a:r>
                        <a:rPr lang="en-US" sz="1200">
                          <a:effectLst/>
                        </a:rPr>
                        <a:t>5 (307 – 652)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326</a:t>
                      </a:r>
                      <a:r>
                        <a:rPr lang="en-US" sz="1200">
                          <a:effectLst/>
                        </a:rPr>
                        <a:t> (143 – 526)</a:t>
                      </a:r>
                      <a:r>
                        <a:rPr lang="en-US" sz="1200" baseline="300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.001</a:t>
                      </a:r>
                      <a:r>
                        <a:rPr lang="nl-NL" sz="1200" baseline="30000">
                          <a:effectLst/>
                        </a:rPr>
                        <a:t>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0747580"/>
                  </a:ext>
                </a:extLst>
              </a:tr>
              <a:tr h="55349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Clozapine level category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 baseline="300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.032</a:t>
                      </a:r>
                      <a:r>
                        <a:rPr lang="nl-NL" sz="1200" baseline="30000">
                          <a:effectLst/>
                        </a:rPr>
                        <a:t>III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7249326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0-349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66 (51.2%)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30 (68.2%)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16 (34.0%)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20 (52.6%)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308420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350-599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32 (24.8%)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 (15.9%)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14 (29.8%)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11 (28.9%)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781213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600-999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23 (17.8%)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 (13.6%)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11 (23.4%)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 (15.8%)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458966"/>
                  </a:ext>
                </a:extLst>
              </a:tr>
              <a:tr h="3407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  ≥1000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 (6.2%)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5" marR="4105" marT="4105" marB="410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 (2.3%)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 (12.8%)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 (2.6%)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12216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780E919-EA96-5E64-D9A2-2559D92689FD}"/>
              </a:ext>
            </a:extLst>
          </p:cNvPr>
          <p:cNvSpPr/>
          <p:nvPr/>
        </p:nvSpPr>
        <p:spPr>
          <a:xfrm>
            <a:off x="10148493" y="289613"/>
            <a:ext cx="1960098" cy="1781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646363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4091BB-6BAE-A858-CCF4-A771D33E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8974" y="182118"/>
            <a:ext cx="2040626" cy="1495794"/>
          </a:xfrm>
        </p:spPr>
        <p:txBody>
          <a:bodyPr/>
          <a:lstStyle/>
          <a:p>
            <a:r>
              <a:rPr lang="en-US" dirty="0"/>
              <a:t>Doses </a:t>
            </a:r>
            <a:br>
              <a:rPr lang="en-US" dirty="0"/>
            </a:br>
            <a:r>
              <a:rPr lang="en-US" dirty="0" err="1"/>
              <a:t>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spiegels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8742E-1BB8-AE00-112E-32BFE8E41BEA}"/>
              </a:ext>
            </a:extLst>
          </p:cNvPr>
          <p:cNvSpPr txBox="1"/>
          <p:nvPr/>
        </p:nvSpPr>
        <p:spPr>
          <a:xfrm>
            <a:off x="9571090" y="2695575"/>
            <a:ext cx="262091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Veel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lage</a:t>
            </a:r>
            <a:r>
              <a:rPr lang="en-US" dirty="0">
                <a:solidFill>
                  <a:srgbClr val="FF0000"/>
                </a:solidFill>
              </a:rPr>
              <a:t> doses!</a:t>
            </a:r>
          </a:p>
          <a:p>
            <a:pPr algn="l"/>
            <a:r>
              <a:rPr lang="en-US" dirty="0" err="1">
                <a:solidFill>
                  <a:srgbClr val="FF0000"/>
                </a:solidFill>
              </a:rPr>
              <a:t>Verschillen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tussen</a:t>
            </a:r>
            <a:r>
              <a:rPr lang="en-US" dirty="0">
                <a:solidFill>
                  <a:srgbClr val="FF0000"/>
                </a:solidFill>
              </a:rPr>
              <a:t> centra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Er </a:t>
            </a:r>
            <a:r>
              <a:rPr lang="en-US" dirty="0" err="1">
                <a:solidFill>
                  <a:srgbClr val="FF0000"/>
                </a:solidFill>
              </a:rPr>
              <a:t>komt</a:t>
            </a:r>
            <a:r>
              <a:rPr lang="en-US" dirty="0">
                <a:solidFill>
                  <a:srgbClr val="FF0000"/>
                </a:solidFill>
              </a:rPr>
              <a:t> een </a:t>
            </a:r>
            <a:r>
              <a:rPr lang="en-US" dirty="0" err="1">
                <a:solidFill>
                  <a:srgbClr val="FF0000"/>
                </a:solidFill>
              </a:rPr>
              <a:t>plaatje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16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BEAA82-CAC9-1FE0-D2BF-6256C35C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4091BB-6BAE-A858-CCF4-A771D33E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: </a:t>
            </a:r>
            <a:r>
              <a:rPr lang="en-US" dirty="0" err="1"/>
              <a:t>clozapinespiegels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0F2F2-9DBA-688F-A938-BAC6065E1A6F}"/>
              </a:ext>
            </a:extLst>
          </p:cNvPr>
          <p:cNvSpPr txBox="1"/>
          <p:nvPr/>
        </p:nvSpPr>
        <p:spPr>
          <a:xfrm>
            <a:off x="10354658" y="272260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0 - 349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3B518-CA98-B886-1656-71E315E95844}"/>
              </a:ext>
            </a:extLst>
          </p:cNvPr>
          <p:cNvSpPr txBox="1"/>
          <p:nvPr/>
        </p:nvSpPr>
        <p:spPr>
          <a:xfrm>
            <a:off x="10354658" y="321372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350 - 599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722B3-7AE3-DF17-DF23-01472CC93CFD}"/>
              </a:ext>
            </a:extLst>
          </p:cNvPr>
          <p:cNvSpPr txBox="1"/>
          <p:nvPr/>
        </p:nvSpPr>
        <p:spPr>
          <a:xfrm>
            <a:off x="10354658" y="366714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600 - 999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E1839-B898-75A3-8F75-3BEF0C4D023F}"/>
              </a:ext>
            </a:extLst>
          </p:cNvPr>
          <p:cNvSpPr txBox="1"/>
          <p:nvPr/>
        </p:nvSpPr>
        <p:spPr>
          <a:xfrm>
            <a:off x="10354658" y="4184987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&gt;1000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A01181-AC25-DF96-9EBA-AEB859676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59"/>
          <a:stretch/>
        </p:blipFill>
        <p:spPr>
          <a:xfrm>
            <a:off x="4094937" y="1061109"/>
            <a:ext cx="5578676" cy="5369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2E6B-FDF5-DE5E-7AA3-14D0EF89B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67" t="39284" r="34901" b="31748"/>
          <a:stretch/>
        </p:blipFill>
        <p:spPr>
          <a:xfrm>
            <a:off x="9747001" y="2633902"/>
            <a:ext cx="615909" cy="2119869"/>
          </a:xfrm>
          <a:prstGeom prst="rect">
            <a:avLst/>
          </a:prstGeom>
        </p:spPr>
      </p:pic>
      <p:pic>
        <p:nvPicPr>
          <p:cNvPr id="11" name="Picture 8" descr="Peripheral blood test | Vall d'Hebron University">
            <a:extLst>
              <a:ext uri="{FF2B5EF4-FFF2-40B4-BE49-F238E27FC236}">
                <a16:creationId xmlns:a16="http://schemas.microsoft.com/office/drawing/2014/main" id="{E5BE2682-BB9C-3994-05F5-EEF52094C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644169"/>
            <a:ext cx="3569111" cy="20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0D355C1-A287-2253-BC58-9EB04719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981760"/>
            <a:ext cx="3029648" cy="10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59C07E-F67D-4414-17B2-89691E6000E6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9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7B-3C1B-E046-A662-77254D96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Bijwerkingen (GASS-C)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F55AB-D1B4-D094-0F02-98966062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2"/>
          <a:stretch/>
        </p:blipFill>
        <p:spPr>
          <a:xfrm>
            <a:off x="1639231" y="1616289"/>
            <a:ext cx="8889999" cy="514229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024E4-5EE7-782B-6006-68034CCC5A0B}"/>
              </a:ext>
            </a:extLst>
          </p:cNvPr>
          <p:cNvSpPr txBox="1"/>
          <p:nvPr/>
        </p:nvSpPr>
        <p:spPr>
          <a:xfrm>
            <a:off x="5372897" y="3898059"/>
            <a:ext cx="3441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 (adjusted): -0.0003, P = 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ECBC6-23CA-880A-21B8-5CE02476B2D2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69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7B-3C1B-E046-A662-77254D96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Functionele beperking (WHODAS 2.0)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3331-3293-40CE-F3C4-C6C88A5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4"/>
          <a:stretch/>
        </p:blipFill>
        <p:spPr>
          <a:xfrm>
            <a:off x="919481" y="1616288"/>
            <a:ext cx="8890001" cy="5114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7B8E8-534A-1B09-A068-E8D1FAD291E2}"/>
              </a:ext>
            </a:extLst>
          </p:cNvPr>
          <p:cNvSpPr txBox="1"/>
          <p:nvPr/>
        </p:nvSpPr>
        <p:spPr>
          <a:xfrm>
            <a:off x="4777606" y="2759243"/>
            <a:ext cx="3128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1800" b="0" i="0" u="none" strike="noStrike" dirty="0">
                <a:effectLst/>
              </a:rPr>
              <a:t>B (adjusted) 0.007, P &lt; 0.01</a:t>
            </a:r>
          </a:p>
          <a:p>
            <a:pPr algn="l" fontAlgn="ctr"/>
            <a:endParaRPr lang="en-US" sz="1800" b="0" i="0" u="none" strike="noStrike" dirty="0"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E05F04-E33C-35AF-0BFC-6CCE7663F3C5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01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7B-3C1B-E046-A662-77254D96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Ernst ziekte (CGI-S)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71F55-3C93-4649-AA54-7317CCD99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2"/>
          <a:stretch/>
        </p:blipFill>
        <p:spPr>
          <a:xfrm>
            <a:off x="882878" y="1642273"/>
            <a:ext cx="8890001" cy="5117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4F0CB-A05A-84A8-0AE8-811672CC2F34}"/>
              </a:ext>
            </a:extLst>
          </p:cNvPr>
          <p:cNvSpPr txBox="1"/>
          <p:nvPr/>
        </p:nvSpPr>
        <p:spPr>
          <a:xfrm>
            <a:off x="6064876" y="1946710"/>
            <a:ext cx="3128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1800" b="0" i="0" u="none" strike="noStrike" dirty="0">
                <a:effectLst/>
              </a:rPr>
              <a:t>B (adjusted) 0.001, P&lt;0.01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8B36C8-CA4B-6CD7-0807-095442CE43B2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68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7B-3C1B-E046-A662-77254D96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Functionele beperking (GAF)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E62FE-DC4E-7EAD-D9B8-9A7BD443D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8"/>
          <a:stretch/>
        </p:blipFill>
        <p:spPr>
          <a:xfrm>
            <a:off x="1641374" y="1725242"/>
            <a:ext cx="8890001" cy="5062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9A1DE-1DC9-01DB-7A08-F6293BFEC475}"/>
              </a:ext>
            </a:extLst>
          </p:cNvPr>
          <p:cNvSpPr txBox="1"/>
          <p:nvPr/>
        </p:nvSpPr>
        <p:spPr>
          <a:xfrm>
            <a:off x="5785046" y="4317872"/>
            <a:ext cx="3128212" cy="401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effectLst/>
              </a:rPr>
              <a:t>B (adjusted) -0.015, P &lt;0.01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159B5-854F-C7F1-D005-8884D9A69B25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9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7B-3C1B-E046-A662-77254D96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Functionele beperking (WHODAS 2.0)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3331-3293-40CE-F3C4-C6C88A5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4"/>
          <a:stretch/>
        </p:blipFill>
        <p:spPr>
          <a:xfrm>
            <a:off x="919481" y="1616288"/>
            <a:ext cx="8890001" cy="5114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7B8E8-534A-1B09-A068-E8D1FAD291E2}"/>
              </a:ext>
            </a:extLst>
          </p:cNvPr>
          <p:cNvSpPr txBox="1"/>
          <p:nvPr/>
        </p:nvSpPr>
        <p:spPr>
          <a:xfrm>
            <a:off x="4777606" y="2759243"/>
            <a:ext cx="3128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1800" b="0" i="0" u="none" strike="noStrike" dirty="0">
                <a:effectLst/>
              </a:rPr>
              <a:t>B (adjusted) 0.007, P &lt; 0.01</a:t>
            </a:r>
          </a:p>
          <a:p>
            <a:pPr algn="l" fontAlgn="ctr"/>
            <a:endParaRPr lang="en-US" sz="1800" b="0" i="0" u="none" strike="noStrike" dirty="0"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ADD1D3-B56B-1A85-9E50-4073E2068C23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47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5FB9C-E148-DE17-C9B5-FF737A15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Eigenschappen en klinische uitkomsten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F3158-8977-0CD3-290E-BA263F4E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4B185B-3DA0-1D5C-B945-72EAC4982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844334"/>
              </p:ext>
            </p:extLst>
          </p:nvPr>
        </p:nvGraphicFramePr>
        <p:xfrm>
          <a:off x="902599" y="1407223"/>
          <a:ext cx="8482033" cy="5321808"/>
        </p:xfrm>
        <a:graphic>
          <a:graphicData uri="http://schemas.openxmlformats.org/drawingml/2006/table">
            <a:tbl>
              <a:tblPr firstRow="1" bandRow="1" bandCol="1">
                <a:tableStyleId>{00A15C55-8517-42AA-B614-E9B94910E393}</a:tableStyleId>
              </a:tblPr>
              <a:tblGrid>
                <a:gridCol w="2679587">
                  <a:extLst>
                    <a:ext uri="{9D8B030D-6E8A-4147-A177-3AD203B41FA5}">
                      <a16:colId xmlns:a16="http://schemas.microsoft.com/office/drawing/2014/main" val="563090826"/>
                    </a:ext>
                  </a:extLst>
                </a:gridCol>
                <a:gridCol w="2865748">
                  <a:extLst>
                    <a:ext uri="{9D8B030D-6E8A-4147-A177-3AD203B41FA5}">
                      <a16:colId xmlns:a16="http://schemas.microsoft.com/office/drawing/2014/main" val="4210007689"/>
                    </a:ext>
                  </a:extLst>
                </a:gridCol>
                <a:gridCol w="2936698">
                  <a:extLst>
                    <a:ext uri="{9D8B030D-6E8A-4147-A177-3AD203B41FA5}">
                      <a16:colId xmlns:a16="http://schemas.microsoft.com/office/drawing/2014/main" val="268124021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&lt;1000 (N=121)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≥1000 (N=8)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 anchor="b"/>
                </a:tc>
                <a:extLst>
                  <a:ext uri="{0D108BD9-81ED-4DB2-BD59-A6C34878D82A}">
                    <a16:rowId xmlns:a16="http://schemas.microsoft.com/office/drawing/2014/main" val="3608830861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Male sex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91 (75.2%)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3 (37.5%)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161190300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Age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49.0 (42.0 – 57.0)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53.0 (44.75 – 60.5)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31663157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Center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2645252998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   Kragujevac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43 (35.5%)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1 (12.5%)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4229443914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   Toponica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41 (33.9%)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6 (75.0%)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1395014199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   Kovin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37 (30.6%)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1 (12.5%)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2769693462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Inpatient treatment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88 (72.7%)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8 (100.0%)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2330475144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Other antipsychotic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61 (50.4%)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6 (75.0%)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971145418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Antidepressant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 (4.1%)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0 (0.0%)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634230367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Moodstabilizer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44 (36.4%)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3 (37.5%)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4103863408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Benzodiazepines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56 (46.3%)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2 (25.0%)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2700028329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Anticholinergics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6 (5.0%)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0 (0.0%)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915234913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Somatic medication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43 (35.5%)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2 (25.0%)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8178948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GASS-C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5.0 (2.0 – 11.5</a:t>
                      </a:r>
                      <a:r>
                        <a:rPr lang="en-US" sz="1800" baseline="30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5.5 (3.75 – 10.25)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421530576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WHODAS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10.5 (3.75 – 18.25</a:t>
                      </a:r>
                      <a:r>
                        <a:rPr lang="en-US" sz="1800" baseline="300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11.0 (8.25 – 23.5)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35894009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CGI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5.0 (4.0 – 5.0)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5.5 (5.0 – 6.0)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396179424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>
                          <a:effectLst/>
                        </a:rPr>
                        <a:t>GAF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50.0 (40.0 – 60.0)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US" sz="1800" dirty="0">
                          <a:effectLst/>
                        </a:rPr>
                        <a:t>30.0(30.0 – 30.0)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:a16="http://schemas.microsoft.com/office/drawing/2014/main" val="54126520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C6FEDE4-91DA-098E-5315-5A625E23FDB5}"/>
              </a:ext>
            </a:extLst>
          </p:cNvPr>
          <p:cNvSpPr/>
          <p:nvPr/>
        </p:nvSpPr>
        <p:spPr>
          <a:xfrm>
            <a:off x="762272" y="6041892"/>
            <a:ext cx="8845155" cy="683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57146-3D79-65EC-08F4-AB5FA0D4ABD7}"/>
              </a:ext>
            </a:extLst>
          </p:cNvPr>
          <p:cNvSpPr/>
          <p:nvPr/>
        </p:nvSpPr>
        <p:spPr>
          <a:xfrm>
            <a:off x="762272" y="5324277"/>
            <a:ext cx="8845155" cy="683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820B24-C8D2-1302-3184-8FB868CF02A2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137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3BA6E-1D86-AF8C-5223-725485CA7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149" y="2010076"/>
            <a:ext cx="4832508" cy="3969981"/>
          </a:xfrm>
        </p:spPr>
        <p:txBody>
          <a:bodyPr/>
          <a:lstStyle/>
          <a:p>
            <a:r>
              <a:rPr lang="en-US" dirty="0" err="1"/>
              <a:t>Spiegels</a:t>
            </a:r>
            <a:r>
              <a:rPr lang="en-US" dirty="0"/>
              <a:t>: ~50% </a:t>
            </a:r>
            <a:r>
              <a:rPr lang="en-US" dirty="0" err="1"/>
              <a:t>subtherapeutisch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~25% </a:t>
            </a:r>
            <a:r>
              <a:rPr lang="en-US" dirty="0" err="1"/>
              <a:t>supratherapeutisch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Zwak</a:t>
            </a:r>
            <a:r>
              <a:rPr lang="en-US" dirty="0"/>
              <a:t> </a:t>
            </a:r>
            <a:r>
              <a:rPr lang="en-US" dirty="0" err="1"/>
              <a:t>positief</a:t>
            </a:r>
            <a:r>
              <a:rPr lang="en-US" dirty="0"/>
              <a:t> </a:t>
            </a:r>
            <a:r>
              <a:rPr lang="en-US" dirty="0" err="1"/>
              <a:t>verband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concentratie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kliniek</a:t>
            </a:r>
            <a:endParaRPr lang="en-US" dirty="0"/>
          </a:p>
          <a:p>
            <a:pPr lvl="1"/>
            <a:r>
              <a:rPr lang="en-US" dirty="0" err="1"/>
              <a:t>Verklaring</a:t>
            </a:r>
            <a:r>
              <a:rPr lang="en-US" dirty="0"/>
              <a:t>: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symptomen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hogere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dosis</a:t>
            </a:r>
            <a:r>
              <a:rPr lang="en-US" dirty="0">
                <a:sym typeface="Wingdings" panose="05000000000000000000" pitchFamily="2" charset="2"/>
              </a:rPr>
              <a:t> / </a:t>
            </a:r>
            <a:r>
              <a:rPr lang="en-US" dirty="0" err="1">
                <a:sym typeface="Wingdings" panose="05000000000000000000" pitchFamily="2" charset="2"/>
              </a:rPr>
              <a:t>spiegel</a:t>
            </a:r>
            <a:endParaRPr lang="en-US" dirty="0"/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dirty="0"/>
              <a:t>Geen </a:t>
            </a:r>
            <a:r>
              <a:rPr lang="en-US" dirty="0" err="1"/>
              <a:t>verband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concentratie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bijwerkingen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007E3-702A-2372-CFE2-9A7B721E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Discussie</a:t>
            </a:r>
            <a:r>
              <a:rPr lang="en-US" dirty="0"/>
              <a:t> (</a:t>
            </a:r>
            <a:r>
              <a:rPr lang="en-US" dirty="0" err="1"/>
              <a:t>deel</a:t>
            </a:r>
            <a:r>
              <a:rPr lang="en-US" dirty="0"/>
              <a:t> 1)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49D116B-82D7-CAB3-6A0D-1D460557737C}"/>
              </a:ext>
            </a:extLst>
          </p:cNvPr>
          <p:cNvSpPr txBox="1">
            <a:spLocks/>
          </p:cNvSpPr>
          <p:nvPr/>
        </p:nvSpPr>
        <p:spPr>
          <a:xfrm>
            <a:off x="6178793" y="2010076"/>
            <a:ext cx="4832508" cy="396998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err="1">
                <a:solidFill>
                  <a:srgbClr val="FF0000"/>
                </a:solidFill>
              </a:rPr>
              <a:t>Limitaties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lvl="1" indent="0">
              <a:buNone/>
            </a:pPr>
            <a:r>
              <a:rPr lang="en-US" dirty="0"/>
              <a:t>Cross-</a:t>
            </a:r>
            <a:r>
              <a:rPr lang="en-US" dirty="0" err="1"/>
              <a:t>sectioneel</a:t>
            </a:r>
            <a:endParaRPr lang="en-US" dirty="0"/>
          </a:p>
          <a:p>
            <a:pPr marL="0" lvl="1" indent="0">
              <a:buNone/>
            </a:pPr>
            <a:r>
              <a:rPr lang="en-US" dirty="0"/>
              <a:t>Geen </a:t>
            </a:r>
            <a:r>
              <a:rPr lang="en-US" dirty="0" err="1"/>
              <a:t>symptoomlijst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E8ADEF-A09B-0DAC-3212-EA0C4486C1B2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2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light bulb&#10;&#10;Description automatically generated">
            <a:extLst>
              <a:ext uri="{FF2B5EF4-FFF2-40B4-BE49-F238E27FC236}">
                <a16:creationId xmlns:a16="http://schemas.microsoft.com/office/drawing/2014/main" id="{33797D24-0A55-BACA-AF92-A7F76D6D88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2" r="7025" b="1"/>
          <a:stretch/>
        </p:blipFill>
        <p:spPr>
          <a:xfrm>
            <a:off x="20" y="-10341"/>
            <a:ext cx="4498586" cy="6868341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D2D9-F56F-DE2D-58F0-5BF4C24E3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074" y="1799999"/>
            <a:ext cx="6894204" cy="4399633"/>
          </a:xfrm>
        </p:spPr>
        <p:txBody>
          <a:bodyPr wrap="square">
            <a:normAutofit lnSpcReduction="10000"/>
          </a:bodyPr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b="1" dirty="0"/>
              <a:t>Telefoontje vanuit het lab</a:t>
            </a:r>
            <a:br>
              <a:rPr lang="nl-NL" dirty="0"/>
            </a:br>
            <a:r>
              <a:rPr lang="nl-NL" dirty="0" err="1"/>
              <a:t>clozapinespiegel</a:t>
            </a:r>
            <a:r>
              <a:rPr lang="nl-NL" dirty="0"/>
              <a:t> dhr. H </a:t>
            </a:r>
            <a:r>
              <a:rPr lang="nl-NL" b="1" dirty="0"/>
              <a:t>~1500ng/ml</a:t>
            </a:r>
            <a:r>
              <a:rPr lang="nl-NL" dirty="0"/>
              <a:t>! (Ref 350-700ng/ml)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b="1" dirty="0"/>
              <a:t>Op dat moment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agressie vanuit psychose</a:t>
            </a:r>
            <a:br>
              <a:rPr lang="nl-NL" dirty="0"/>
            </a:br>
            <a:r>
              <a:rPr lang="nl-NL" dirty="0"/>
              <a:t>langdurige kamerinsluiting ondanks verplichte behandeling met ECT + </a:t>
            </a:r>
            <a:r>
              <a:rPr lang="nl-NL" dirty="0" err="1"/>
              <a:t>clozapine</a:t>
            </a:r>
            <a:r>
              <a:rPr lang="nl-NL" dirty="0"/>
              <a:t> + haloperidol + lithium + </a:t>
            </a:r>
            <a:r>
              <a:rPr lang="nl-NL" dirty="0" err="1"/>
              <a:t>lamotrigine</a:t>
            </a:r>
            <a:r>
              <a:rPr lang="nl-NL" dirty="0"/>
              <a:t>.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b="1" dirty="0"/>
              <a:t>Bij beoordeling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dirty="0"/>
              <a:t>Geen tekenen van intoxicatie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dirty="0"/>
              <a:t>Psychiatrisch beeld verbeterd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l-NL" b="1" dirty="0"/>
              <a:t>Uiteindelijk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ontslag naar verwijzende kliniek</a:t>
            </a:r>
            <a:br>
              <a:rPr lang="nl-NL" dirty="0"/>
            </a:br>
            <a:r>
              <a:rPr lang="nl-NL" dirty="0" err="1"/>
              <a:t>clozapine</a:t>
            </a:r>
            <a:r>
              <a:rPr lang="nl-NL" dirty="0"/>
              <a:t> (streef 1000-1200 </a:t>
            </a:r>
            <a:r>
              <a:rPr lang="nl-NL" dirty="0" err="1"/>
              <a:t>ng</a:t>
            </a:r>
            <a:r>
              <a:rPr lang="nl-NL" dirty="0"/>
              <a:t>/ml)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76DC3D-AE59-FB15-077C-2A92BD91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943" y="658368"/>
            <a:ext cx="6267458" cy="498598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Aanleiding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9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3BA6E-1D86-AF8C-5223-725485CA7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148" y="2010076"/>
            <a:ext cx="8630765" cy="3969981"/>
          </a:xfrm>
        </p:spPr>
        <p:txBody>
          <a:bodyPr/>
          <a:lstStyle/>
          <a:p>
            <a:r>
              <a:rPr lang="en-US" b="1" dirty="0"/>
              <a:t>Zin!</a:t>
            </a:r>
          </a:p>
          <a:p>
            <a:r>
              <a:rPr lang="en-US" dirty="0" err="1"/>
              <a:t>Effectieve</a:t>
            </a:r>
            <a:r>
              <a:rPr lang="en-US" dirty="0"/>
              <a:t> Spiegel per patient</a:t>
            </a:r>
          </a:p>
          <a:p>
            <a:r>
              <a:rPr lang="en-US" dirty="0" err="1"/>
              <a:t>Interacties</a:t>
            </a:r>
            <a:endParaRPr lang="en-US" dirty="0"/>
          </a:p>
          <a:p>
            <a:r>
              <a:rPr lang="en-US" dirty="0" err="1"/>
              <a:t>Roken</a:t>
            </a:r>
            <a:endParaRPr lang="en-US" dirty="0"/>
          </a:p>
          <a:p>
            <a:r>
              <a:rPr lang="en-US" dirty="0" err="1"/>
              <a:t>Therapietrouw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Maar: </a:t>
            </a:r>
            <a:r>
              <a:rPr lang="en-US" b="1" dirty="0" err="1"/>
              <a:t>ondersteuning</a:t>
            </a:r>
            <a:r>
              <a:rPr lang="en-US" b="1" dirty="0"/>
              <a:t> voor </a:t>
            </a:r>
            <a:r>
              <a:rPr lang="en-US" b="1" dirty="0" err="1"/>
              <a:t>afkapwaarden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toxische</a:t>
            </a:r>
            <a:r>
              <a:rPr lang="en-US" b="1" dirty="0"/>
              <a:t> </a:t>
            </a:r>
            <a:r>
              <a:rPr lang="en-US" b="1" dirty="0" err="1"/>
              <a:t>grens</a:t>
            </a:r>
            <a:r>
              <a:rPr lang="en-US" b="1" dirty="0"/>
              <a:t> </a:t>
            </a:r>
            <a:r>
              <a:rPr lang="en-US" b="1" dirty="0" err="1"/>
              <a:t>beperkt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Dus </a:t>
            </a:r>
            <a:r>
              <a:rPr lang="en-US" b="1" dirty="0" err="1"/>
              <a:t>vooral</a:t>
            </a:r>
            <a:r>
              <a:rPr lang="en-US" b="1" dirty="0"/>
              <a:t> </a:t>
            </a:r>
            <a:r>
              <a:rPr lang="en-US" b="1" dirty="0" err="1"/>
              <a:t>als</a:t>
            </a:r>
            <a:r>
              <a:rPr lang="en-US" b="1" dirty="0"/>
              <a:t> </a:t>
            </a:r>
            <a:r>
              <a:rPr lang="en-US" b="1" dirty="0" err="1"/>
              <a:t>ondersteuning</a:t>
            </a:r>
            <a:r>
              <a:rPr lang="en-US" b="1" dirty="0"/>
              <a:t> bij een </a:t>
            </a:r>
            <a:r>
              <a:rPr lang="en-US" b="1" dirty="0" err="1"/>
              <a:t>gepersonaliseerde</a:t>
            </a:r>
            <a:r>
              <a:rPr lang="en-US" b="1" dirty="0"/>
              <a:t> </a:t>
            </a:r>
            <a:r>
              <a:rPr lang="en-US" b="1" dirty="0" err="1"/>
              <a:t>aanpak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007E3-702A-2372-CFE2-9A7B721E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Voor de eigen </a:t>
            </a:r>
            <a:r>
              <a:rPr lang="en-US" dirty="0" err="1"/>
              <a:t>praktijk</a:t>
            </a:r>
            <a:r>
              <a:rPr lang="en-US" dirty="0"/>
              <a:t>: Zin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onzin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DD7990-3716-CD79-2E11-1CC84C7D45DF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13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D1280-28E8-CDDC-11E3-C4D33E203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53" y="1529080"/>
            <a:ext cx="8613248" cy="3282359"/>
          </a:xfrm>
        </p:spPr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aan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Dr. Dan Cohen</a:t>
            </a:r>
          </a:p>
          <a:p>
            <a:r>
              <a:rPr lang="en-US" dirty="0"/>
              <a:t>Prof. Dr. </a:t>
            </a:r>
            <a:r>
              <a:rPr lang="en-US" dirty="0" err="1"/>
              <a:t>Dragana</a:t>
            </a:r>
            <a:r>
              <a:rPr lang="en-US" dirty="0"/>
              <a:t> </a:t>
            </a:r>
            <a:r>
              <a:rPr lang="en-US" dirty="0" err="1"/>
              <a:t>Ristic-Ignjatovic</a:t>
            </a:r>
            <a:endParaRPr lang="en-US" dirty="0"/>
          </a:p>
          <a:p>
            <a:r>
              <a:rPr lang="en-US" dirty="0"/>
              <a:t>Prof. Dr. </a:t>
            </a:r>
            <a:r>
              <a:rPr lang="en-US" dirty="0" err="1"/>
              <a:t>Daan</a:t>
            </a:r>
            <a:r>
              <a:rPr lang="en-US" dirty="0"/>
              <a:t> </a:t>
            </a:r>
            <a:r>
              <a:rPr lang="en-US" dirty="0" err="1"/>
              <a:t>Touw</a:t>
            </a:r>
            <a:endParaRPr lang="en-US" dirty="0"/>
          </a:p>
          <a:p>
            <a:r>
              <a:rPr lang="en-US" dirty="0"/>
              <a:t>Dr. Mariken de Koning</a:t>
            </a:r>
          </a:p>
          <a:p>
            <a:r>
              <a:rPr lang="en-US" dirty="0"/>
              <a:t>Drs. Geke van Weringh</a:t>
            </a:r>
          </a:p>
          <a:p>
            <a:r>
              <a:rPr lang="en-US" dirty="0"/>
              <a:t>Prof. Dr. Lieuwe de Haan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DDC823-2920-E870-8FA0-B48C9FB3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Dank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6C79A-B866-3FE4-36C2-D004C4A1060C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21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erve onderdelen | Wijnker Mechanisatie B.V.">
            <a:extLst>
              <a:ext uri="{FF2B5EF4-FFF2-40B4-BE49-F238E27FC236}">
                <a16:creationId xmlns:a16="http://schemas.microsoft.com/office/drawing/2014/main" id="{4DCA57AC-8F44-C8E8-432A-90D4D497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69" y="621569"/>
            <a:ext cx="5614863" cy="5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4DC9E-CC67-C5D1-854E-7ADB634AE429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4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D9AD8-6D11-E8C7-4C87-1C83906D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A0ABD-D2D4-BD2C-BE16-B553464E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025" y="1101605"/>
            <a:ext cx="5835950" cy="46547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D64BF-F9DD-5F60-E43D-9175D0251A19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88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11564B-D2C7-DF8C-FD89-4912171AF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224AE8-D870-84B9-F71C-ADF7F6ED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75863-8406-AABC-774D-4945E042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 / Datum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02A94-F786-6B43-9016-FD06BAFE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1" y="331237"/>
            <a:ext cx="7361939" cy="6195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C0FF07-B8CE-B1EF-7FAA-03F185CB140E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12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31DC-363B-D113-CDA9-1963CB80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82CE3-118C-261D-B1B3-96E754B00D90}"/>
              </a:ext>
            </a:extLst>
          </p:cNvPr>
          <p:cNvSpPr txBox="1"/>
          <p:nvPr/>
        </p:nvSpPr>
        <p:spPr>
          <a:xfrm>
            <a:off x="838354" y="2047998"/>
            <a:ext cx="86224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Adjusted for </a:t>
            </a:r>
          </a:p>
          <a:p>
            <a:endParaRPr lang="en-US" sz="18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center,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clozapine : </a:t>
            </a:r>
            <a:r>
              <a:rPr lang="en-US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norclozapine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ratio,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of antidepressants,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of other antipsychotics,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of anticholinergics,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of somatic medication,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male sex,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age,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BMI and </a:t>
            </a:r>
          </a:p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divided clozapine dosing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9CCB9-9E6C-CCDD-5E11-87E8A1C31754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31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76DC3D-AE59-FB15-077C-2A92BD91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943" y="658368"/>
            <a:ext cx="6267458" cy="498598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Aanleiding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2E77B75-96A5-8793-AEAF-BAE89D18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2" y="1253285"/>
            <a:ext cx="10248216" cy="552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15241D-03DE-8B4B-4498-B751277D072A}"/>
              </a:ext>
            </a:extLst>
          </p:cNvPr>
          <p:cNvSpPr/>
          <p:nvPr/>
        </p:nvSpPr>
        <p:spPr>
          <a:xfrm>
            <a:off x="9768390" y="0"/>
            <a:ext cx="2414920" cy="211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7120BC-175F-9FE6-A962-303AEB75D312}"/>
              </a:ext>
            </a:extLst>
          </p:cNvPr>
          <p:cNvSpPr/>
          <p:nvPr/>
        </p:nvSpPr>
        <p:spPr>
          <a:xfrm>
            <a:off x="9768390" y="0"/>
            <a:ext cx="2414920" cy="211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18" name="Afbeelding 4">
            <a:extLst>
              <a:ext uri="{FF2B5EF4-FFF2-40B4-BE49-F238E27FC236}">
                <a16:creationId xmlns:a16="http://schemas.microsoft.com/office/drawing/2014/main" id="{EBFFB97F-4503-2496-EADA-79C2B2B7F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5" y="1270713"/>
            <a:ext cx="8557436" cy="4713251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94CB7187-84B6-3ECC-0550-2E3B0D6EB4F3}"/>
              </a:ext>
            </a:extLst>
          </p:cNvPr>
          <p:cNvSpPr txBox="1">
            <a:spLocks/>
          </p:cNvSpPr>
          <p:nvPr/>
        </p:nvSpPr>
        <p:spPr>
          <a:xfrm>
            <a:off x="755423" y="553593"/>
            <a:ext cx="7426551" cy="4985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1D71B8"/>
                </a:solidFill>
                <a:latin typeface="IBM Plex Sans Bold"/>
              </a:rPr>
              <a:t>Sindsdien: standard care</a:t>
            </a:r>
            <a:endParaRPr lang="en-US" dirty="0">
              <a:solidFill>
                <a:srgbClr val="1D71B8"/>
              </a:solidFill>
              <a:latin typeface="IBM Plex Sans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F799A-9CA3-A306-3F3F-3199E17316E9}"/>
              </a:ext>
            </a:extLst>
          </p:cNvPr>
          <p:cNvSpPr txBox="1"/>
          <p:nvPr/>
        </p:nvSpPr>
        <p:spPr>
          <a:xfrm>
            <a:off x="656187" y="6134985"/>
            <a:ext cx="860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46363"/>
                </a:solidFill>
                <a:latin typeface="IBM Plex Sans"/>
                <a:cs typeface="Helvetica" panose="020B0604020202020204" pitchFamily="34" charset="0"/>
              </a:rPr>
              <a:t>Inforsa</a:t>
            </a:r>
            <a:r>
              <a:rPr lang="en-US" dirty="0">
                <a:solidFill>
                  <a:srgbClr val="646363"/>
                </a:solidFill>
                <a:latin typeface="IBM Plex Sans"/>
                <a:cs typeface="Helvetica" panose="020B0604020202020204" pitchFamily="34" charset="0"/>
              </a:rPr>
              <a:t> (Arkin), FPK / LIZ / HIBZ, Amsterdam</a:t>
            </a:r>
            <a:endParaRPr lang="en-US" dirty="0">
              <a:solidFill>
                <a:srgbClr val="64636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060DE-CD5F-68A6-AD5D-37F5CE69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9" r="4065"/>
          <a:stretch/>
        </p:blipFill>
        <p:spPr>
          <a:xfrm>
            <a:off x="9461500" y="1270713"/>
            <a:ext cx="2527300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5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15241D-03DE-8B4B-4498-B751277D072A}"/>
              </a:ext>
            </a:extLst>
          </p:cNvPr>
          <p:cNvSpPr/>
          <p:nvPr/>
        </p:nvSpPr>
        <p:spPr>
          <a:xfrm>
            <a:off x="9768390" y="0"/>
            <a:ext cx="2414920" cy="211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FAC9A2-0CBF-3D1B-1F95-98C3EC5A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99" y="137260"/>
            <a:ext cx="8622402" cy="498598"/>
          </a:xfrm>
        </p:spPr>
        <p:txBody>
          <a:bodyPr/>
          <a:lstStyle/>
          <a:p>
            <a:r>
              <a:rPr lang="nl-NL" dirty="0"/>
              <a:t>Richtlijnen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CAFC0-3738-383E-95D6-FA14C440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68" y="744436"/>
            <a:ext cx="5143733" cy="215362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61BA27-03A5-AADE-2DF4-38EEC7467CA9}"/>
              </a:ext>
            </a:extLst>
          </p:cNvPr>
          <p:cNvSpPr txBox="1"/>
          <p:nvPr/>
        </p:nvSpPr>
        <p:spPr>
          <a:xfrm>
            <a:off x="342160" y="2898058"/>
            <a:ext cx="465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Range	 	350 – 600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</a:p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Laboratory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alert	1000ng/ml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FFEF1-7775-E19A-5031-F99D6BD03D70}"/>
              </a:ext>
            </a:extLst>
          </p:cNvPr>
          <p:cNvSpPr txBox="1"/>
          <p:nvPr/>
        </p:nvSpPr>
        <p:spPr>
          <a:xfrm>
            <a:off x="8257881" y="6488668"/>
            <a:ext cx="393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Hiemke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2017, APA 2021, CPW 2013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A68ED-2046-C483-3205-691EE832CFC4}"/>
              </a:ext>
            </a:extLst>
          </p:cNvPr>
          <p:cNvSpPr txBox="1"/>
          <p:nvPr/>
        </p:nvSpPr>
        <p:spPr>
          <a:xfrm>
            <a:off x="6488562" y="3619219"/>
            <a:ext cx="434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Range 		350 – 700 </a:t>
            </a:r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ng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/ml</a:t>
            </a:r>
          </a:p>
          <a:p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Laboratory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alert	 1000ng/ml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4CC723-6B65-31E2-969E-31FE49F3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8" y="3797589"/>
            <a:ext cx="6030167" cy="2057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E85E5-B27A-003A-A8ED-AB9D7546B79E}"/>
              </a:ext>
            </a:extLst>
          </p:cNvPr>
          <p:cNvSpPr txBox="1"/>
          <p:nvPr/>
        </p:nvSpPr>
        <p:spPr>
          <a:xfrm>
            <a:off x="211687" y="5995285"/>
            <a:ext cx="8609161" cy="69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absolute level of clozapine is associated with either efficacy or toxicity”</a:t>
            </a:r>
          </a:p>
          <a:p>
            <a:r>
              <a:rPr lang="en-US" dirty="0"/>
              <a:t>“if no response is evident and clozapine is well tolerated” &gt;350ng/ml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FA6679-3F3C-1AE4-CB6D-C43DE2DC3C68}"/>
              </a:ext>
            </a:extLst>
          </p:cNvPr>
          <p:cNvGrpSpPr/>
          <p:nvPr/>
        </p:nvGrpSpPr>
        <p:grpSpPr>
          <a:xfrm>
            <a:off x="6284389" y="2000920"/>
            <a:ext cx="5642173" cy="1619189"/>
            <a:chOff x="6284389" y="2043255"/>
            <a:chExt cx="5642173" cy="16191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2A4517-3031-D4D0-D77D-444F483F1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4389" y="2043255"/>
              <a:ext cx="5642173" cy="59811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857D94-89F5-9763-F9D2-626231E0E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8129" y="2662179"/>
              <a:ext cx="5134692" cy="100026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406A1-198C-720D-1805-51E34D8E70FB}"/>
                </a:ext>
              </a:extLst>
            </p:cNvPr>
            <p:cNvSpPr/>
            <p:nvPr/>
          </p:nvSpPr>
          <p:spPr>
            <a:xfrm>
              <a:off x="6284389" y="2641365"/>
              <a:ext cx="5642173" cy="9570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54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4205B-B230-E7E0-44F5-8BEAB120C43D}"/>
              </a:ext>
            </a:extLst>
          </p:cNvPr>
          <p:cNvSpPr/>
          <p:nvPr/>
        </p:nvSpPr>
        <p:spPr>
          <a:xfrm>
            <a:off x="9525001" y="133350"/>
            <a:ext cx="2470618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0CB10-0B58-8424-BB51-5A598DA0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20BED-B51F-54B7-A8FD-08C7A47E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8" y="1276049"/>
            <a:ext cx="11021963" cy="4305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18760-1F54-5A45-3580-C2961D470501}"/>
              </a:ext>
            </a:extLst>
          </p:cNvPr>
          <p:cNvSpPr txBox="1"/>
          <p:nvPr/>
        </p:nvSpPr>
        <p:spPr>
          <a:xfrm>
            <a:off x="4343400" y="61996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 err="1">
                <a:latin typeface="Helvetica" panose="020B0604020202020204" pitchFamily="34" charset="0"/>
                <a:cs typeface="Helvetica" panose="020B0604020202020204" pitchFamily="34" charset="0"/>
              </a:rPr>
              <a:t>Hiemke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72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rkin Theme">
  <a:themeElements>
    <a:clrScheme name="Arkin_new">
      <a:dk1>
        <a:srgbClr val="646363"/>
      </a:dk1>
      <a:lt1>
        <a:srgbClr val="FFFFFF"/>
      </a:lt1>
      <a:dk2>
        <a:srgbClr val="1D71B8"/>
      </a:dk2>
      <a:lt2>
        <a:srgbClr val="F4F4F9"/>
      </a:lt2>
      <a:accent1>
        <a:srgbClr val="EDC500"/>
      </a:accent1>
      <a:accent2>
        <a:srgbClr val="968F82"/>
      </a:accent2>
      <a:accent3>
        <a:srgbClr val="83D0F5"/>
      </a:accent3>
      <a:accent4>
        <a:srgbClr val="1D71B8"/>
      </a:accent4>
      <a:accent5>
        <a:srgbClr val="96368C"/>
      </a:accent5>
      <a:accent6>
        <a:srgbClr val="B2B2B2"/>
      </a:accent6>
      <a:hlink>
        <a:srgbClr val="000000"/>
      </a:hlink>
      <a:folHlink>
        <a:srgbClr val="B2B2B2"/>
      </a:folHlink>
    </a:clrScheme>
    <a:fontScheme name="Arkin (new)">
      <a:majorFont>
        <a:latin typeface="IBM Plex Sans Bold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32B5E1BE-F7E2-4F82-BA60-BB9FAEBA09DC}" vid="{55FD6482-D675-4B67-9D8B-D2B623306C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5C127CC53A9F46B997C7F739DD073A" ma:contentTypeVersion="2" ma:contentTypeDescription="Een nieuw document maken." ma:contentTypeScope="" ma:versionID="9e6ef397d8e1e48b803ac277a08f1aea">
  <xsd:schema xmlns:xsd="http://www.w3.org/2001/XMLSchema" xmlns:xs="http://www.w3.org/2001/XMLSchema" xmlns:p="http://schemas.microsoft.com/office/2006/metadata/properties" xmlns:ns2="eaec5d49-066b-4b81-b385-e707a374f268" targetNamespace="http://schemas.microsoft.com/office/2006/metadata/properties" ma:root="true" ma:fieldsID="982aa43fac7b6506850ddde6e4dca4b1" ns2:_="">
    <xsd:import namespace="eaec5d49-066b-4b81-b385-e707a374f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c5d49-066b-4b81-b385-e707a374f2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90BC98-A701-4FE0-8925-377A99AC1C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DD6652-5632-406F-B8D3-16C030A1BB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BDBA78-B0CE-49D1-BA4C-99E2A80A4B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c5d49-066b-4b81-b385-e707a374f2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pp_template_arkin</Template>
  <TotalTime>14964</TotalTime>
  <Words>1663</Words>
  <Application>Microsoft Office PowerPoint</Application>
  <PresentationFormat>Widescreen</PresentationFormat>
  <Paragraphs>408</Paragraphs>
  <Slides>55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Wingdings</vt:lpstr>
      <vt:lpstr>IBM Plex Sans</vt:lpstr>
      <vt:lpstr>Arial</vt:lpstr>
      <vt:lpstr>Calibri</vt:lpstr>
      <vt:lpstr>IBM Plex Sans Bold</vt:lpstr>
      <vt:lpstr>Helvetica</vt:lpstr>
      <vt:lpstr>Arkin Theme</vt:lpstr>
      <vt:lpstr>think-cell Slide</vt:lpstr>
      <vt:lpstr>Zin en onzin  van clozapinespiegel- bepalingen</vt:lpstr>
      <vt:lpstr>Inhoud</vt:lpstr>
      <vt:lpstr>PowerPoint Presentation</vt:lpstr>
      <vt:lpstr>Achtergrond</vt:lpstr>
      <vt:lpstr>Aanleiding</vt:lpstr>
      <vt:lpstr>Aanleiding</vt:lpstr>
      <vt:lpstr>PowerPoint Presentation</vt:lpstr>
      <vt:lpstr>Richtlijnen</vt:lpstr>
      <vt:lpstr>PowerPoint Presentation</vt:lpstr>
      <vt:lpstr>Therapeutic range</vt:lpstr>
      <vt:lpstr>Toxische spiegel /  “Laboratory  alert level”</vt:lpstr>
      <vt:lpstr>PowerPoint Presentation</vt:lpstr>
      <vt:lpstr>PowerPoint Presentation</vt:lpstr>
      <vt:lpstr>PowerPoint Presentation</vt:lpstr>
      <vt:lpstr>PowerPoint Presentation</vt:lpstr>
      <vt:lpstr>Evidentie</vt:lpstr>
      <vt:lpstr>PowerPoint Presentation</vt:lpstr>
      <vt:lpstr>Evidentie:  Bijwerkingen</vt:lpstr>
      <vt:lpstr>Insulten / toxiciteit</vt:lpstr>
      <vt:lpstr>Insulten</vt:lpstr>
      <vt:lpstr>Case reports</vt:lpstr>
      <vt:lpstr>Insulten</vt:lpstr>
      <vt:lpstr>Uitgangspunten</vt:lpstr>
      <vt:lpstr>Uitgangspunten</vt:lpstr>
      <vt:lpstr>PowerPoint Presentation</vt:lpstr>
      <vt:lpstr>Overigens: spiegelcontroles niet overal routine</vt:lpstr>
      <vt:lpstr>Recente observationele data</vt:lpstr>
      <vt:lpstr>Japan (1)</vt:lpstr>
      <vt:lpstr>Japan (2)</vt:lpstr>
      <vt:lpstr>Ter vergelijking: België </vt:lpstr>
      <vt:lpstr>Prospectief onderzoek</vt:lpstr>
      <vt:lpstr>PowerPoint Presentation</vt:lpstr>
      <vt:lpstr>Eigen  onderzoek</vt:lpstr>
      <vt:lpstr>PowerPoint Presentation</vt:lpstr>
      <vt:lpstr>Doelen</vt:lpstr>
      <vt:lpstr>Methoden: populatie</vt:lpstr>
      <vt:lpstr>Inclusiecriteria</vt:lpstr>
      <vt:lpstr>Methoden</vt:lpstr>
      <vt:lpstr>1e Project: cross sectioneel</vt:lpstr>
      <vt:lpstr>“Table 1.”</vt:lpstr>
      <vt:lpstr>Doses  en  spiegels</vt:lpstr>
      <vt:lpstr>Resultaten: clozapinespiegels</vt:lpstr>
      <vt:lpstr>Bijwerkingen (GASS-C)</vt:lpstr>
      <vt:lpstr>Functionele beperking (WHODAS 2.0)</vt:lpstr>
      <vt:lpstr>Ernst ziekte (CGI-S)</vt:lpstr>
      <vt:lpstr>Functionele beperking (GAF)</vt:lpstr>
      <vt:lpstr>Functionele beperking (WHODAS 2.0)</vt:lpstr>
      <vt:lpstr>Eigenschappen en klinische uitkomsten</vt:lpstr>
      <vt:lpstr>Discussie (deel 1)</vt:lpstr>
      <vt:lpstr>Voor de eigen praktijk: Zin en onzin</vt:lpstr>
      <vt:lpstr>Dank voor uw aandacht!</vt:lpstr>
      <vt:lpstr>PowerPoint Presentation</vt:lpstr>
      <vt:lpstr>PowerPoint Presentation</vt:lpstr>
      <vt:lpstr>PowerPoint Presentation</vt:lpstr>
      <vt:lpstr>Covariates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de Haas</dc:creator>
  <cp:lastModifiedBy>Hans de Haas</cp:lastModifiedBy>
  <cp:revision>14</cp:revision>
  <dcterms:created xsi:type="dcterms:W3CDTF">2022-11-30T09:46:43Z</dcterms:created>
  <dcterms:modified xsi:type="dcterms:W3CDTF">2024-11-27T21:54:06Z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0x010100745C127CC53A9F46B997C7F739DD073A</vt:lpwstr>
  </property>
</Properties>
</file>