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8" r:id="rId1"/>
    <p:sldMasterId id="2147483931" r:id="rId2"/>
  </p:sldMasterIdLst>
  <p:notesMasterIdLst>
    <p:notesMasterId r:id="rId36"/>
  </p:notesMasterIdLst>
  <p:sldIdLst>
    <p:sldId id="561" r:id="rId3"/>
    <p:sldId id="562" r:id="rId4"/>
    <p:sldId id="563" r:id="rId5"/>
    <p:sldId id="564" r:id="rId6"/>
    <p:sldId id="565" r:id="rId7"/>
    <p:sldId id="546" r:id="rId8"/>
    <p:sldId id="547" r:id="rId9"/>
    <p:sldId id="548" r:id="rId10"/>
    <p:sldId id="557" r:id="rId11"/>
    <p:sldId id="555" r:id="rId12"/>
    <p:sldId id="556" r:id="rId13"/>
    <p:sldId id="530" r:id="rId14"/>
    <p:sldId id="514" r:id="rId15"/>
    <p:sldId id="516" r:id="rId16"/>
    <p:sldId id="515" r:id="rId17"/>
    <p:sldId id="440" r:id="rId18"/>
    <p:sldId id="520" r:id="rId19"/>
    <p:sldId id="521" r:id="rId20"/>
    <p:sldId id="256" r:id="rId21"/>
    <p:sldId id="257" r:id="rId22"/>
    <p:sldId id="258" r:id="rId23"/>
    <p:sldId id="259" r:id="rId24"/>
    <p:sldId id="260" r:id="rId25"/>
    <p:sldId id="261" r:id="rId26"/>
    <p:sldId id="267" r:id="rId27"/>
    <p:sldId id="268" r:id="rId28"/>
    <p:sldId id="269" r:id="rId29"/>
    <p:sldId id="272" r:id="rId30"/>
    <p:sldId id="266" r:id="rId31"/>
    <p:sldId id="271" r:id="rId32"/>
    <p:sldId id="499" r:id="rId33"/>
    <p:sldId id="434" r:id="rId34"/>
    <p:sldId id="553"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D067"/>
    <a:srgbClr val="F442F1"/>
    <a:srgbClr val="5982DB"/>
    <a:srgbClr val="FA74F6"/>
    <a:srgbClr val="AEE2A0"/>
    <a:srgbClr val="C00000"/>
    <a:srgbClr val="FEFEFE"/>
    <a:srgbClr val="FF9DB0"/>
    <a:srgbClr val="00B050"/>
    <a:srgbClr val="66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34" autoAdjust="0"/>
    <p:restoredTop sz="76558" autoAdjust="0"/>
  </p:normalViewPr>
  <p:slideViewPr>
    <p:cSldViewPr snapToGrid="0">
      <p:cViewPr varScale="1">
        <p:scale>
          <a:sx n="51" d="100"/>
          <a:sy n="51" d="100"/>
        </p:scale>
        <p:origin x="792"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2:08:02.513"/>
    </inkml:context>
    <inkml:brush xml:id="br0">
      <inkml:brushProperty name="width" value="0.05" units="cm"/>
      <inkml:brushProperty name="height" value="0.05" units="cm"/>
      <inkml:brushProperty name="color" value="#FF0066"/>
    </inkml:brush>
  </inkml:definitions>
  <inkml:trace contextRef="#ctx0" brushRef="#br0">1663 1072 24575,'18'-26'0,"31"-22"0,-9 11 0,5-4 0,11-10 0,3 0 0,0-1 0,-1 1 0,-7 6 0,-1 2 0,-9 10 0,-2 3 0,23-11 0,-11 11 0,-7 8 0,-6 1 0,-5 2 0,0 5 0,1 2 0,4 5 0,5 3 0,8 1 0,7 2 0,10 8 0,8 8 0,9 14 0,-38-10 0,0 3 0,3 1 0,1 0 0,5 2 0,2 0 0,1 1 0,1 0 0,1-1 0,0 1 0,-3 0 0,-1 1 0,-7-1 0,-3 0 0,34 24 0,-13 4 0,-6 4 0,-4 9 0,-2 11 0,-8 3 0,-7 4 0,-8-2 0,-6-3 0,-9 1 0,-7 4 0,-4 8 0,-5-42 0,1 1 0,1 3 0,0 0 0,2 1 0,0 1 0,1 4 0,1 1 0,1 4 0,0 1 0,1 8 0,-2 1 0,0 6 0,-1 1 0,-3 2 0,0 0 0,-2 3 0,-1 2 0,0 2 0,-2 2 0,-5 5 0,-4 0-197,0-29 1,-2 1 0,-2-1 196,-3 2 0,-2-1 0,-1 0 0,-3-2 0,-1-2 0,0 0 0,-10 26 0,0-2 0,1-9 0,0-4 0,2-10 0,0-3 0,1-6 0,0-4 0,2-7 0,1-2 0,-26 35 0,5-12 589,2-9-589,1-4 0,3-5 0,3 1 0,3-3 0,-1-3 0,0-4 0,-5-5 0,-10-6 0,-25-11 0,23-14 0,-5-2 0,-20-1 0,-8-3 0,19-3 0,-4-3 0,-2-1-426,-9-5 0,-3-2 0,-1-3 426,14 1 0,-1-2 0,-1-2 0,-1-3-522,-5-5 1,0-3-1,-1-3 1,0-2 521,12 2 0,-1-2 0,0-1 0,0-3 0,1-3-511,-3-5 1,-1-2 0,2-3-1,0-3 1,2-2 510,-2-7 0,0-3 0,3-2 0,1-3 0,2-2 0,12 9 0,1-1 0,2-2 0,1-2 0,2 1 0,2-1 0,-5-12 0,2-1 0,3 0 0,2-1 0,3 0 0,4 4 0,3 0 0,3 0 0,2 1 0,2 0-323,0-12 0,3 1 0,4 1 1,2 0 322,4 5 0,3 0 0,3 1 0,0 0 0,1 2 0,2 0 0,2 1 0,1 0 0,3 3 0,2 0 0,2 2 0,2 0 70,4-19 1,3 2 0,5 2-71,4 6 0,4 1 0,4 3 0,4 2 0,4 2 0,3 3 0,1 5 0,2 4 0,2 2 478,2 4 1,1 3 0,1 4-479,22-13 0,2 8 1307,-1 11 0,0 8-1307,-5 8 0,-1 4 853,-6 6 1,-2 2-854,-5 1 0,-3 0 957,36-19-957,-17 2 281,-18 5-281,-19 11 0,-17 9 0,-8 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DD5BC-1192-B74F-B58F-477E4F9CE9D8}" type="datetimeFigureOut">
              <a:rPr lang="nl-NL" smtClean="0"/>
              <a:t>30-5-2023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9F8DE-1843-B54F-9A08-8C7A769F78D5}" type="slidenum">
              <a:rPr lang="nl-NL" smtClean="0"/>
              <a:t>‹nr.›</a:t>
            </a:fld>
            <a:endParaRPr lang="nl-NL"/>
          </a:p>
        </p:txBody>
      </p:sp>
    </p:spTree>
    <p:extLst>
      <p:ext uri="{BB962C8B-B14F-4D97-AF65-F5344CB8AC3E}">
        <p14:creationId xmlns:p14="http://schemas.microsoft.com/office/powerpoint/2010/main" val="920414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646464"/>
                </a:solidFill>
                <a:effectLst/>
                <a:latin typeface="source sans pro" panose="020B0503030403020204" pitchFamily="34" charset="0"/>
              </a:rPr>
              <a:t>Keuzehulpen voor Autisme en Verslaving gaan binnenkort in ontwikkeling en andere standaarden volgen later. </a:t>
            </a:r>
            <a:endParaRPr lang="nl-NL" dirty="0"/>
          </a:p>
        </p:txBody>
      </p:sp>
    </p:spTree>
    <p:extLst>
      <p:ext uri="{BB962C8B-B14F-4D97-AF65-F5344CB8AC3E}">
        <p14:creationId xmlns:p14="http://schemas.microsoft.com/office/powerpoint/2010/main" val="3026186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469F8DE-1843-B54F-9A08-8C7A769F78D5}" type="slidenum">
              <a:rPr lang="nl-NL" smtClean="0"/>
              <a:t>18</a:t>
            </a:fld>
            <a:endParaRPr lang="nl-NL"/>
          </a:p>
        </p:txBody>
      </p:sp>
    </p:spTree>
    <p:extLst>
      <p:ext uri="{BB962C8B-B14F-4D97-AF65-F5344CB8AC3E}">
        <p14:creationId xmlns:p14="http://schemas.microsoft.com/office/powerpoint/2010/main" val="461964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4EB60F-31C6-41AA-89AA-8217A28ECE2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022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Dus als bij iemand een</a:t>
            </a:r>
            <a:r>
              <a:rPr lang="nl-NL" baseline="0" dirty="0"/>
              <a:t> PANSS en medicatie miste, dan ging ie eruit.</a:t>
            </a:r>
            <a:endParaRPr lang="nl-NL" dirty="0"/>
          </a:p>
          <a:p>
            <a:pPr marL="171450" indent="-171450">
              <a:buFontTx/>
              <a:buChar char="-"/>
            </a:pPr>
            <a:r>
              <a:rPr lang="nl-NL" dirty="0"/>
              <a:t>Bij de GAF miste bijvoorbeeld 41%</a:t>
            </a:r>
            <a:r>
              <a:rPr lang="nl-NL" baseline="0" dirty="0"/>
              <a:t> van de data; 40% van het behaalde </a:t>
            </a:r>
            <a:r>
              <a:rPr lang="nl-NL" baseline="0" dirty="0" err="1"/>
              <a:t>opleidingsnivo</a:t>
            </a:r>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4EB60F-31C6-41AA-89AA-8217A28ECE2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187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ff kijken of je alles automatisch achter elkaar wilt, of dat je</a:t>
            </a:r>
            <a:r>
              <a:rPr lang="nl-NL" baseline="0" dirty="0"/>
              <a:t> de voorspellers zelf een voor een naar binnen wilt laten vliegen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4EB60F-31C6-41AA-89AA-8217A28ECE2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134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ff kijken of je alles automatisch achter elkaar wilt, of dat je</a:t>
            </a:r>
            <a:r>
              <a:rPr lang="nl-NL" baseline="0" dirty="0"/>
              <a:t> de voorspellers zelf een voor een naar binnen wilt laten vliegen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4EB60F-31C6-41AA-89AA-8217A28ECE2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637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ff kijken of je alles automatisch achter elkaar wilt, of dat je</a:t>
            </a:r>
            <a:r>
              <a:rPr lang="nl-NL" baseline="0" dirty="0"/>
              <a:t> de voorspellers zelf een voor een naar binnen wilt laten vliegen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4EB60F-31C6-41AA-89AA-8217A28ECE2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506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69F8DE-1843-B54F-9A08-8C7A769F78D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537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469F8DE-1843-B54F-9A08-8C7A769F78D5}" type="slidenum">
              <a:rPr lang="nl-NL" smtClean="0"/>
              <a:t>32</a:t>
            </a:fld>
            <a:endParaRPr lang="nl-NL"/>
          </a:p>
        </p:txBody>
      </p:sp>
    </p:spTree>
    <p:extLst>
      <p:ext uri="{BB962C8B-B14F-4D97-AF65-F5344CB8AC3E}">
        <p14:creationId xmlns:p14="http://schemas.microsoft.com/office/powerpoint/2010/main" val="2023335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469F8DE-1843-B54F-9A08-8C7A769F78D5}" type="slidenum">
              <a:rPr lang="nl-NL" smtClean="0"/>
              <a:t>33</a:t>
            </a:fld>
            <a:endParaRPr lang="nl-NL"/>
          </a:p>
        </p:txBody>
      </p:sp>
    </p:spTree>
    <p:extLst>
      <p:ext uri="{BB962C8B-B14F-4D97-AF65-F5344CB8AC3E}">
        <p14:creationId xmlns:p14="http://schemas.microsoft.com/office/powerpoint/2010/main" val="202333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C8107F3-7D3B-4E44-AEEF-75D10B41C403}" type="slidenum">
              <a:rPr lang="nl-NL" smtClean="0"/>
              <a:t>7</a:t>
            </a:fld>
            <a:endParaRPr lang="nl-NL"/>
          </a:p>
        </p:txBody>
      </p:sp>
    </p:spTree>
    <p:extLst>
      <p:ext uri="{BB962C8B-B14F-4D97-AF65-F5344CB8AC3E}">
        <p14:creationId xmlns:p14="http://schemas.microsoft.com/office/powerpoint/2010/main" val="3571617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469F8DE-1843-B54F-9A08-8C7A769F78D5}" type="slidenum">
              <a:rPr lang="nl-NL" smtClean="0"/>
              <a:t>9</a:t>
            </a:fld>
            <a:endParaRPr lang="nl-NL"/>
          </a:p>
        </p:txBody>
      </p:sp>
    </p:spTree>
    <p:extLst>
      <p:ext uri="{BB962C8B-B14F-4D97-AF65-F5344CB8AC3E}">
        <p14:creationId xmlns:p14="http://schemas.microsoft.com/office/powerpoint/2010/main" val="3043907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5"/>
          </p:nvPr>
        </p:nvSpPr>
        <p:spPr/>
        <p:txBody>
          <a:bodyPr rtlCol="0"/>
          <a:lstStyle/>
          <a:p>
            <a:pPr rtl="0"/>
            <a:fld id="{0A3C37BE-C303-496D-B5CD-85F2937540FC}" type="slidenum">
              <a:rPr lang="nl-NL" smtClean="0"/>
              <a:t>12</a:t>
            </a:fld>
            <a:endParaRPr lang="nl-NL"/>
          </a:p>
        </p:txBody>
      </p:sp>
    </p:spTree>
    <p:extLst>
      <p:ext uri="{BB962C8B-B14F-4D97-AF65-F5344CB8AC3E}">
        <p14:creationId xmlns:p14="http://schemas.microsoft.com/office/powerpoint/2010/main" val="1265325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469F8DE-1843-B54F-9A08-8C7A769F78D5}" type="slidenum">
              <a:rPr lang="nl-NL" smtClean="0"/>
              <a:t>13</a:t>
            </a:fld>
            <a:endParaRPr lang="nl-NL"/>
          </a:p>
        </p:txBody>
      </p:sp>
    </p:spTree>
    <p:extLst>
      <p:ext uri="{BB962C8B-B14F-4D97-AF65-F5344CB8AC3E}">
        <p14:creationId xmlns:p14="http://schemas.microsoft.com/office/powerpoint/2010/main" val="217785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Steun en hulp: in het begin vooral bij professionals, of organisaties zoals de NA, maar daarnaast ook bij je familie en vrienden.</a:t>
            </a:r>
          </a:p>
          <a:p>
            <a:endParaRPr lang="nl-NL" dirty="0"/>
          </a:p>
          <a:p>
            <a:r>
              <a:rPr lang="nl-NL" dirty="0"/>
              <a:t>3. Interessant, omdat in de richtlijn voor psychose juist een afbouwschema wordt aanbevolen. Daarvan zeggen zij dat het niet werkt.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A469F8DE-1843-B54F-9A08-8C7A769F78D5}" type="slidenum">
              <a:rPr lang="nl-NL" smtClean="0"/>
              <a:t>14</a:t>
            </a:fld>
            <a:endParaRPr lang="nl-NL"/>
          </a:p>
        </p:txBody>
      </p:sp>
    </p:spTree>
    <p:extLst>
      <p:ext uri="{BB962C8B-B14F-4D97-AF65-F5344CB8AC3E}">
        <p14:creationId xmlns:p14="http://schemas.microsoft.com/office/powerpoint/2010/main" val="60433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Zeg: “Alles wat we hier doen zal nooit zo effectief zijn als het kan zijn, zolang je cannabis gebruikt. Doe ermee wat je wilt, ik ben hier gewoon voor je, maar wees je hier wel bewust van.”</a:t>
            </a:r>
          </a:p>
          <a:p>
            <a:endParaRPr lang="nl-NL" dirty="0"/>
          </a:p>
        </p:txBody>
      </p:sp>
      <p:sp>
        <p:nvSpPr>
          <p:cNvPr id="4" name="Tijdelijke aanduiding voor dianummer 3"/>
          <p:cNvSpPr>
            <a:spLocks noGrp="1"/>
          </p:cNvSpPr>
          <p:nvPr>
            <p:ph type="sldNum" sz="quarter" idx="5"/>
          </p:nvPr>
        </p:nvSpPr>
        <p:spPr/>
        <p:txBody>
          <a:bodyPr/>
          <a:lstStyle/>
          <a:p>
            <a:fld id="{A469F8DE-1843-B54F-9A08-8C7A769F78D5}" type="slidenum">
              <a:rPr lang="nl-NL" smtClean="0"/>
              <a:t>15</a:t>
            </a:fld>
            <a:endParaRPr lang="nl-NL"/>
          </a:p>
        </p:txBody>
      </p:sp>
    </p:spTree>
    <p:extLst>
      <p:ext uri="{BB962C8B-B14F-4D97-AF65-F5344CB8AC3E}">
        <p14:creationId xmlns:p14="http://schemas.microsoft.com/office/powerpoint/2010/main" val="3221721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469F8DE-1843-B54F-9A08-8C7A769F78D5}" type="slidenum">
              <a:rPr lang="nl-NL" smtClean="0"/>
              <a:t>16</a:t>
            </a:fld>
            <a:endParaRPr lang="nl-NL"/>
          </a:p>
        </p:txBody>
      </p:sp>
    </p:spTree>
    <p:extLst>
      <p:ext uri="{BB962C8B-B14F-4D97-AF65-F5344CB8AC3E}">
        <p14:creationId xmlns:p14="http://schemas.microsoft.com/office/powerpoint/2010/main" val="1519191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469F8DE-1843-B54F-9A08-8C7A769F78D5}" type="slidenum">
              <a:rPr lang="nl-NL" smtClean="0"/>
              <a:t>17</a:t>
            </a:fld>
            <a:endParaRPr lang="nl-NL"/>
          </a:p>
        </p:txBody>
      </p:sp>
    </p:spTree>
    <p:extLst>
      <p:ext uri="{BB962C8B-B14F-4D97-AF65-F5344CB8AC3E}">
        <p14:creationId xmlns:p14="http://schemas.microsoft.com/office/powerpoint/2010/main" val="3525737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B5C1B-1016-69F8-1CE1-E4C5CE2713C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050480-31A2-ED26-B5F7-D8201FE096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4042123-37FE-1B9E-8DD2-D08F6107B9D2}"/>
              </a:ext>
            </a:extLst>
          </p:cNvPr>
          <p:cNvSpPr>
            <a:spLocks noGrp="1"/>
          </p:cNvSpPr>
          <p:nvPr>
            <p:ph type="dt" sz="half" idx="10"/>
          </p:nvPr>
        </p:nvSpPr>
        <p:spPr/>
        <p:txBody>
          <a:bodyPr/>
          <a:lstStyle/>
          <a:p>
            <a:fld id="{48A87A34-81AB-432B-8DAE-1953F412C126}" type="datetimeFigureOut">
              <a:rPr lang="en-US" smtClean="0"/>
              <a:pPr/>
              <a:t>5/30/2023</a:t>
            </a:fld>
            <a:endParaRPr lang="en-US" dirty="0"/>
          </a:p>
        </p:txBody>
      </p:sp>
      <p:sp>
        <p:nvSpPr>
          <p:cNvPr id="5" name="Tijdelijke aanduiding voor voettekst 4">
            <a:extLst>
              <a:ext uri="{FF2B5EF4-FFF2-40B4-BE49-F238E27FC236}">
                <a16:creationId xmlns:a16="http://schemas.microsoft.com/office/drawing/2014/main" id="{D2B4626F-DB4E-D030-C846-F6F9AC6ABA0A}"/>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0B00CE93-14DE-223F-BA60-084023A91EC6}"/>
              </a:ext>
            </a:extLst>
          </p:cNvPr>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60304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83942C-9313-CAFB-C085-AD76A38CA8C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C59F1DE-F67A-7CB1-70E6-0437C0C0AE8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50CEB5E-F82C-E781-CADB-2131EAFA237E}"/>
              </a:ext>
            </a:extLst>
          </p:cNvPr>
          <p:cNvSpPr>
            <a:spLocks noGrp="1"/>
          </p:cNvSpPr>
          <p:nvPr>
            <p:ph type="dt" sz="half" idx="10"/>
          </p:nvPr>
        </p:nvSpPr>
        <p:spPr/>
        <p:txBody>
          <a:bodyPr/>
          <a:lstStyle/>
          <a:p>
            <a:fld id="{48A87A34-81AB-432B-8DAE-1953F412C126}" type="datetimeFigureOut">
              <a:rPr lang="en-US" smtClean="0"/>
              <a:pPr/>
              <a:t>5/30/2023</a:t>
            </a:fld>
            <a:endParaRPr lang="en-US" dirty="0"/>
          </a:p>
        </p:txBody>
      </p:sp>
      <p:sp>
        <p:nvSpPr>
          <p:cNvPr id="5" name="Tijdelijke aanduiding voor voettekst 4">
            <a:extLst>
              <a:ext uri="{FF2B5EF4-FFF2-40B4-BE49-F238E27FC236}">
                <a16:creationId xmlns:a16="http://schemas.microsoft.com/office/drawing/2014/main" id="{2B20F9CF-A7D6-191F-9D35-78BDC9F758A0}"/>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1860392B-D162-8570-D69F-7BDACF32505E}"/>
              </a:ext>
            </a:extLst>
          </p:cNvPr>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5354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00EBC33-7C3B-EED7-89BE-A99E40090A9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C26C1A5-E0CA-5614-78E0-0B8DCB3856A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971CB5-E6ED-2D53-A9A6-8E4A58A85D99}"/>
              </a:ext>
            </a:extLst>
          </p:cNvPr>
          <p:cNvSpPr>
            <a:spLocks noGrp="1"/>
          </p:cNvSpPr>
          <p:nvPr>
            <p:ph type="dt" sz="half" idx="10"/>
          </p:nvPr>
        </p:nvSpPr>
        <p:spPr/>
        <p:txBody>
          <a:bodyPr/>
          <a:lstStyle/>
          <a:p>
            <a:fld id="{48A87A34-81AB-432B-8DAE-1953F412C126}" type="datetimeFigureOut">
              <a:rPr lang="en-US" smtClean="0"/>
              <a:pPr/>
              <a:t>5/30/2023</a:t>
            </a:fld>
            <a:endParaRPr lang="en-US" dirty="0"/>
          </a:p>
        </p:txBody>
      </p:sp>
      <p:sp>
        <p:nvSpPr>
          <p:cNvPr id="5" name="Tijdelijke aanduiding voor voettekst 4">
            <a:extLst>
              <a:ext uri="{FF2B5EF4-FFF2-40B4-BE49-F238E27FC236}">
                <a16:creationId xmlns:a16="http://schemas.microsoft.com/office/drawing/2014/main" id="{046C1584-A34D-6829-172C-363D852DB787}"/>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B26FCE8-12F7-842B-9B59-74FC804AD013}"/>
              </a:ext>
            </a:extLst>
          </p:cNvPr>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61972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tekst">
    <p:bg>
      <p:bgPr>
        <a:solidFill>
          <a:schemeClr val="accent5"/>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115F2E6-CBEA-994E-854F-6BA0E303F14A}"/>
              </a:ext>
            </a:extLst>
          </p:cNvPr>
          <p:cNvSpPr/>
          <p:nvPr userDrawn="1"/>
        </p:nvSpPr>
        <p:spPr>
          <a:xfrm>
            <a:off x="371474" y="561975"/>
            <a:ext cx="11449051" cy="59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jdelijke aanduiding voor tekst 9">
            <a:extLst>
              <a:ext uri="{FF2B5EF4-FFF2-40B4-BE49-F238E27FC236}">
                <a16:creationId xmlns:a16="http://schemas.microsoft.com/office/drawing/2014/main" id="{C2B12CD1-D21A-49C7-B867-F26A6B24B341}"/>
              </a:ext>
            </a:extLst>
          </p:cNvPr>
          <p:cNvSpPr>
            <a:spLocks noGrp="1"/>
          </p:cNvSpPr>
          <p:nvPr>
            <p:ph type="body" sz="quarter" idx="11"/>
          </p:nvPr>
        </p:nvSpPr>
        <p:spPr>
          <a:xfrm>
            <a:off x="1785669" y="2225615"/>
            <a:ext cx="9359659" cy="3036498"/>
          </a:xfrm>
          <a:prstGeom prst="rect">
            <a:avLst/>
          </a:prstGeom>
        </p:spPr>
        <p:txBody>
          <a:bodyPr/>
          <a:lstStyle>
            <a:lvl1pPr marL="504000" indent="-504000">
              <a:lnSpc>
                <a:spcPts val="2400"/>
              </a:lnSpc>
              <a:spcBef>
                <a:spcPts val="0"/>
              </a:spcBef>
              <a:buFontTx/>
              <a:buBlip>
                <a:blip r:embed="rId2"/>
              </a:buBlip>
              <a:defRPr sz="2400" spc="-50" baseline="0">
                <a:solidFill>
                  <a:srgbClr val="646464"/>
                </a:solidFill>
              </a:defRPr>
            </a:lvl1pPr>
            <a:lvl2pPr marL="457200" indent="0">
              <a:buNone/>
              <a:defRPr/>
            </a:lvl2pPr>
          </a:lstStyle>
          <a:p>
            <a:pPr lvl="0"/>
            <a:r>
              <a:rPr lang="nl-NL"/>
              <a:t>Tekststijl van het model bewerken</a:t>
            </a:r>
          </a:p>
        </p:txBody>
      </p:sp>
      <p:sp>
        <p:nvSpPr>
          <p:cNvPr id="13" name="Tijdelijke aanduiding voor tekst 5">
            <a:extLst>
              <a:ext uri="{FF2B5EF4-FFF2-40B4-BE49-F238E27FC236}">
                <a16:creationId xmlns:a16="http://schemas.microsoft.com/office/drawing/2014/main" id="{D69976C1-8BE2-4465-8AAD-59D5BF64110C}"/>
              </a:ext>
            </a:extLst>
          </p:cNvPr>
          <p:cNvSpPr>
            <a:spLocks noGrp="1"/>
          </p:cNvSpPr>
          <p:nvPr>
            <p:ph type="body" sz="quarter" idx="10" hasCustomPrompt="1"/>
          </p:nvPr>
        </p:nvSpPr>
        <p:spPr>
          <a:xfrm>
            <a:off x="1048649" y="849168"/>
            <a:ext cx="10088053" cy="1152164"/>
          </a:xfrm>
          <a:prstGeom prst="rect">
            <a:avLst/>
          </a:prstGeom>
        </p:spPr>
        <p:txBody>
          <a:bodyPr/>
          <a:lstStyle>
            <a:lvl1pPr marL="0" indent="0">
              <a:lnSpc>
                <a:spcPts val="9000"/>
              </a:lnSpc>
              <a:spcBef>
                <a:spcPts val="0"/>
              </a:spcBef>
              <a:buNone/>
              <a:defRPr sz="4000" b="1" baseline="0">
                <a:solidFill>
                  <a:schemeClr val="accent1"/>
                </a:solidFill>
              </a:defRPr>
            </a:lvl1pPr>
            <a:lvl2pPr marL="457200" indent="0">
              <a:buNone/>
              <a:defRPr sz="9000"/>
            </a:lvl2pPr>
          </a:lstStyle>
          <a:p>
            <a:pPr lvl="0"/>
            <a:r>
              <a:rPr lang="nl-NL"/>
              <a:t>Header 2</a:t>
            </a:r>
          </a:p>
        </p:txBody>
      </p:sp>
      <p:sp>
        <p:nvSpPr>
          <p:cNvPr id="7" name="TextBox 6">
            <a:extLst>
              <a:ext uri="{FF2B5EF4-FFF2-40B4-BE49-F238E27FC236}">
                <a16:creationId xmlns:a16="http://schemas.microsoft.com/office/drawing/2014/main" id="{1A6E77F7-8D4C-2D4B-8AB3-D456F14D59F6}"/>
              </a:ext>
            </a:extLst>
          </p:cNvPr>
          <p:cNvSpPr txBox="1"/>
          <p:nvPr userDrawn="1"/>
        </p:nvSpPr>
        <p:spPr>
          <a:xfrm>
            <a:off x="9840416" y="156769"/>
            <a:ext cx="2019703"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L" sz="1100" b="0" i="0" u="none" strike="noStrike" kern="1200" cap="none" spc="0" normalizeH="0" baseline="0" noProof="0">
                <a:ln>
                  <a:noFill/>
                </a:ln>
                <a:solidFill>
                  <a:srgbClr val="646464"/>
                </a:solidFill>
                <a:effectLst/>
                <a:uLnTx/>
                <a:uFillTx/>
                <a:latin typeface="Calibri" panose="020F0502020204030204"/>
                <a:ea typeface="+mn-ea"/>
                <a:cs typeface="+mn-cs"/>
              </a:rPr>
              <a:t>Akwa GGZ – </a:t>
            </a:r>
            <a:fld id="{F6479962-0479-CB4B-9EC8-D9534302BA4B}" type="slidenum">
              <a:rPr kumimoji="0" lang="en-NL" sz="1100" b="0" i="0" u="none" strike="noStrike" kern="1200" cap="none" spc="0" normalizeH="0" baseline="0" noProof="0" smtClean="0">
                <a:ln>
                  <a:noFill/>
                </a:ln>
                <a:solidFill>
                  <a:srgbClr val="646464"/>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NL" sz="1100" b="0" i="0" u="none" strike="noStrike" kern="1200" cap="none" spc="0" normalizeH="0" baseline="0" noProof="0">
              <a:ln>
                <a:noFill/>
              </a:ln>
              <a:solidFill>
                <a:srgbClr val="64646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2455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a:t>Klik om de stijl te bewerken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3C85C4C3-08FD-4978-A7C7-A331129055F1}" type="datetimeFigureOut">
              <a:rPr lang="nl-NL" smtClean="0"/>
              <a:t>30-5-2023</a:t>
            </a:fld>
            <a:endParaRPr lang="nl-NL"/>
          </a:p>
        </p:txBody>
      </p:sp>
      <p:sp>
        <p:nvSpPr>
          <p:cNvPr id="5" name="Footer Placeholder 4"/>
          <p:cNvSpPr>
            <a:spLocks noGrp="1"/>
          </p:cNvSpPr>
          <p:nvPr>
            <p:ph type="ftr" sz="quarter" idx="11"/>
          </p:nvPr>
        </p:nvSpPr>
        <p:spPr/>
        <p:txBody>
          <a:bodyPr/>
          <a:lstStyle/>
          <a:p>
            <a:endParaRPr lang="nl-N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0C684F1-6830-4F54-B0C2-8DB07DB2474C}" type="slidenum">
              <a:rPr lang="nl-NL" smtClean="0"/>
              <a:t>‹nr.›</a:t>
            </a:fld>
            <a:endParaRPr lang="nl-NL"/>
          </a:p>
        </p:txBody>
      </p:sp>
    </p:spTree>
    <p:extLst>
      <p:ext uri="{BB962C8B-B14F-4D97-AF65-F5344CB8AC3E}">
        <p14:creationId xmlns:p14="http://schemas.microsoft.com/office/powerpoint/2010/main" val="1061421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a:t>Klik om de stijl te bewerken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85C4C3-08FD-4978-A7C7-A331129055F1}" type="datetimeFigureOut">
              <a:rPr lang="nl-NL" smtClean="0"/>
              <a:t>30-5-2023</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0C684F1-6830-4F54-B0C2-8DB07DB2474C}" type="slidenum">
              <a:rPr lang="nl-NL" smtClean="0"/>
              <a:t>‹nr.›</a:t>
            </a:fld>
            <a:endParaRPr lang="nl-NL"/>
          </a:p>
        </p:txBody>
      </p:sp>
    </p:spTree>
    <p:extLst>
      <p:ext uri="{BB962C8B-B14F-4D97-AF65-F5344CB8AC3E}">
        <p14:creationId xmlns:p14="http://schemas.microsoft.com/office/powerpoint/2010/main" val="2944635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C85C4C3-08FD-4978-A7C7-A331129055F1}" type="datetimeFigureOut">
              <a:rPr lang="nl-NL" smtClean="0"/>
              <a:t>30-5-2023</a:t>
            </a:fld>
            <a:endParaRPr lang="nl-NL"/>
          </a:p>
        </p:txBody>
      </p:sp>
      <p:sp>
        <p:nvSpPr>
          <p:cNvPr id="5" name="Footer Placeholder 4"/>
          <p:cNvSpPr>
            <a:spLocks noGrp="1"/>
          </p:cNvSpPr>
          <p:nvPr>
            <p:ph type="ftr" sz="quarter" idx="11"/>
          </p:nvPr>
        </p:nvSpPr>
        <p:spPr/>
        <p:txBody>
          <a:bodyPr/>
          <a:lstStyle/>
          <a:p>
            <a:endParaRPr lang="nl-N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0C684F1-6830-4F54-B0C2-8DB07DB2474C}" type="slidenum">
              <a:rPr lang="nl-NL" smtClean="0"/>
              <a:t>‹nr.›</a:t>
            </a:fld>
            <a:endParaRPr lang="nl-NL"/>
          </a:p>
        </p:txBody>
      </p:sp>
    </p:spTree>
    <p:extLst>
      <p:ext uri="{BB962C8B-B14F-4D97-AF65-F5344CB8AC3E}">
        <p14:creationId xmlns:p14="http://schemas.microsoft.com/office/powerpoint/2010/main" val="2230437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C85C4C3-08FD-4978-A7C7-A331129055F1}" type="datetimeFigureOut">
              <a:rPr lang="nl-NL" smtClean="0"/>
              <a:t>30-5-2023</a:t>
            </a:fld>
            <a:endParaRPr lang="nl-NL"/>
          </a:p>
        </p:txBody>
      </p:sp>
      <p:sp>
        <p:nvSpPr>
          <p:cNvPr id="6" name="Footer Placeholder 5"/>
          <p:cNvSpPr>
            <a:spLocks noGrp="1"/>
          </p:cNvSpPr>
          <p:nvPr>
            <p:ph type="ftr" sz="quarter" idx="11"/>
          </p:nvPr>
        </p:nvSpPr>
        <p:spPr/>
        <p:txBody>
          <a:bodyPr/>
          <a:lstStyle/>
          <a:p>
            <a:endParaRPr lang="nl-N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0C684F1-6830-4F54-B0C2-8DB07DB2474C}" type="slidenum">
              <a:rPr lang="nl-NL" smtClean="0"/>
              <a:t>‹nr.›</a:t>
            </a:fld>
            <a:endParaRPr lang="nl-NL"/>
          </a:p>
        </p:txBody>
      </p:sp>
    </p:spTree>
    <p:extLst>
      <p:ext uri="{BB962C8B-B14F-4D97-AF65-F5344CB8AC3E}">
        <p14:creationId xmlns:p14="http://schemas.microsoft.com/office/powerpoint/2010/main" val="428369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C85C4C3-08FD-4978-A7C7-A331129055F1}" type="datetimeFigureOut">
              <a:rPr lang="nl-NL" smtClean="0"/>
              <a:t>30-5-2023</a:t>
            </a:fld>
            <a:endParaRPr lang="nl-NL"/>
          </a:p>
        </p:txBody>
      </p:sp>
      <p:sp>
        <p:nvSpPr>
          <p:cNvPr id="8" name="Footer Placeholder 7"/>
          <p:cNvSpPr>
            <a:spLocks noGrp="1"/>
          </p:cNvSpPr>
          <p:nvPr>
            <p:ph type="ftr" sz="quarter" idx="11"/>
          </p:nvPr>
        </p:nvSpPr>
        <p:spPr/>
        <p:txBody>
          <a:bodyPr/>
          <a:lstStyle/>
          <a:p>
            <a:endParaRPr lang="nl-N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0C684F1-6830-4F54-B0C2-8DB07DB2474C}" type="slidenum">
              <a:rPr lang="nl-NL" smtClean="0"/>
              <a:t>‹nr.›</a:t>
            </a:fld>
            <a:endParaRPr lang="nl-NL"/>
          </a:p>
        </p:txBody>
      </p:sp>
    </p:spTree>
    <p:extLst>
      <p:ext uri="{BB962C8B-B14F-4D97-AF65-F5344CB8AC3E}">
        <p14:creationId xmlns:p14="http://schemas.microsoft.com/office/powerpoint/2010/main" val="513808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3C85C4C3-08FD-4978-A7C7-A331129055F1}" type="datetimeFigureOut">
              <a:rPr lang="nl-NL" smtClean="0"/>
              <a:t>30-5-2023</a:t>
            </a:fld>
            <a:endParaRPr lang="nl-NL"/>
          </a:p>
        </p:txBody>
      </p:sp>
      <p:sp>
        <p:nvSpPr>
          <p:cNvPr id="4" name="Footer Placeholder 3"/>
          <p:cNvSpPr>
            <a:spLocks noGrp="1"/>
          </p:cNvSpPr>
          <p:nvPr>
            <p:ph type="ftr" sz="quarter" idx="11"/>
          </p:nvPr>
        </p:nvSpPr>
        <p:spPr/>
        <p:txBody>
          <a:bodyPr/>
          <a:lstStyle/>
          <a:p>
            <a:endParaRPr lang="nl-N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0C684F1-6830-4F54-B0C2-8DB07DB2474C}" type="slidenum">
              <a:rPr lang="nl-NL" smtClean="0"/>
              <a:t>‹nr.›</a:t>
            </a:fld>
            <a:endParaRPr lang="nl-NL"/>
          </a:p>
        </p:txBody>
      </p:sp>
    </p:spTree>
    <p:extLst>
      <p:ext uri="{BB962C8B-B14F-4D97-AF65-F5344CB8AC3E}">
        <p14:creationId xmlns:p14="http://schemas.microsoft.com/office/powerpoint/2010/main" val="2734735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85C4C3-08FD-4978-A7C7-A331129055F1}" type="datetimeFigureOut">
              <a:rPr lang="nl-NL" smtClean="0"/>
              <a:t>30-5-2023</a:t>
            </a:fld>
            <a:endParaRPr lang="nl-NL"/>
          </a:p>
        </p:txBody>
      </p:sp>
      <p:sp>
        <p:nvSpPr>
          <p:cNvPr id="3" name="Footer Placeholder 2"/>
          <p:cNvSpPr>
            <a:spLocks noGrp="1"/>
          </p:cNvSpPr>
          <p:nvPr>
            <p:ph type="ftr" sz="quarter" idx="11"/>
          </p:nvPr>
        </p:nvSpPr>
        <p:spPr/>
        <p:txBody>
          <a:bodyPr/>
          <a:lstStyle/>
          <a:p>
            <a:endParaRPr lang="nl-N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0C684F1-6830-4F54-B0C2-8DB07DB2474C}" type="slidenum">
              <a:rPr lang="nl-NL" smtClean="0"/>
              <a:t>‹nr.›</a:t>
            </a:fld>
            <a:endParaRPr lang="nl-NL"/>
          </a:p>
        </p:txBody>
      </p:sp>
    </p:spTree>
    <p:extLst>
      <p:ext uri="{BB962C8B-B14F-4D97-AF65-F5344CB8AC3E}">
        <p14:creationId xmlns:p14="http://schemas.microsoft.com/office/powerpoint/2010/main" val="405727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43D04-7ADF-1D3A-A46B-675FE90C032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F49ECDB-89CA-6CBD-0A3B-36059F85594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6CAC73-04DF-FFEA-F7AA-844FEB1791EC}"/>
              </a:ext>
            </a:extLst>
          </p:cNvPr>
          <p:cNvSpPr>
            <a:spLocks noGrp="1"/>
          </p:cNvSpPr>
          <p:nvPr>
            <p:ph type="dt" sz="half" idx="10"/>
          </p:nvPr>
        </p:nvSpPr>
        <p:spPr/>
        <p:txBody>
          <a:bodyPr/>
          <a:lstStyle/>
          <a:p>
            <a:fld id="{48A87A34-81AB-432B-8DAE-1953F412C126}" type="datetimeFigureOut">
              <a:rPr lang="en-US" smtClean="0"/>
              <a:pPr/>
              <a:t>5/30/2023</a:t>
            </a:fld>
            <a:endParaRPr lang="en-US" dirty="0"/>
          </a:p>
        </p:txBody>
      </p:sp>
      <p:sp>
        <p:nvSpPr>
          <p:cNvPr id="5" name="Tijdelijke aanduiding voor voettekst 4">
            <a:extLst>
              <a:ext uri="{FF2B5EF4-FFF2-40B4-BE49-F238E27FC236}">
                <a16:creationId xmlns:a16="http://schemas.microsoft.com/office/drawing/2014/main" id="{A2C3301D-89D4-E4C8-715D-D71D813A3E6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F4C8956E-2572-9C5B-59A9-981B6EB47830}"/>
              </a:ext>
            </a:extLst>
          </p:cNvPr>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767133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a:t>Klik om de stijl te bewerken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3C85C4C3-08FD-4978-A7C7-A331129055F1}" type="datetimeFigureOut">
              <a:rPr lang="nl-NL" smtClean="0"/>
              <a:t>30-5-2023</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0C684F1-6830-4F54-B0C2-8DB07DB2474C}" type="slidenum">
              <a:rPr lang="nl-NL" smtClean="0"/>
              <a:t>‹nr.›</a:t>
            </a:fld>
            <a:endParaRPr lang="nl-NL"/>
          </a:p>
        </p:txBody>
      </p:sp>
    </p:spTree>
    <p:extLst>
      <p:ext uri="{BB962C8B-B14F-4D97-AF65-F5344CB8AC3E}">
        <p14:creationId xmlns:p14="http://schemas.microsoft.com/office/powerpoint/2010/main" val="2971374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3C85C4C3-08FD-4978-A7C7-A331129055F1}" type="datetimeFigureOut">
              <a:rPr lang="nl-NL" smtClean="0"/>
              <a:t>30-5-2023</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C684F1-6830-4F54-B0C2-8DB07DB2474C}" type="slidenum">
              <a:rPr lang="nl-NL" smtClean="0"/>
              <a:t>‹nr.›</a:t>
            </a:fld>
            <a:endParaRPr lang="nl-NL"/>
          </a:p>
        </p:txBody>
      </p:sp>
    </p:spTree>
    <p:extLst>
      <p:ext uri="{BB962C8B-B14F-4D97-AF65-F5344CB8AC3E}">
        <p14:creationId xmlns:p14="http://schemas.microsoft.com/office/powerpoint/2010/main" val="3526978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a:t>Klik om de stijl te bewerken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C85C4C3-08FD-4978-A7C7-A331129055F1}" type="datetimeFigureOut">
              <a:rPr lang="nl-NL" smtClean="0"/>
              <a:t>30-5-2023</a:t>
            </a:fld>
            <a:endParaRPr lang="nl-NL"/>
          </a:p>
        </p:txBody>
      </p:sp>
      <p:sp>
        <p:nvSpPr>
          <p:cNvPr id="5" name="Footer Placeholder 4"/>
          <p:cNvSpPr>
            <a:spLocks noGrp="1"/>
          </p:cNvSpPr>
          <p:nvPr>
            <p:ph type="ftr" sz="quarter" idx="11"/>
          </p:nvPr>
        </p:nvSpPr>
        <p:spPr/>
        <p:txBody>
          <a:bodyPr/>
          <a:lstStyle/>
          <a:p>
            <a:endParaRPr lang="nl-N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0C684F1-6830-4F54-B0C2-8DB07DB2474C}" type="slidenum">
              <a:rPr lang="nl-NL" smtClean="0"/>
              <a:t>‹nr.›</a:t>
            </a:fld>
            <a:endParaRPr lang="nl-NL"/>
          </a:p>
        </p:txBody>
      </p:sp>
    </p:spTree>
    <p:extLst>
      <p:ext uri="{BB962C8B-B14F-4D97-AF65-F5344CB8AC3E}">
        <p14:creationId xmlns:p14="http://schemas.microsoft.com/office/powerpoint/2010/main" val="3982767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de stijl te bewerken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C85C4C3-08FD-4978-A7C7-A331129055F1}" type="datetimeFigureOut">
              <a:rPr lang="nl-NL" smtClean="0"/>
              <a:t>30-5-2023</a:t>
            </a:fld>
            <a:endParaRPr lang="nl-NL"/>
          </a:p>
        </p:txBody>
      </p:sp>
      <p:sp>
        <p:nvSpPr>
          <p:cNvPr id="5" name="Footer Placeholder 4"/>
          <p:cNvSpPr>
            <a:spLocks noGrp="1"/>
          </p:cNvSpPr>
          <p:nvPr>
            <p:ph type="ftr" sz="quarter" idx="11"/>
          </p:nvPr>
        </p:nvSpPr>
        <p:spPr/>
        <p:txBody>
          <a:bodyPr/>
          <a:lstStyle/>
          <a:p>
            <a:endParaRPr lang="nl-N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0C684F1-6830-4F54-B0C2-8DB07DB2474C}" type="slidenum">
              <a:rPr lang="nl-NL" smtClean="0"/>
              <a:t>‹nr.›</a:t>
            </a:fld>
            <a:endParaRPr lang="nl-N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8966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a:t>Klik om de stijl te bewerken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Tekststijl van het model bewerken</a:t>
            </a:r>
          </a:p>
        </p:txBody>
      </p:sp>
      <p:sp>
        <p:nvSpPr>
          <p:cNvPr id="5" name="Date Placeholder 4"/>
          <p:cNvSpPr>
            <a:spLocks noGrp="1"/>
          </p:cNvSpPr>
          <p:nvPr>
            <p:ph type="dt" sz="half" idx="10"/>
          </p:nvPr>
        </p:nvSpPr>
        <p:spPr/>
        <p:txBody>
          <a:bodyPr/>
          <a:lstStyle/>
          <a:p>
            <a:fld id="{3C85C4C3-08FD-4978-A7C7-A331129055F1}" type="datetimeFigureOut">
              <a:rPr lang="nl-NL" smtClean="0"/>
              <a:t>30-5-2023</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C684F1-6830-4F54-B0C2-8DB07DB2474C}" type="slidenum">
              <a:rPr lang="nl-NL" smtClean="0"/>
              <a:t>‹nr.›</a:t>
            </a:fld>
            <a:endParaRPr lang="nl-NL"/>
          </a:p>
        </p:txBody>
      </p:sp>
    </p:spTree>
    <p:extLst>
      <p:ext uri="{BB962C8B-B14F-4D97-AF65-F5344CB8AC3E}">
        <p14:creationId xmlns:p14="http://schemas.microsoft.com/office/powerpoint/2010/main" val="1248232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de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Tekststijl van het model bewerken</a:t>
            </a:r>
          </a:p>
        </p:txBody>
      </p:sp>
      <p:sp>
        <p:nvSpPr>
          <p:cNvPr id="5" name="Date Placeholder 4"/>
          <p:cNvSpPr>
            <a:spLocks noGrp="1"/>
          </p:cNvSpPr>
          <p:nvPr>
            <p:ph type="dt" sz="half" idx="10"/>
          </p:nvPr>
        </p:nvSpPr>
        <p:spPr/>
        <p:txBody>
          <a:bodyPr/>
          <a:lstStyle/>
          <a:p>
            <a:fld id="{3C85C4C3-08FD-4978-A7C7-A331129055F1}" type="datetimeFigureOut">
              <a:rPr lang="nl-NL" smtClean="0"/>
              <a:t>30-5-2023</a:t>
            </a:fld>
            <a:endParaRPr lang="nl-NL"/>
          </a:p>
        </p:txBody>
      </p:sp>
      <p:sp>
        <p:nvSpPr>
          <p:cNvPr id="6" name="Footer Placeholder 5"/>
          <p:cNvSpPr>
            <a:spLocks noGrp="1"/>
          </p:cNvSpPr>
          <p:nvPr>
            <p:ph type="ftr" sz="quarter" idx="11"/>
          </p:nvPr>
        </p:nvSpPr>
        <p:spPr/>
        <p:txBody>
          <a:bodyPr/>
          <a:lstStyle/>
          <a:p>
            <a:endParaRPr lang="nl-N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C684F1-6830-4F54-B0C2-8DB07DB2474C}" type="slidenum">
              <a:rPr lang="nl-NL" smtClean="0"/>
              <a:t>‹nr.›</a:t>
            </a:fld>
            <a:endParaRPr lang="nl-N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324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a:t>Klik om de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Tekststijl van het model bewerken</a:t>
            </a:r>
          </a:p>
        </p:txBody>
      </p:sp>
      <p:sp>
        <p:nvSpPr>
          <p:cNvPr id="5" name="Date Placeholder 4"/>
          <p:cNvSpPr>
            <a:spLocks noGrp="1"/>
          </p:cNvSpPr>
          <p:nvPr>
            <p:ph type="dt" sz="half" idx="10"/>
          </p:nvPr>
        </p:nvSpPr>
        <p:spPr/>
        <p:txBody>
          <a:bodyPr/>
          <a:lstStyle/>
          <a:p>
            <a:fld id="{3C85C4C3-08FD-4978-A7C7-A331129055F1}" type="datetimeFigureOut">
              <a:rPr lang="nl-NL" smtClean="0"/>
              <a:t>30-5-2023</a:t>
            </a:fld>
            <a:endParaRPr lang="nl-NL"/>
          </a:p>
        </p:txBody>
      </p:sp>
      <p:sp>
        <p:nvSpPr>
          <p:cNvPr id="6" name="Footer Placeholder 5"/>
          <p:cNvSpPr>
            <a:spLocks noGrp="1"/>
          </p:cNvSpPr>
          <p:nvPr>
            <p:ph type="ftr" sz="quarter" idx="11"/>
          </p:nvPr>
        </p:nvSpPr>
        <p:spPr/>
        <p:txBody>
          <a:bodyPr/>
          <a:lstStyle/>
          <a:p>
            <a:endParaRPr lang="nl-N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0C684F1-6830-4F54-B0C2-8DB07DB2474C}" type="slidenum">
              <a:rPr lang="nl-NL" smtClean="0"/>
              <a:t>‹nr.›</a:t>
            </a:fld>
            <a:endParaRPr lang="nl-NL"/>
          </a:p>
        </p:txBody>
      </p:sp>
    </p:spTree>
    <p:extLst>
      <p:ext uri="{BB962C8B-B14F-4D97-AF65-F5344CB8AC3E}">
        <p14:creationId xmlns:p14="http://schemas.microsoft.com/office/powerpoint/2010/main" val="2064991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85C4C3-08FD-4978-A7C7-A331129055F1}" type="datetimeFigureOut">
              <a:rPr lang="nl-NL" smtClean="0"/>
              <a:t>30-5-2023</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0C684F1-6830-4F54-B0C2-8DB07DB2474C}" type="slidenum">
              <a:rPr lang="nl-NL" smtClean="0"/>
              <a:t>‹nr.›</a:t>
            </a:fld>
            <a:endParaRPr lang="nl-NL"/>
          </a:p>
        </p:txBody>
      </p:sp>
    </p:spTree>
    <p:extLst>
      <p:ext uri="{BB962C8B-B14F-4D97-AF65-F5344CB8AC3E}">
        <p14:creationId xmlns:p14="http://schemas.microsoft.com/office/powerpoint/2010/main" val="424660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85C4C3-08FD-4978-A7C7-A331129055F1}" type="datetimeFigureOut">
              <a:rPr lang="nl-NL" smtClean="0"/>
              <a:t>30-5-2023</a:t>
            </a:fld>
            <a:endParaRPr lang="nl-NL"/>
          </a:p>
        </p:txBody>
      </p:sp>
      <p:sp>
        <p:nvSpPr>
          <p:cNvPr id="5" name="Footer Placeholder 4"/>
          <p:cNvSpPr>
            <a:spLocks noGrp="1"/>
          </p:cNvSpPr>
          <p:nvPr>
            <p:ph type="ftr" sz="quarter" idx="11"/>
          </p:nvPr>
        </p:nvSpPr>
        <p:spPr/>
        <p:txBody>
          <a:bodyPr/>
          <a:lstStyle/>
          <a:p>
            <a:endParaRPr lang="nl-N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0C684F1-6830-4F54-B0C2-8DB07DB2474C}" type="slidenum">
              <a:rPr lang="nl-NL" smtClean="0"/>
              <a:t>‹nr.›</a:t>
            </a:fld>
            <a:endParaRPr lang="nl-NL"/>
          </a:p>
        </p:txBody>
      </p:sp>
    </p:spTree>
    <p:extLst>
      <p:ext uri="{BB962C8B-B14F-4D97-AF65-F5344CB8AC3E}">
        <p14:creationId xmlns:p14="http://schemas.microsoft.com/office/powerpoint/2010/main" val="11420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CF18FA-315A-164A-F374-5570CC7CEF6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06E044D-D66E-B792-14B1-1B0844AC27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D094282-605B-0BB7-12CA-A5090D4B9E49}"/>
              </a:ext>
            </a:extLst>
          </p:cNvPr>
          <p:cNvSpPr>
            <a:spLocks noGrp="1"/>
          </p:cNvSpPr>
          <p:nvPr>
            <p:ph type="dt" sz="half" idx="10"/>
          </p:nvPr>
        </p:nvSpPr>
        <p:spPr/>
        <p:txBody>
          <a:bodyPr/>
          <a:lstStyle/>
          <a:p>
            <a:fld id="{48A87A34-81AB-432B-8DAE-1953F412C126}" type="datetimeFigureOut">
              <a:rPr lang="en-US" smtClean="0"/>
              <a:pPr/>
              <a:t>5/30/2023</a:t>
            </a:fld>
            <a:endParaRPr lang="en-US" dirty="0"/>
          </a:p>
        </p:txBody>
      </p:sp>
      <p:sp>
        <p:nvSpPr>
          <p:cNvPr id="5" name="Tijdelijke aanduiding voor voettekst 4">
            <a:extLst>
              <a:ext uri="{FF2B5EF4-FFF2-40B4-BE49-F238E27FC236}">
                <a16:creationId xmlns:a16="http://schemas.microsoft.com/office/drawing/2014/main" id="{A39F02FF-4A8C-7126-1706-7D19A850F9B8}"/>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C8C7E5B-83DE-845D-913C-40D76893EF33}"/>
              </a:ext>
            </a:extLst>
          </p:cNvPr>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602276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F3763-0078-399D-5F0C-0EFD945DD36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408A379-AEA6-8727-643F-113BB6FE607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368382F-6CBE-858C-8C6A-C6E540977AB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EACA0F3-EDB1-4C55-E529-19C6D2456350}"/>
              </a:ext>
            </a:extLst>
          </p:cNvPr>
          <p:cNvSpPr>
            <a:spLocks noGrp="1"/>
          </p:cNvSpPr>
          <p:nvPr>
            <p:ph type="dt" sz="half" idx="10"/>
          </p:nvPr>
        </p:nvSpPr>
        <p:spPr/>
        <p:txBody>
          <a:bodyPr/>
          <a:lstStyle/>
          <a:p>
            <a:fld id="{48A87A34-81AB-432B-8DAE-1953F412C126}" type="datetimeFigureOut">
              <a:rPr lang="en-US" smtClean="0"/>
              <a:pPr/>
              <a:t>5/30/2023</a:t>
            </a:fld>
            <a:endParaRPr lang="en-US" dirty="0"/>
          </a:p>
        </p:txBody>
      </p:sp>
      <p:sp>
        <p:nvSpPr>
          <p:cNvPr id="6" name="Tijdelijke aanduiding voor voettekst 5">
            <a:extLst>
              <a:ext uri="{FF2B5EF4-FFF2-40B4-BE49-F238E27FC236}">
                <a16:creationId xmlns:a16="http://schemas.microsoft.com/office/drawing/2014/main" id="{3CF5EB9E-4EA4-C99B-7E8A-E9ED58F28BF9}"/>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236D9A69-47D9-DDAE-47BF-39F206C51928}"/>
              </a:ext>
            </a:extLst>
          </p:cNvPr>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375968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B3144-C5CB-3110-87A1-A12D95E7829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847FE92-2558-385F-C2AA-60F1AEF9AB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CC4CBB5-7B82-5438-D090-653CCE15739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BF4A956-C824-2CA8-CF9C-E04AB37D03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506D87A-4E9F-45D8-696B-D3E8429D522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1F0E309-851B-5BD7-3D6D-A0E2313257F7}"/>
              </a:ext>
            </a:extLst>
          </p:cNvPr>
          <p:cNvSpPr>
            <a:spLocks noGrp="1"/>
          </p:cNvSpPr>
          <p:nvPr>
            <p:ph type="dt" sz="half" idx="10"/>
          </p:nvPr>
        </p:nvSpPr>
        <p:spPr/>
        <p:txBody>
          <a:bodyPr/>
          <a:lstStyle/>
          <a:p>
            <a:fld id="{48A87A34-81AB-432B-8DAE-1953F412C126}" type="datetimeFigureOut">
              <a:rPr lang="en-US" smtClean="0"/>
              <a:pPr/>
              <a:t>5/30/2023</a:t>
            </a:fld>
            <a:endParaRPr lang="en-US" dirty="0"/>
          </a:p>
        </p:txBody>
      </p:sp>
      <p:sp>
        <p:nvSpPr>
          <p:cNvPr id="8" name="Tijdelijke aanduiding voor voettekst 7">
            <a:extLst>
              <a:ext uri="{FF2B5EF4-FFF2-40B4-BE49-F238E27FC236}">
                <a16:creationId xmlns:a16="http://schemas.microsoft.com/office/drawing/2014/main" id="{D71A2AC1-9114-2F6D-28A2-0B2EA8DD6F1D}"/>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8A9CE85E-387F-A016-09AC-810A8341E707}"/>
              </a:ext>
            </a:extLst>
          </p:cNvPr>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8878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EF229A-9CC9-3F5C-D921-1F2428B11F9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4956EB8-028E-BB52-E299-3447E47D8A2E}"/>
              </a:ext>
            </a:extLst>
          </p:cNvPr>
          <p:cNvSpPr>
            <a:spLocks noGrp="1"/>
          </p:cNvSpPr>
          <p:nvPr>
            <p:ph type="dt" sz="half" idx="10"/>
          </p:nvPr>
        </p:nvSpPr>
        <p:spPr/>
        <p:txBody>
          <a:bodyPr/>
          <a:lstStyle/>
          <a:p>
            <a:fld id="{48A87A34-81AB-432B-8DAE-1953F412C126}" type="datetimeFigureOut">
              <a:rPr lang="en-US" smtClean="0"/>
              <a:pPr/>
              <a:t>5/30/2023</a:t>
            </a:fld>
            <a:endParaRPr lang="en-US" dirty="0"/>
          </a:p>
        </p:txBody>
      </p:sp>
      <p:sp>
        <p:nvSpPr>
          <p:cNvPr id="4" name="Tijdelijke aanduiding voor voettekst 3">
            <a:extLst>
              <a:ext uri="{FF2B5EF4-FFF2-40B4-BE49-F238E27FC236}">
                <a16:creationId xmlns:a16="http://schemas.microsoft.com/office/drawing/2014/main" id="{6A744533-2BDF-74BA-3AE9-FFFADB87907E}"/>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8E65609B-E66B-AC47-5B68-C538CC9FF47B}"/>
              </a:ext>
            </a:extLst>
          </p:cNvPr>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38783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D280A46-AED4-A67D-728F-6EEE2B266971}"/>
              </a:ext>
            </a:extLst>
          </p:cNvPr>
          <p:cNvSpPr>
            <a:spLocks noGrp="1"/>
          </p:cNvSpPr>
          <p:nvPr>
            <p:ph type="dt" sz="half" idx="10"/>
          </p:nvPr>
        </p:nvSpPr>
        <p:spPr/>
        <p:txBody>
          <a:bodyPr/>
          <a:lstStyle/>
          <a:p>
            <a:fld id="{48A87A34-81AB-432B-8DAE-1953F412C126}" type="datetimeFigureOut">
              <a:rPr lang="en-US" smtClean="0"/>
              <a:pPr/>
              <a:t>5/30/2023</a:t>
            </a:fld>
            <a:endParaRPr lang="en-US" dirty="0"/>
          </a:p>
        </p:txBody>
      </p:sp>
      <p:sp>
        <p:nvSpPr>
          <p:cNvPr id="3" name="Tijdelijke aanduiding voor voettekst 2">
            <a:extLst>
              <a:ext uri="{FF2B5EF4-FFF2-40B4-BE49-F238E27FC236}">
                <a16:creationId xmlns:a16="http://schemas.microsoft.com/office/drawing/2014/main" id="{E41B72BA-F350-A30F-E2F9-001BA248C7B5}"/>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A12C86A3-9DF2-7D89-50E9-9663A340E399}"/>
              </a:ext>
            </a:extLst>
          </p:cNvPr>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748668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A65783-7091-31A7-6CE2-8261520669B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1150AC7-EAD9-DDAF-44D2-19596D923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224159D-5953-ADD0-50BA-3E24B7DB0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CC418EC-22BA-9E9E-CA95-EDD346264351}"/>
              </a:ext>
            </a:extLst>
          </p:cNvPr>
          <p:cNvSpPr>
            <a:spLocks noGrp="1"/>
          </p:cNvSpPr>
          <p:nvPr>
            <p:ph type="dt" sz="half" idx="10"/>
          </p:nvPr>
        </p:nvSpPr>
        <p:spPr/>
        <p:txBody>
          <a:bodyPr/>
          <a:lstStyle/>
          <a:p>
            <a:fld id="{48A87A34-81AB-432B-8DAE-1953F412C126}" type="datetimeFigureOut">
              <a:rPr lang="en-US" smtClean="0"/>
              <a:pPr/>
              <a:t>5/30/2023</a:t>
            </a:fld>
            <a:endParaRPr lang="en-US" dirty="0"/>
          </a:p>
        </p:txBody>
      </p:sp>
      <p:sp>
        <p:nvSpPr>
          <p:cNvPr id="6" name="Tijdelijke aanduiding voor voettekst 5">
            <a:extLst>
              <a:ext uri="{FF2B5EF4-FFF2-40B4-BE49-F238E27FC236}">
                <a16:creationId xmlns:a16="http://schemas.microsoft.com/office/drawing/2014/main" id="{E93C6282-349B-3D99-098D-9068F24C5D74}"/>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A88CD91D-11FC-91DB-8596-8B77F6B504B8}"/>
              </a:ext>
            </a:extLst>
          </p:cNvPr>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84173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FC783-9C8A-B404-DA6F-F0514A0B43A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AC2AEF4-00AD-3555-D85E-9C6136CBCE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67D6C2B-4BFB-1C08-E7BE-CBDEEF155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0FF0D52-CA41-F3FE-EFE4-0BB64133C620}"/>
              </a:ext>
            </a:extLst>
          </p:cNvPr>
          <p:cNvSpPr>
            <a:spLocks noGrp="1"/>
          </p:cNvSpPr>
          <p:nvPr>
            <p:ph type="dt" sz="half" idx="10"/>
          </p:nvPr>
        </p:nvSpPr>
        <p:spPr/>
        <p:txBody>
          <a:bodyPr/>
          <a:lstStyle/>
          <a:p>
            <a:fld id="{48A87A34-81AB-432B-8DAE-1953F412C126}" type="datetimeFigureOut">
              <a:rPr lang="en-US" smtClean="0"/>
              <a:pPr/>
              <a:t>5/30/2023</a:t>
            </a:fld>
            <a:endParaRPr lang="en-US" dirty="0"/>
          </a:p>
        </p:txBody>
      </p:sp>
      <p:sp>
        <p:nvSpPr>
          <p:cNvPr id="6" name="Tijdelijke aanduiding voor voettekst 5">
            <a:extLst>
              <a:ext uri="{FF2B5EF4-FFF2-40B4-BE49-F238E27FC236}">
                <a16:creationId xmlns:a16="http://schemas.microsoft.com/office/drawing/2014/main" id="{A9435F39-777B-89DE-2534-5463CA5443D5}"/>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0B311124-68DC-B4B8-589D-B27F40387BE1}"/>
              </a:ext>
            </a:extLst>
          </p:cNvPr>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20837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A35F89A-6D5D-82CA-FF48-B85C2F5C9A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2959082-36C4-E0DB-B63D-BDF52652C3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467E92E-FF68-0B35-22BD-F86203403F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5/30/2023</a:t>
            </a:fld>
            <a:endParaRPr lang="en-US" dirty="0"/>
          </a:p>
        </p:txBody>
      </p:sp>
      <p:sp>
        <p:nvSpPr>
          <p:cNvPr id="5" name="Tijdelijke aanduiding voor voettekst 4">
            <a:extLst>
              <a:ext uri="{FF2B5EF4-FFF2-40B4-BE49-F238E27FC236}">
                <a16:creationId xmlns:a16="http://schemas.microsoft.com/office/drawing/2014/main" id="{0972B0C0-3077-2E76-CB94-754E717A9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46177266-DE94-FA3F-E3AF-5516E5E3F4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86962477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94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C85C4C3-08FD-4978-A7C7-A331129055F1}" type="datetimeFigureOut">
              <a:rPr lang="nl-NL" smtClean="0"/>
              <a:t>30-5-2023</a:t>
            </a:fld>
            <a:endParaRPr lang="nl-N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0C684F1-6830-4F54-B0C2-8DB07DB2474C}" type="slidenum">
              <a:rPr lang="nl-NL" smtClean="0"/>
              <a:t>‹nr.›</a:t>
            </a:fld>
            <a:endParaRPr lang="nl-NL"/>
          </a:p>
        </p:txBody>
      </p:sp>
    </p:spTree>
    <p:extLst>
      <p:ext uri="{BB962C8B-B14F-4D97-AF65-F5344CB8AC3E}">
        <p14:creationId xmlns:p14="http://schemas.microsoft.com/office/powerpoint/2010/main" val="3836447070"/>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18" Type="http://schemas.openxmlformats.org/officeDocument/2006/relationships/image" Target="../media/image37.jpe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jpeg"/><Relationship Id="rId2" Type="http://schemas.openxmlformats.org/officeDocument/2006/relationships/notesSlide" Target="../notesSlides/notesSlide4.xml"/><Relationship Id="rId16" Type="http://schemas.openxmlformats.org/officeDocument/2006/relationships/image" Target="../media/image35.jpeg"/><Relationship Id="rId20"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5" Type="http://schemas.openxmlformats.org/officeDocument/2006/relationships/image" Target="../media/image34.jpe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 Id="rId22"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png"/><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tif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Layout" Target="../slideLayouts/slideLayout1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0830-5E65-BDAB-3AC3-941734BBE26A}"/>
              </a:ext>
            </a:extLst>
          </p:cNvPr>
          <p:cNvSpPr>
            <a:spLocks noGrp="1"/>
          </p:cNvSpPr>
          <p:nvPr>
            <p:ph type="title"/>
          </p:nvPr>
        </p:nvSpPr>
        <p:spPr/>
        <p:txBody>
          <a:bodyPr/>
          <a:lstStyle/>
          <a:p>
            <a:r>
              <a:rPr lang="nl-NL" b="1" dirty="0">
                <a:solidFill>
                  <a:srgbClr val="F442F1"/>
                </a:solidFill>
                <a:latin typeface="+mn-lt"/>
              </a:rPr>
              <a:t>Ervaringen delen</a:t>
            </a:r>
          </a:p>
        </p:txBody>
      </p:sp>
      <p:pic>
        <p:nvPicPr>
          <p:cNvPr id="2054" name="Picture 6" descr="Connection online networking perforated paper share">
            <a:extLst>
              <a:ext uri="{FF2B5EF4-FFF2-40B4-BE49-F238E27FC236}">
                <a16:creationId xmlns:a16="http://schemas.microsoft.com/office/drawing/2014/main" id="{51B5D6B7-E70E-BB73-4EDF-E99D4DDD637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68789" y="2674143"/>
            <a:ext cx="4447761" cy="2969911"/>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a:extLst>
              <a:ext uri="{FF2B5EF4-FFF2-40B4-BE49-F238E27FC236}">
                <a16:creationId xmlns:a16="http://schemas.microsoft.com/office/drawing/2014/main" id="{D261BD7B-2D51-21CA-4783-1621C5EB0DC8}"/>
              </a:ext>
            </a:extLst>
          </p:cNvPr>
          <p:cNvSpPr>
            <a:spLocks noGrp="1"/>
          </p:cNvSpPr>
          <p:nvPr>
            <p:ph sz="half" idx="2"/>
          </p:nvPr>
        </p:nvSpPr>
        <p:spPr>
          <a:xfrm>
            <a:off x="6003068" y="1983429"/>
            <a:ext cx="5638160" cy="4351338"/>
          </a:xfrm>
        </p:spPr>
        <p:txBody>
          <a:bodyPr>
            <a:normAutofit/>
          </a:bodyPr>
          <a:lstStyle/>
          <a:p>
            <a:pPr marL="0" indent="0">
              <a:buNone/>
            </a:pPr>
            <a:r>
              <a:rPr lang="nl-NL" sz="3200" dirty="0" err="1">
                <a:solidFill>
                  <a:srgbClr val="F442F1"/>
                </a:solidFill>
              </a:rPr>
              <a:t>Lessons</a:t>
            </a:r>
            <a:r>
              <a:rPr lang="nl-NL" sz="3200" dirty="0">
                <a:solidFill>
                  <a:srgbClr val="F442F1"/>
                </a:solidFill>
              </a:rPr>
              <a:t> </a:t>
            </a:r>
            <a:r>
              <a:rPr lang="nl-NL" sz="3200" dirty="0" err="1">
                <a:solidFill>
                  <a:srgbClr val="F442F1"/>
                </a:solidFill>
              </a:rPr>
              <a:t>learned</a:t>
            </a:r>
            <a:r>
              <a:rPr lang="nl-NL" sz="3200" dirty="0">
                <a:solidFill>
                  <a:srgbClr val="F442F1"/>
                </a:solidFill>
              </a:rPr>
              <a:t/>
            </a:r>
            <a:br>
              <a:rPr lang="nl-NL" sz="3200" dirty="0">
                <a:solidFill>
                  <a:srgbClr val="F442F1"/>
                </a:solidFill>
              </a:rPr>
            </a:br>
            <a:endParaRPr lang="nl-NL" sz="3200" dirty="0">
              <a:solidFill>
                <a:srgbClr val="F442F1"/>
              </a:solidFill>
            </a:endParaRPr>
          </a:p>
          <a:p>
            <a:r>
              <a:rPr lang="nl-NL" sz="2400" dirty="0">
                <a:solidFill>
                  <a:schemeClr val="bg1"/>
                </a:solidFill>
              </a:rPr>
              <a:t>Gebrek aan implementatie van bewezen effectieve zorg = een van de barrières bij herstel</a:t>
            </a:r>
            <a:br>
              <a:rPr lang="nl-NL" sz="2400" dirty="0">
                <a:solidFill>
                  <a:schemeClr val="bg1"/>
                </a:solidFill>
              </a:rPr>
            </a:br>
            <a:endParaRPr lang="nl-NL" sz="2400" dirty="0">
              <a:solidFill>
                <a:schemeClr val="bg1"/>
              </a:solidFill>
            </a:endParaRPr>
          </a:p>
          <a:p>
            <a:r>
              <a:rPr lang="nl-NL" sz="2400" dirty="0">
                <a:solidFill>
                  <a:schemeClr val="bg1"/>
                </a:solidFill>
              </a:rPr>
              <a:t>Een beslistool vergroot de zorg op maat</a:t>
            </a:r>
            <a:br>
              <a:rPr lang="nl-NL" sz="2400" dirty="0">
                <a:solidFill>
                  <a:schemeClr val="bg1"/>
                </a:solidFill>
              </a:rPr>
            </a:br>
            <a:endParaRPr lang="nl-NL" sz="2400" dirty="0">
              <a:solidFill>
                <a:schemeClr val="bg1"/>
              </a:solidFill>
            </a:endParaRPr>
          </a:p>
          <a:p>
            <a:r>
              <a:rPr lang="nl-NL" sz="2400" dirty="0">
                <a:solidFill>
                  <a:schemeClr val="bg1"/>
                </a:solidFill>
              </a:rPr>
              <a:t>Implementeren van een richtlijn/zorgstandaard = human rights-</a:t>
            </a:r>
            <a:r>
              <a:rPr lang="nl-NL" sz="2400" dirty="0" err="1">
                <a:solidFill>
                  <a:schemeClr val="bg1"/>
                </a:solidFill>
              </a:rPr>
              <a:t>based</a:t>
            </a:r>
            <a:r>
              <a:rPr lang="nl-NL" sz="2400" dirty="0">
                <a:solidFill>
                  <a:schemeClr val="bg1"/>
                </a:solidFill>
              </a:rPr>
              <a:t> care </a:t>
            </a:r>
          </a:p>
          <a:p>
            <a:pPr marL="0" indent="0">
              <a:buNone/>
            </a:pPr>
            <a:endParaRPr lang="nl-NL" dirty="0">
              <a:solidFill>
                <a:schemeClr val="bg1"/>
              </a:solidFill>
            </a:endParaRPr>
          </a:p>
        </p:txBody>
      </p:sp>
      <p:pic>
        <p:nvPicPr>
          <p:cNvPr id="3" name="Afbeelding 2"/>
          <p:cNvPicPr>
            <a:picLocks noChangeAspect="1"/>
          </p:cNvPicPr>
          <p:nvPr/>
        </p:nvPicPr>
        <p:blipFill>
          <a:blip r:embed="rId3"/>
          <a:stretch>
            <a:fillRect/>
          </a:stretch>
        </p:blipFill>
        <p:spPr>
          <a:xfrm>
            <a:off x="10192525" y="294478"/>
            <a:ext cx="1448703" cy="2087572"/>
          </a:xfrm>
          <a:prstGeom prst="rect">
            <a:avLst/>
          </a:prstGeom>
        </p:spPr>
      </p:pic>
    </p:spTree>
    <p:extLst>
      <p:ext uri="{BB962C8B-B14F-4D97-AF65-F5344CB8AC3E}">
        <p14:creationId xmlns:p14="http://schemas.microsoft.com/office/powerpoint/2010/main" val="371423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F632AEE7-394F-6207-0AA0-41FB787773C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05672" y="867558"/>
            <a:ext cx="7132922" cy="5526834"/>
          </a:xfrm>
          <a:prstGeom prst="rect">
            <a:avLst/>
          </a:prstGeom>
          <a:noFill/>
          <a:ln>
            <a:noFill/>
          </a:ln>
        </p:spPr>
      </p:pic>
    </p:spTree>
    <p:extLst>
      <p:ext uri="{BB962C8B-B14F-4D97-AF65-F5344CB8AC3E}">
        <p14:creationId xmlns:p14="http://schemas.microsoft.com/office/powerpoint/2010/main" val="699211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70071318-6028-A5FF-E316-FEB8C3958FA0}"/>
              </a:ext>
            </a:extLst>
          </p:cNvPr>
          <p:cNvPicPr>
            <a:picLocks noGrp="1" noChangeAspect="1"/>
          </p:cNvPicPr>
          <p:nvPr>
            <p:ph idx="1"/>
          </p:nvPr>
        </p:nvPicPr>
        <p:blipFill>
          <a:blip r:embed="rId2"/>
          <a:stretch>
            <a:fillRect/>
          </a:stretch>
        </p:blipFill>
        <p:spPr>
          <a:xfrm>
            <a:off x="2238703" y="202730"/>
            <a:ext cx="7725104" cy="6166002"/>
          </a:xfrm>
          <a:prstGeom prst="rect">
            <a:avLst/>
          </a:prstGeom>
        </p:spPr>
      </p:pic>
    </p:spTree>
    <p:extLst>
      <p:ext uri="{BB962C8B-B14F-4D97-AF65-F5344CB8AC3E}">
        <p14:creationId xmlns:p14="http://schemas.microsoft.com/office/powerpoint/2010/main" val="458162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FFEB04C-BEEF-F7BB-3AA3-6CCABC8D48F4}"/>
              </a:ext>
            </a:extLst>
          </p:cNvPr>
          <p:cNvPicPr>
            <a:picLocks noChangeAspect="1"/>
          </p:cNvPicPr>
          <p:nvPr/>
        </p:nvPicPr>
        <p:blipFill>
          <a:blip r:embed="rId3"/>
          <a:stretch>
            <a:fillRect/>
          </a:stretch>
        </p:blipFill>
        <p:spPr>
          <a:xfrm>
            <a:off x="7759711" y="1300163"/>
            <a:ext cx="1367970" cy="1367970"/>
          </a:xfrm>
          <a:prstGeom prst="rect">
            <a:avLst/>
          </a:prstGeom>
        </p:spPr>
      </p:pic>
      <p:pic>
        <p:nvPicPr>
          <p:cNvPr id="7" name="Picture 4" descr="Profielfoto van Inge van Balkom">
            <a:extLst>
              <a:ext uri="{FF2B5EF4-FFF2-40B4-BE49-F238E27FC236}">
                <a16:creationId xmlns:a16="http://schemas.microsoft.com/office/drawing/2014/main" id="{28E4D3ED-B77D-739A-4F2D-AD01F4E328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1441" y="1309628"/>
            <a:ext cx="1341899" cy="1341899"/>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0F2A9FAD-F0C3-7EBC-8FCA-7FDFBEEC1C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1881" y="1309962"/>
            <a:ext cx="1194170" cy="1367970"/>
          </a:xfrm>
          <a:prstGeom prst="rect">
            <a:avLst/>
          </a:prstGeom>
        </p:spPr>
      </p:pic>
      <p:pic>
        <p:nvPicPr>
          <p:cNvPr id="1026" name="Picture 2" descr="Profielfoto van Stijn Crutzen">
            <a:extLst>
              <a:ext uri="{FF2B5EF4-FFF2-40B4-BE49-F238E27FC236}">
                <a16:creationId xmlns:a16="http://schemas.microsoft.com/office/drawing/2014/main" id="{F8134847-F4DD-9326-F971-4C34A0FF24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997" y="1296592"/>
            <a:ext cx="1367970" cy="1367970"/>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a:extLst>
              <a:ext uri="{FF2B5EF4-FFF2-40B4-BE49-F238E27FC236}">
                <a16:creationId xmlns:a16="http://schemas.microsoft.com/office/drawing/2014/main" id="{46E93ED6-C36B-14CB-7175-72427489DE9E}"/>
              </a:ext>
            </a:extLst>
          </p:cNvPr>
          <p:cNvPicPr>
            <a:picLocks noChangeAspect="1"/>
          </p:cNvPicPr>
          <p:nvPr/>
        </p:nvPicPr>
        <p:blipFill rotWithShape="1">
          <a:blip r:embed="rId7"/>
          <a:srcRect l="9062"/>
          <a:stretch/>
        </p:blipFill>
        <p:spPr>
          <a:xfrm>
            <a:off x="2884790" y="1309628"/>
            <a:ext cx="1240699" cy="1364335"/>
          </a:xfrm>
          <a:prstGeom prst="rect">
            <a:avLst/>
          </a:prstGeom>
        </p:spPr>
      </p:pic>
      <p:pic>
        <p:nvPicPr>
          <p:cNvPr id="1030" name="Picture 6" descr="Floortje Scheepers – Studium Generale Universiteit Utrecht">
            <a:extLst>
              <a:ext uri="{FF2B5EF4-FFF2-40B4-BE49-F238E27FC236}">
                <a16:creationId xmlns:a16="http://schemas.microsoft.com/office/drawing/2014/main" id="{524BF7EE-9315-9817-4328-AEB1F7278A7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45033" y="4177124"/>
            <a:ext cx="1012416" cy="13028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ienke SAMBEEK | PhD Student | Master of Science | University Medical  Center Utrecht, Utrecht | UMC Utrecht | Department of Psychiatry | Research  profile">
            <a:extLst>
              <a:ext uri="{FF2B5EF4-FFF2-40B4-BE49-F238E27FC236}">
                <a16:creationId xmlns:a16="http://schemas.microsoft.com/office/drawing/2014/main" id="{72D7D8A9-79AA-38B4-F96B-51607571C1B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0328" y="4177125"/>
            <a:ext cx="1302898" cy="13028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head start on health | Pint of Science">
            <a:extLst>
              <a:ext uri="{FF2B5EF4-FFF2-40B4-BE49-F238E27FC236}">
                <a16:creationId xmlns:a16="http://schemas.microsoft.com/office/drawing/2014/main" id="{A9366D45-0E07-E332-27D0-464C4E03E153}"/>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9769" r="20584"/>
          <a:stretch/>
        </p:blipFill>
        <p:spPr bwMode="auto">
          <a:xfrm>
            <a:off x="9370380" y="4177127"/>
            <a:ext cx="1227265" cy="13028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rofessor Mike Slade">
            <a:extLst>
              <a:ext uri="{FF2B5EF4-FFF2-40B4-BE49-F238E27FC236}">
                <a16:creationId xmlns:a16="http://schemas.microsoft.com/office/drawing/2014/main" id="{0814CBD8-E87C-A3DD-8AF4-22A33AB0ADB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70524" y="4187674"/>
            <a:ext cx="1302897" cy="130289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Joy Llewellyn-Beardsley – Mental Health Research">
            <a:extLst>
              <a:ext uri="{FF2B5EF4-FFF2-40B4-BE49-F238E27FC236}">
                <a16:creationId xmlns:a16="http://schemas.microsoft.com/office/drawing/2014/main" id="{BF3B1BE1-F450-5DEB-70C6-DF19A77FE6A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23775" y="4177126"/>
            <a:ext cx="1302897" cy="130289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r Fiona Ng (@FionaYYNg) / Twitter">
            <a:extLst>
              <a:ext uri="{FF2B5EF4-FFF2-40B4-BE49-F238E27FC236}">
                <a16:creationId xmlns:a16="http://schemas.microsoft.com/office/drawing/2014/main" id="{CB04EEB7-AF84-9640-4C74-3698A235B1A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12972" y="4177125"/>
            <a:ext cx="1302897" cy="130289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6 &quot;Jopie Berg&quot; profiles | LinkedIn">
            <a:extLst>
              <a:ext uri="{FF2B5EF4-FFF2-40B4-BE49-F238E27FC236}">
                <a16:creationId xmlns:a16="http://schemas.microsoft.com/office/drawing/2014/main" id="{CE830998-B90D-3465-92E2-CFA68013C08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909" y="2739555"/>
            <a:ext cx="1323985" cy="132398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rofielfoto van Maartje de Vries">
            <a:extLst>
              <a:ext uri="{FF2B5EF4-FFF2-40B4-BE49-F238E27FC236}">
                <a16:creationId xmlns:a16="http://schemas.microsoft.com/office/drawing/2014/main" id="{36B81AF1-B656-9948-809A-9F3495D49C1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9557" y="1305993"/>
            <a:ext cx="1302897" cy="130289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rofielfoto van Matthijs Ruiter">
            <a:extLst>
              <a:ext uri="{FF2B5EF4-FFF2-40B4-BE49-F238E27FC236}">
                <a16:creationId xmlns:a16="http://schemas.microsoft.com/office/drawing/2014/main" id="{5C74A678-8C68-7B69-5DA0-319750DE7E9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3909" y="4193332"/>
            <a:ext cx="1311325" cy="13113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profielafbeelding">
            <a:extLst>
              <a:ext uri="{FF2B5EF4-FFF2-40B4-BE49-F238E27FC236}">
                <a16:creationId xmlns:a16="http://schemas.microsoft.com/office/drawing/2014/main" id="{EF0AC058-31EB-3FB2-A117-91563DA1919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27475" y="1312905"/>
            <a:ext cx="1367970" cy="1367970"/>
          </a:xfrm>
          <a:prstGeom prst="rect">
            <a:avLst/>
          </a:prstGeom>
          <a:noFill/>
          <a:extLst>
            <a:ext uri="{909E8E84-426E-40DD-AFC4-6F175D3DCCD1}">
              <a14:hiddenFill xmlns:a14="http://schemas.microsoft.com/office/drawing/2010/main">
                <a:solidFill>
                  <a:srgbClr val="FFFFFF"/>
                </a:solidFill>
              </a14:hiddenFill>
            </a:ext>
          </a:extLst>
        </p:spPr>
      </p:pic>
      <p:sp>
        <p:nvSpPr>
          <p:cNvPr id="24" name="Titel 5">
            <a:extLst>
              <a:ext uri="{FF2B5EF4-FFF2-40B4-BE49-F238E27FC236}">
                <a16:creationId xmlns:a16="http://schemas.microsoft.com/office/drawing/2014/main" id="{7FB43139-42D5-DF52-A675-379544CC8FC4}"/>
              </a:ext>
            </a:extLst>
          </p:cNvPr>
          <p:cNvSpPr>
            <a:spLocks noGrp="1"/>
          </p:cNvSpPr>
          <p:nvPr>
            <p:ph type="ctrTitle"/>
          </p:nvPr>
        </p:nvSpPr>
        <p:spPr>
          <a:xfrm>
            <a:off x="1744961" y="2319154"/>
            <a:ext cx="10025927" cy="2219691"/>
          </a:xfrm>
        </p:spPr>
        <p:txBody>
          <a:bodyPr rtlCol="0" anchor="ctr">
            <a:noAutofit/>
          </a:bodyPr>
          <a:lstStyle/>
          <a:p>
            <a:pPr rtl="0"/>
            <a:r>
              <a:rPr lang="nl-NL" sz="2800" u="sng" cap="none" dirty="0">
                <a:solidFill>
                  <a:schemeClr val="accent6"/>
                </a:solidFill>
              </a:rPr>
              <a:t>S</a:t>
            </a:r>
            <a:r>
              <a:rPr lang="nl-NL" sz="2800" cap="none" dirty="0">
                <a:solidFill>
                  <a:schemeClr val="accent6"/>
                </a:solidFill>
              </a:rPr>
              <a:t>TUDYING </a:t>
            </a:r>
            <a:r>
              <a:rPr lang="nl-NL" sz="2800" u="sng" cap="none" dirty="0">
                <a:solidFill>
                  <a:schemeClr val="accent6"/>
                </a:solidFill>
              </a:rPr>
              <a:t>T</a:t>
            </a:r>
            <a:r>
              <a:rPr lang="nl-NL" sz="2800" cap="none" dirty="0">
                <a:solidFill>
                  <a:schemeClr val="accent6"/>
                </a:solidFill>
              </a:rPr>
              <a:t>OPICS </a:t>
            </a:r>
            <a:r>
              <a:rPr lang="nl-NL" sz="2800" u="sng" cap="none" dirty="0">
                <a:solidFill>
                  <a:schemeClr val="accent6"/>
                </a:solidFill>
              </a:rPr>
              <a:t>O</a:t>
            </a:r>
            <a:r>
              <a:rPr lang="nl-NL" sz="2800" cap="none" dirty="0">
                <a:solidFill>
                  <a:schemeClr val="accent6"/>
                </a:solidFill>
              </a:rPr>
              <a:t>F </a:t>
            </a:r>
            <a:r>
              <a:rPr lang="nl-NL" sz="2800" u="sng" cap="none" dirty="0">
                <a:solidFill>
                  <a:schemeClr val="accent6"/>
                </a:solidFill>
              </a:rPr>
              <a:t>R</a:t>
            </a:r>
            <a:r>
              <a:rPr lang="nl-NL" sz="2800" cap="none" dirty="0">
                <a:solidFill>
                  <a:schemeClr val="accent6"/>
                </a:solidFill>
              </a:rPr>
              <a:t>ECOVER</a:t>
            </a:r>
            <a:r>
              <a:rPr lang="nl-NL" sz="2800" u="sng" cap="none" dirty="0">
                <a:solidFill>
                  <a:schemeClr val="accent6"/>
                </a:solidFill>
              </a:rPr>
              <a:t>Y</a:t>
            </a:r>
            <a:r>
              <a:rPr lang="nl-NL" sz="2800" cap="none" dirty="0">
                <a:solidFill>
                  <a:schemeClr val="accent6"/>
                </a:solidFill>
              </a:rPr>
              <a:t> IN </a:t>
            </a:r>
            <a:r>
              <a:rPr lang="nl-NL" sz="2800" u="sng" cap="none" dirty="0">
                <a:solidFill>
                  <a:schemeClr val="accent6"/>
                </a:solidFill>
              </a:rPr>
              <a:t>M</a:t>
            </a:r>
            <a:r>
              <a:rPr lang="nl-NL" sz="2800" cap="none" dirty="0">
                <a:solidFill>
                  <a:schemeClr val="accent6"/>
                </a:solidFill>
              </a:rPr>
              <a:t>ENTAL HEALTH OR</a:t>
            </a:r>
            <a:r>
              <a:rPr lang="nl-NL" sz="2800" u="sng" cap="none" dirty="0">
                <a:solidFill>
                  <a:schemeClr val="accent6"/>
                </a:solidFill>
              </a:rPr>
              <a:t>I</a:t>
            </a:r>
            <a:r>
              <a:rPr lang="nl-NL" sz="2800" cap="none" dirty="0">
                <a:solidFill>
                  <a:schemeClr val="accent6"/>
                </a:solidFill>
              </a:rPr>
              <a:t>ENTED </a:t>
            </a:r>
            <a:r>
              <a:rPr lang="nl-NL" sz="2800" u="sng" cap="none" dirty="0">
                <a:solidFill>
                  <a:schemeClr val="accent6"/>
                </a:solidFill>
              </a:rPr>
              <a:t>N</a:t>
            </a:r>
            <a:r>
              <a:rPr lang="nl-NL" sz="2800" cap="none" dirty="0">
                <a:solidFill>
                  <a:schemeClr val="accent6"/>
                </a:solidFill>
              </a:rPr>
              <a:t>ARRATIVE </a:t>
            </a:r>
            <a:r>
              <a:rPr lang="nl-NL" sz="2800" u="sng" cap="none" dirty="0">
                <a:solidFill>
                  <a:schemeClr val="accent6"/>
                </a:solidFill>
              </a:rPr>
              <a:t>E</a:t>
            </a:r>
            <a:r>
              <a:rPr lang="nl-NL" sz="2800" cap="none" dirty="0">
                <a:solidFill>
                  <a:schemeClr val="accent6"/>
                </a:solidFill>
              </a:rPr>
              <a:t>XPERIENCES</a:t>
            </a:r>
          </a:p>
        </p:txBody>
      </p:sp>
      <p:pic>
        <p:nvPicPr>
          <p:cNvPr id="1048" name="Picture 24" descr="Overzicht contactpersonen Lentis Delfzijl">
            <a:extLst>
              <a:ext uri="{FF2B5EF4-FFF2-40B4-BE49-F238E27FC236}">
                <a16:creationId xmlns:a16="http://schemas.microsoft.com/office/drawing/2014/main" id="{1C319526-8C5C-A81C-032A-817FDA50656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81175" y="4166580"/>
            <a:ext cx="1323985" cy="1323985"/>
          </a:xfrm>
          <a:prstGeom prst="rect">
            <a:avLst/>
          </a:prstGeom>
          <a:noFill/>
          <a:extLst>
            <a:ext uri="{909E8E84-426E-40DD-AFC4-6F175D3DCCD1}">
              <a14:hiddenFill xmlns:a14="http://schemas.microsoft.com/office/drawing/2010/main">
                <a:solidFill>
                  <a:srgbClr val="FFFFFF"/>
                </a:solidFill>
              </a14:hiddenFill>
            </a:ext>
          </a:extLst>
        </p:spPr>
      </p:pic>
      <p:sp>
        <p:nvSpPr>
          <p:cNvPr id="26" name="Tekstvak 25">
            <a:extLst>
              <a:ext uri="{FF2B5EF4-FFF2-40B4-BE49-F238E27FC236}">
                <a16:creationId xmlns:a16="http://schemas.microsoft.com/office/drawing/2014/main" id="{07488104-2CB3-6903-9482-06EEB6D67B1F}"/>
              </a:ext>
            </a:extLst>
          </p:cNvPr>
          <p:cNvSpPr txBox="1"/>
          <p:nvPr/>
        </p:nvSpPr>
        <p:spPr>
          <a:xfrm>
            <a:off x="10874829" y="2626445"/>
            <a:ext cx="896059" cy="307777"/>
          </a:xfrm>
          <a:prstGeom prst="rect">
            <a:avLst/>
          </a:prstGeom>
          <a:noFill/>
        </p:spPr>
        <p:txBody>
          <a:bodyPr wrap="square" rtlCol="0">
            <a:spAutoFit/>
          </a:bodyPr>
          <a:lstStyle/>
          <a:p>
            <a:pPr algn="ctr"/>
            <a:r>
              <a:rPr lang="nl-NL" sz="1400" dirty="0">
                <a:solidFill>
                  <a:schemeClr val="accent6"/>
                </a:solidFill>
              </a:rPr>
              <a:t>Inge</a:t>
            </a:r>
          </a:p>
        </p:txBody>
      </p:sp>
      <p:sp>
        <p:nvSpPr>
          <p:cNvPr id="27" name="Tekstvak 26">
            <a:extLst>
              <a:ext uri="{FF2B5EF4-FFF2-40B4-BE49-F238E27FC236}">
                <a16:creationId xmlns:a16="http://schemas.microsoft.com/office/drawing/2014/main" id="{64273D36-8FFD-BFC8-BF01-62B44D76BD66}"/>
              </a:ext>
            </a:extLst>
          </p:cNvPr>
          <p:cNvSpPr txBox="1"/>
          <p:nvPr/>
        </p:nvSpPr>
        <p:spPr>
          <a:xfrm>
            <a:off x="9423793" y="2636052"/>
            <a:ext cx="1045115" cy="307777"/>
          </a:xfrm>
          <a:prstGeom prst="rect">
            <a:avLst/>
          </a:prstGeom>
          <a:noFill/>
        </p:spPr>
        <p:txBody>
          <a:bodyPr wrap="square" rtlCol="0">
            <a:spAutoFit/>
          </a:bodyPr>
          <a:lstStyle/>
          <a:p>
            <a:pPr algn="ctr"/>
            <a:r>
              <a:rPr lang="nl-NL" sz="1400" dirty="0">
                <a:solidFill>
                  <a:schemeClr val="accent6"/>
                </a:solidFill>
              </a:rPr>
              <a:t>Jojanneke</a:t>
            </a:r>
          </a:p>
        </p:txBody>
      </p:sp>
      <p:sp>
        <p:nvSpPr>
          <p:cNvPr id="28" name="Tekstvak 27">
            <a:extLst>
              <a:ext uri="{FF2B5EF4-FFF2-40B4-BE49-F238E27FC236}">
                <a16:creationId xmlns:a16="http://schemas.microsoft.com/office/drawing/2014/main" id="{88FC9E83-40BD-8475-8E34-88B05F11BC8E}"/>
              </a:ext>
            </a:extLst>
          </p:cNvPr>
          <p:cNvSpPr txBox="1"/>
          <p:nvPr/>
        </p:nvSpPr>
        <p:spPr>
          <a:xfrm>
            <a:off x="8033446" y="2658205"/>
            <a:ext cx="896059" cy="307777"/>
          </a:xfrm>
          <a:prstGeom prst="rect">
            <a:avLst/>
          </a:prstGeom>
          <a:noFill/>
        </p:spPr>
        <p:txBody>
          <a:bodyPr wrap="square" rtlCol="0">
            <a:spAutoFit/>
          </a:bodyPr>
          <a:lstStyle/>
          <a:p>
            <a:pPr algn="ctr"/>
            <a:r>
              <a:rPr lang="nl-NL" sz="1400" dirty="0">
                <a:solidFill>
                  <a:schemeClr val="accent6"/>
                </a:solidFill>
              </a:rPr>
              <a:t>Stynke</a:t>
            </a:r>
          </a:p>
        </p:txBody>
      </p:sp>
      <p:sp>
        <p:nvSpPr>
          <p:cNvPr id="29" name="Tekstvak 28">
            <a:extLst>
              <a:ext uri="{FF2B5EF4-FFF2-40B4-BE49-F238E27FC236}">
                <a16:creationId xmlns:a16="http://schemas.microsoft.com/office/drawing/2014/main" id="{7F18F93C-4C70-7098-1998-364BEE966B5C}"/>
              </a:ext>
            </a:extLst>
          </p:cNvPr>
          <p:cNvSpPr txBox="1"/>
          <p:nvPr/>
        </p:nvSpPr>
        <p:spPr>
          <a:xfrm>
            <a:off x="6309894" y="2680875"/>
            <a:ext cx="896059" cy="307777"/>
          </a:xfrm>
          <a:prstGeom prst="rect">
            <a:avLst/>
          </a:prstGeom>
          <a:noFill/>
        </p:spPr>
        <p:txBody>
          <a:bodyPr wrap="square" rtlCol="0">
            <a:spAutoFit/>
          </a:bodyPr>
          <a:lstStyle/>
          <a:p>
            <a:pPr algn="ctr"/>
            <a:r>
              <a:rPr lang="nl-NL" sz="1400" dirty="0">
                <a:solidFill>
                  <a:schemeClr val="accent6"/>
                </a:solidFill>
              </a:rPr>
              <a:t>Mitch</a:t>
            </a:r>
          </a:p>
        </p:txBody>
      </p:sp>
      <p:sp>
        <p:nvSpPr>
          <p:cNvPr id="30" name="Tekstvak 29">
            <a:extLst>
              <a:ext uri="{FF2B5EF4-FFF2-40B4-BE49-F238E27FC236}">
                <a16:creationId xmlns:a16="http://schemas.microsoft.com/office/drawing/2014/main" id="{6308965E-E7DF-975F-3851-7096D444A79C}"/>
              </a:ext>
            </a:extLst>
          </p:cNvPr>
          <p:cNvSpPr txBox="1"/>
          <p:nvPr/>
        </p:nvSpPr>
        <p:spPr>
          <a:xfrm>
            <a:off x="4422124" y="2673485"/>
            <a:ext cx="896059" cy="307777"/>
          </a:xfrm>
          <a:prstGeom prst="rect">
            <a:avLst/>
          </a:prstGeom>
          <a:noFill/>
        </p:spPr>
        <p:txBody>
          <a:bodyPr wrap="square" rtlCol="0">
            <a:spAutoFit/>
          </a:bodyPr>
          <a:lstStyle/>
          <a:p>
            <a:pPr algn="ctr"/>
            <a:r>
              <a:rPr lang="nl-NL" sz="1400" dirty="0">
                <a:solidFill>
                  <a:schemeClr val="accent6"/>
                </a:solidFill>
              </a:rPr>
              <a:t>Stijn</a:t>
            </a:r>
          </a:p>
        </p:txBody>
      </p:sp>
      <p:sp>
        <p:nvSpPr>
          <p:cNvPr id="31" name="Tekstvak 30">
            <a:extLst>
              <a:ext uri="{FF2B5EF4-FFF2-40B4-BE49-F238E27FC236}">
                <a16:creationId xmlns:a16="http://schemas.microsoft.com/office/drawing/2014/main" id="{AC3B0229-931B-846E-5A15-AA20572CF47F}"/>
              </a:ext>
            </a:extLst>
          </p:cNvPr>
          <p:cNvSpPr txBox="1"/>
          <p:nvPr/>
        </p:nvSpPr>
        <p:spPr>
          <a:xfrm>
            <a:off x="3057109" y="2691420"/>
            <a:ext cx="896059" cy="307777"/>
          </a:xfrm>
          <a:prstGeom prst="rect">
            <a:avLst/>
          </a:prstGeom>
          <a:noFill/>
        </p:spPr>
        <p:txBody>
          <a:bodyPr wrap="square" rtlCol="0">
            <a:spAutoFit/>
          </a:bodyPr>
          <a:lstStyle/>
          <a:p>
            <a:pPr algn="ctr"/>
            <a:r>
              <a:rPr lang="nl-NL" sz="1400" dirty="0">
                <a:solidFill>
                  <a:schemeClr val="accent6"/>
                </a:solidFill>
              </a:rPr>
              <a:t>Mariëtta</a:t>
            </a:r>
          </a:p>
        </p:txBody>
      </p:sp>
      <p:sp>
        <p:nvSpPr>
          <p:cNvPr id="32" name="Tekstvak 31">
            <a:extLst>
              <a:ext uri="{FF2B5EF4-FFF2-40B4-BE49-F238E27FC236}">
                <a16:creationId xmlns:a16="http://schemas.microsoft.com/office/drawing/2014/main" id="{8EAA211D-14B4-F51F-D45B-87FB8BC5D729}"/>
              </a:ext>
            </a:extLst>
          </p:cNvPr>
          <p:cNvSpPr txBox="1"/>
          <p:nvPr/>
        </p:nvSpPr>
        <p:spPr>
          <a:xfrm>
            <a:off x="1374180" y="2365708"/>
            <a:ext cx="896059" cy="307777"/>
          </a:xfrm>
          <a:prstGeom prst="rect">
            <a:avLst/>
          </a:prstGeom>
          <a:noFill/>
        </p:spPr>
        <p:txBody>
          <a:bodyPr wrap="square" rtlCol="0">
            <a:spAutoFit/>
          </a:bodyPr>
          <a:lstStyle/>
          <a:p>
            <a:pPr algn="ctr"/>
            <a:r>
              <a:rPr lang="nl-NL" sz="1400" dirty="0">
                <a:solidFill>
                  <a:schemeClr val="accent6"/>
                </a:solidFill>
              </a:rPr>
              <a:t>Maartje</a:t>
            </a:r>
          </a:p>
        </p:txBody>
      </p:sp>
      <p:sp>
        <p:nvSpPr>
          <p:cNvPr id="33" name="Tekstvak 32">
            <a:extLst>
              <a:ext uri="{FF2B5EF4-FFF2-40B4-BE49-F238E27FC236}">
                <a16:creationId xmlns:a16="http://schemas.microsoft.com/office/drawing/2014/main" id="{4A33CAA2-E19F-3CCB-1F08-A24D3A1E5A8F}"/>
              </a:ext>
            </a:extLst>
          </p:cNvPr>
          <p:cNvSpPr txBox="1"/>
          <p:nvPr/>
        </p:nvSpPr>
        <p:spPr>
          <a:xfrm>
            <a:off x="1296931" y="3776157"/>
            <a:ext cx="896059" cy="307777"/>
          </a:xfrm>
          <a:prstGeom prst="rect">
            <a:avLst/>
          </a:prstGeom>
          <a:noFill/>
        </p:spPr>
        <p:txBody>
          <a:bodyPr wrap="square" rtlCol="0">
            <a:spAutoFit/>
          </a:bodyPr>
          <a:lstStyle/>
          <a:p>
            <a:pPr algn="ctr"/>
            <a:r>
              <a:rPr lang="nl-NL" sz="1400" dirty="0">
                <a:solidFill>
                  <a:schemeClr val="accent6"/>
                </a:solidFill>
              </a:rPr>
              <a:t>Jopie</a:t>
            </a:r>
          </a:p>
        </p:txBody>
      </p:sp>
      <p:sp>
        <p:nvSpPr>
          <p:cNvPr id="34" name="Tekstvak 33">
            <a:extLst>
              <a:ext uri="{FF2B5EF4-FFF2-40B4-BE49-F238E27FC236}">
                <a16:creationId xmlns:a16="http://schemas.microsoft.com/office/drawing/2014/main" id="{46B008DE-1CCA-6B74-03D2-83B745805B16}"/>
              </a:ext>
            </a:extLst>
          </p:cNvPr>
          <p:cNvSpPr txBox="1"/>
          <p:nvPr/>
        </p:nvSpPr>
        <p:spPr>
          <a:xfrm>
            <a:off x="279250" y="5460166"/>
            <a:ext cx="896059" cy="307777"/>
          </a:xfrm>
          <a:prstGeom prst="rect">
            <a:avLst/>
          </a:prstGeom>
          <a:noFill/>
        </p:spPr>
        <p:txBody>
          <a:bodyPr wrap="square" rtlCol="0">
            <a:spAutoFit/>
          </a:bodyPr>
          <a:lstStyle/>
          <a:p>
            <a:pPr algn="ctr"/>
            <a:r>
              <a:rPr lang="nl-NL" sz="1400" dirty="0">
                <a:solidFill>
                  <a:schemeClr val="accent6"/>
                </a:solidFill>
              </a:rPr>
              <a:t>Matthijs</a:t>
            </a:r>
          </a:p>
        </p:txBody>
      </p:sp>
      <p:sp>
        <p:nvSpPr>
          <p:cNvPr id="35" name="Tekstvak 34">
            <a:extLst>
              <a:ext uri="{FF2B5EF4-FFF2-40B4-BE49-F238E27FC236}">
                <a16:creationId xmlns:a16="http://schemas.microsoft.com/office/drawing/2014/main" id="{FE340454-4102-3FD6-DF5B-2059A41B766B}"/>
              </a:ext>
            </a:extLst>
          </p:cNvPr>
          <p:cNvSpPr txBox="1"/>
          <p:nvPr/>
        </p:nvSpPr>
        <p:spPr>
          <a:xfrm>
            <a:off x="1651684" y="5464331"/>
            <a:ext cx="896059" cy="307777"/>
          </a:xfrm>
          <a:prstGeom prst="rect">
            <a:avLst/>
          </a:prstGeom>
          <a:noFill/>
        </p:spPr>
        <p:txBody>
          <a:bodyPr wrap="square" rtlCol="0">
            <a:spAutoFit/>
          </a:bodyPr>
          <a:lstStyle/>
          <a:p>
            <a:pPr algn="ctr"/>
            <a:r>
              <a:rPr lang="nl-NL" sz="1400" dirty="0">
                <a:solidFill>
                  <a:schemeClr val="accent6"/>
                </a:solidFill>
              </a:rPr>
              <a:t>Joke</a:t>
            </a:r>
          </a:p>
        </p:txBody>
      </p:sp>
      <p:sp>
        <p:nvSpPr>
          <p:cNvPr id="36" name="Tekstvak 35">
            <a:extLst>
              <a:ext uri="{FF2B5EF4-FFF2-40B4-BE49-F238E27FC236}">
                <a16:creationId xmlns:a16="http://schemas.microsoft.com/office/drawing/2014/main" id="{6A9DFBE7-6FC7-29B6-1214-0616A50A076F}"/>
              </a:ext>
            </a:extLst>
          </p:cNvPr>
          <p:cNvSpPr txBox="1"/>
          <p:nvPr/>
        </p:nvSpPr>
        <p:spPr>
          <a:xfrm>
            <a:off x="2873403" y="5460166"/>
            <a:ext cx="896059" cy="307777"/>
          </a:xfrm>
          <a:prstGeom prst="rect">
            <a:avLst/>
          </a:prstGeom>
          <a:noFill/>
        </p:spPr>
        <p:txBody>
          <a:bodyPr wrap="square" rtlCol="0">
            <a:spAutoFit/>
          </a:bodyPr>
          <a:lstStyle/>
          <a:p>
            <a:pPr algn="ctr"/>
            <a:r>
              <a:rPr lang="nl-NL" sz="1400" dirty="0">
                <a:solidFill>
                  <a:schemeClr val="accent6"/>
                </a:solidFill>
              </a:rPr>
              <a:t>Mirjam</a:t>
            </a:r>
          </a:p>
        </p:txBody>
      </p:sp>
      <p:sp>
        <p:nvSpPr>
          <p:cNvPr id="37" name="Tekstvak 36">
            <a:extLst>
              <a:ext uri="{FF2B5EF4-FFF2-40B4-BE49-F238E27FC236}">
                <a16:creationId xmlns:a16="http://schemas.microsoft.com/office/drawing/2014/main" id="{1606BC7C-B807-A875-91F1-7CCF825756E9}"/>
              </a:ext>
            </a:extLst>
          </p:cNvPr>
          <p:cNvSpPr txBox="1"/>
          <p:nvPr/>
        </p:nvSpPr>
        <p:spPr>
          <a:xfrm>
            <a:off x="4103211" y="5445727"/>
            <a:ext cx="896059" cy="307777"/>
          </a:xfrm>
          <a:prstGeom prst="rect">
            <a:avLst/>
          </a:prstGeom>
          <a:noFill/>
        </p:spPr>
        <p:txBody>
          <a:bodyPr wrap="square" rtlCol="0">
            <a:spAutoFit/>
          </a:bodyPr>
          <a:lstStyle/>
          <a:p>
            <a:pPr algn="ctr"/>
            <a:r>
              <a:rPr lang="nl-NL" sz="1400" dirty="0">
                <a:solidFill>
                  <a:schemeClr val="accent6"/>
                </a:solidFill>
              </a:rPr>
              <a:t>Floortje</a:t>
            </a:r>
          </a:p>
        </p:txBody>
      </p:sp>
      <p:sp>
        <p:nvSpPr>
          <p:cNvPr id="38" name="Tekstvak 37">
            <a:extLst>
              <a:ext uri="{FF2B5EF4-FFF2-40B4-BE49-F238E27FC236}">
                <a16:creationId xmlns:a16="http://schemas.microsoft.com/office/drawing/2014/main" id="{3CE51047-BA79-CA70-E753-241184AF45A6}"/>
              </a:ext>
            </a:extLst>
          </p:cNvPr>
          <p:cNvSpPr txBox="1"/>
          <p:nvPr/>
        </p:nvSpPr>
        <p:spPr>
          <a:xfrm>
            <a:off x="5288634" y="5445727"/>
            <a:ext cx="896059" cy="307777"/>
          </a:xfrm>
          <a:prstGeom prst="rect">
            <a:avLst/>
          </a:prstGeom>
          <a:noFill/>
        </p:spPr>
        <p:txBody>
          <a:bodyPr wrap="square" rtlCol="0">
            <a:spAutoFit/>
          </a:bodyPr>
          <a:lstStyle/>
          <a:p>
            <a:pPr algn="ctr"/>
            <a:r>
              <a:rPr lang="nl-NL" sz="1400" dirty="0">
                <a:solidFill>
                  <a:schemeClr val="accent6"/>
                </a:solidFill>
              </a:rPr>
              <a:t>Nienke</a:t>
            </a:r>
          </a:p>
        </p:txBody>
      </p:sp>
      <p:sp>
        <p:nvSpPr>
          <p:cNvPr id="39" name="Tekstvak 38">
            <a:extLst>
              <a:ext uri="{FF2B5EF4-FFF2-40B4-BE49-F238E27FC236}">
                <a16:creationId xmlns:a16="http://schemas.microsoft.com/office/drawing/2014/main" id="{865C3FC7-277B-B515-6D9E-F6EC968DF439}"/>
              </a:ext>
            </a:extLst>
          </p:cNvPr>
          <p:cNvSpPr txBox="1"/>
          <p:nvPr/>
        </p:nvSpPr>
        <p:spPr>
          <a:xfrm>
            <a:off x="6725264" y="5434692"/>
            <a:ext cx="896059" cy="307777"/>
          </a:xfrm>
          <a:prstGeom prst="rect">
            <a:avLst/>
          </a:prstGeom>
          <a:noFill/>
        </p:spPr>
        <p:txBody>
          <a:bodyPr wrap="square" rtlCol="0">
            <a:spAutoFit/>
          </a:bodyPr>
          <a:lstStyle/>
          <a:p>
            <a:pPr algn="ctr"/>
            <a:r>
              <a:rPr lang="nl-NL" sz="1400" dirty="0">
                <a:solidFill>
                  <a:schemeClr val="accent6"/>
                </a:solidFill>
              </a:rPr>
              <a:t>Fiona</a:t>
            </a:r>
          </a:p>
        </p:txBody>
      </p:sp>
      <p:sp>
        <p:nvSpPr>
          <p:cNvPr id="40" name="Tekstvak 39">
            <a:extLst>
              <a:ext uri="{FF2B5EF4-FFF2-40B4-BE49-F238E27FC236}">
                <a16:creationId xmlns:a16="http://schemas.microsoft.com/office/drawing/2014/main" id="{59D0FCD0-07BE-52DD-1D38-E195A895B26A}"/>
              </a:ext>
            </a:extLst>
          </p:cNvPr>
          <p:cNvSpPr txBox="1"/>
          <p:nvPr/>
        </p:nvSpPr>
        <p:spPr>
          <a:xfrm>
            <a:off x="8163247" y="5460166"/>
            <a:ext cx="896059" cy="307777"/>
          </a:xfrm>
          <a:prstGeom prst="rect">
            <a:avLst/>
          </a:prstGeom>
          <a:noFill/>
        </p:spPr>
        <p:txBody>
          <a:bodyPr wrap="square" rtlCol="0">
            <a:spAutoFit/>
          </a:bodyPr>
          <a:lstStyle/>
          <a:p>
            <a:pPr algn="ctr"/>
            <a:r>
              <a:rPr lang="nl-NL" sz="1400" dirty="0">
                <a:solidFill>
                  <a:schemeClr val="accent6"/>
                </a:solidFill>
              </a:rPr>
              <a:t>Joy</a:t>
            </a:r>
          </a:p>
        </p:txBody>
      </p:sp>
      <p:sp>
        <p:nvSpPr>
          <p:cNvPr id="41" name="Tekstvak 40">
            <a:extLst>
              <a:ext uri="{FF2B5EF4-FFF2-40B4-BE49-F238E27FC236}">
                <a16:creationId xmlns:a16="http://schemas.microsoft.com/office/drawing/2014/main" id="{CDE433A6-2CC0-F89C-9490-0B69E8D8A1DC}"/>
              </a:ext>
            </a:extLst>
          </p:cNvPr>
          <p:cNvSpPr txBox="1"/>
          <p:nvPr/>
        </p:nvSpPr>
        <p:spPr>
          <a:xfrm>
            <a:off x="9510825" y="5435420"/>
            <a:ext cx="896059" cy="307777"/>
          </a:xfrm>
          <a:prstGeom prst="rect">
            <a:avLst/>
          </a:prstGeom>
          <a:noFill/>
        </p:spPr>
        <p:txBody>
          <a:bodyPr wrap="square" rtlCol="0">
            <a:spAutoFit/>
          </a:bodyPr>
          <a:lstStyle/>
          <a:p>
            <a:pPr algn="ctr"/>
            <a:r>
              <a:rPr lang="nl-NL" sz="1400" dirty="0">
                <a:solidFill>
                  <a:schemeClr val="accent6"/>
                </a:solidFill>
              </a:rPr>
              <a:t>Stefan</a:t>
            </a:r>
          </a:p>
        </p:txBody>
      </p:sp>
      <p:sp>
        <p:nvSpPr>
          <p:cNvPr id="42" name="Tekstvak 41">
            <a:extLst>
              <a:ext uri="{FF2B5EF4-FFF2-40B4-BE49-F238E27FC236}">
                <a16:creationId xmlns:a16="http://schemas.microsoft.com/office/drawing/2014/main" id="{480BE496-B040-981D-AAD5-B597703688FC}"/>
              </a:ext>
            </a:extLst>
          </p:cNvPr>
          <p:cNvSpPr txBox="1"/>
          <p:nvPr/>
        </p:nvSpPr>
        <p:spPr>
          <a:xfrm>
            <a:off x="10823314" y="5450085"/>
            <a:ext cx="896059" cy="307777"/>
          </a:xfrm>
          <a:prstGeom prst="rect">
            <a:avLst/>
          </a:prstGeom>
          <a:noFill/>
        </p:spPr>
        <p:txBody>
          <a:bodyPr wrap="square" rtlCol="0">
            <a:spAutoFit/>
          </a:bodyPr>
          <a:lstStyle/>
          <a:p>
            <a:pPr algn="ctr"/>
            <a:r>
              <a:rPr lang="nl-NL" sz="1400" dirty="0">
                <a:solidFill>
                  <a:schemeClr val="accent6"/>
                </a:solidFill>
              </a:rPr>
              <a:t>Mike</a:t>
            </a:r>
          </a:p>
        </p:txBody>
      </p:sp>
      <p:pic>
        <p:nvPicPr>
          <p:cNvPr id="2" name="Afbeelding 1"/>
          <p:cNvPicPr>
            <a:picLocks noChangeAspect="1"/>
          </p:cNvPicPr>
          <p:nvPr/>
        </p:nvPicPr>
        <p:blipFill>
          <a:blip r:embed="rId19"/>
          <a:stretch>
            <a:fillRect/>
          </a:stretch>
        </p:blipFill>
        <p:spPr>
          <a:xfrm>
            <a:off x="6832676" y="6064480"/>
            <a:ext cx="1403176" cy="573836"/>
          </a:xfrm>
          <a:prstGeom prst="rect">
            <a:avLst/>
          </a:prstGeom>
        </p:spPr>
      </p:pic>
      <p:pic>
        <p:nvPicPr>
          <p:cNvPr id="43" name="Afbeelding 42">
            <a:extLst>
              <a:ext uri="{FF2B5EF4-FFF2-40B4-BE49-F238E27FC236}">
                <a16:creationId xmlns:a16="http://schemas.microsoft.com/office/drawing/2014/main" id="{01C6AB2A-4FD0-AE68-3459-FEF0EAF11DF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16021" y="6047837"/>
            <a:ext cx="2381725" cy="558395"/>
          </a:xfrm>
          <a:prstGeom prst="rect">
            <a:avLst/>
          </a:prstGeom>
        </p:spPr>
      </p:pic>
      <p:pic>
        <p:nvPicPr>
          <p:cNvPr id="4" name="Afbeelding 3"/>
          <p:cNvPicPr>
            <a:picLocks noChangeAspect="1"/>
          </p:cNvPicPr>
          <p:nvPr/>
        </p:nvPicPr>
        <p:blipFill>
          <a:blip r:embed="rId21"/>
          <a:stretch>
            <a:fillRect/>
          </a:stretch>
        </p:blipFill>
        <p:spPr>
          <a:xfrm>
            <a:off x="3903526" y="5809397"/>
            <a:ext cx="2609314" cy="1048603"/>
          </a:xfrm>
          <a:prstGeom prst="rect">
            <a:avLst/>
          </a:prstGeom>
        </p:spPr>
      </p:pic>
      <p:pic>
        <p:nvPicPr>
          <p:cNvPr id="8" name="Afbeelding 7"/>
          <p:cNvPicPr>
            <a:picLocks noChangeAspect="1"/>
          </p:cNvPicPr>
          <p:nvPr/>
        </p:nvPicPr>
        <p:blipFill>
          <a:blip r:embed="rId22"/>
          <a:stretch>
            <a:fillRect/>
          </a:stretch>
        </p:blipFill>
        <p:spPr>
          <a:xfrm>
            <a:off x="850223" y="6025928"/>
            <a:ext cx="2446289" cy="632020"/>
          </a:xfrm>
          <a:prstGeom prst="rect">
            <a:avLst/>
          </a:prstGeom>
        </p:spPr>
      </p:pic>
      <p:pic>
        <p:nvPicPr>
          <p:cNvPr id="10" name="Afbeelding 9"/>
          <p:cNvPicPr>
            <a:picLocks noChangeAspect="1"/>
          </p:cNvPicPr>
          <p:nvPr/>
        </p:nvPicPr>
        <p:blipFill>
          <a:blip r:embed="rId23"/>
          <a:stretch>
            <a:fillRect/>
          </a:stretch>
        </p:blipFill>
        <p:spPr>
          <a:xfrm>
            <a:off x="1509058" y="4177124"/>
            <a:ext cx="1101240" cy="1361629"/>
          </a:xfrm>
          <a:prstGeom prst="rect">
            <a:avLst/>
          </a:prstGeom>
        </p:spPr>
      </p:pic>
    </p:spTree>
    <p:extLst>
      <p:ext uri="{BB962C8B-B14F-4D97-AF65-F5344CB8AC3E}">
        <p14:creationId xmlns:p14="http://schemas.microsoft.com/office/powerpoint/2010/main" val="78864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5A81AE-67D9-5C76-CE05-BB0B88A55B9B}"/>
              </a:ext>
            </a:extLst>
          </p:cNvPr>
          <p:cNvSpPr>
            <a:spLocks noGrp="1"/>
          </p:cNvSpPr>
          <p:nvPr>
            <p:ph type="title"/>
          </p:nvPr>
        </p:nvSpPr>
        <p:spPr>
          <a:xfrm>
            <a:off x="838200" y="365125"/>
            <a:ext cx="10767646" cy="1325563"/>
          </a:xfrm>
        </p:spPr>
        <p:txBody>
          <a:bodyPr/>
          <a:lstStyle/>
          <a:p>
            <a:r>
              <a:rPr lang="nl-NL" b="1" dirty="0">
                <a:solidFill>
                  <a:schemeClr val="accent6"/>
                </a:solidFill>
                <a:latin typeface="+mn-lt"/>
              </a:rPr>
              <a:t>Leren van succesverhalen: cannabis</a:t>
            </a:r>
          </a:p>
        </p:txBody>
      </p:sp>
      <p:sp>
        <p:nvSpPr>
          <p:cNvPr id="3" name="Tijdelijke aanduiding voor inhoud 2">
            <a:extLst>
              <a:ext uri="{FF2B5EF4-FFF2-40B4-BE49-F238E27FC236}">
                <a16:creationId xmlns:a16="http://schemas.microsoft.com/office/drawing/2014/main" id="{FD0DCD41-21D7-4A22-4355-DF553B5D7067}"/>
              </a:ext>
            </a:extLst>
          </p:cNvPr>
          <p:cNvSpPr>
            <a:spLocks noGrp="1"/>
          </p:cNvSpPr>
          <p:nvPr>
            <p:ph sz="half" idx="1"/>
          </p:nvPr>
        </p:nvSpPr>
        <p:spPr>
          <a:xfrm>
            <a:off x="838200" y="1825625"/>
            <a:ext cx="10916138" cy="4667250"/>
          </a:xfrm>
        </p:spPr>
        <p:txBody>
          <a:bodyPr>
            <a:normAutofit fontScale="92500" lnSpcReduction="10000"/>
          </a:bodyPr>
          <a:lstStyle/>
          <a:p>
            <a:pPr marL="0" indent="0">
              <a:buNone/>
            </a:pPr>
            <a:r>
              <a:rPr lang="nl-NL" sz="2400" dirty="0">
                <a:solidFill>
                  <a:srgbClr val="5982DB"/>
                </a:solidFill>
              </a:rPr>
              <a:t>Patiënten met een ernstige psychische aandoening én cannabisverslaving </a:t>
            </a:r>
          </a:p>
          <a:p>
            <a:pPr marL="0" indent="0">
              <a:buNone/>
            </a:pPr>
            <a:r>
              <a:rPr lang="nl-NL" sz="2400" dirty="0">
                <a:solidFill>
                  <a:srgbClr val="5982DB"/>
                </a:solidFill>
                <a:sym typeface="Wingdings" panose="05000000000000000000" pitchFamily="2" charset="2"/>
              </a:rPr>
              <a:t> </a:t>
            </a:r>
            <a:r>
              <a:rPr lang="nl-NL" sz="2400" dirty="0">
                <a:solidFill>
                  <a:srgbClr val="5982DB"/>
                </a:solidFill>
              </a:rPr>
              <a:t>die succesvol zijn gestopt met cannabis! (n=12 in totaal, meerdere diagnoses: psychose (n=4); stemming (n=3), angst (n=3); PTSD (n=4); persoonlijkheidsstoornis (n=3) en autisme (n=1))</a:t>
            </a:r>
          </a:p>
          <a:p>
            <a:endParaRPr lang="nl-NL" sz="2400" dirty="0">
              <a:solidFill>
                <a:srgbClr val="5982DB"/>
              </a:solidFill>
            </a:endParaRPr>
          </a:p>
          <a:p>
            <a:r>
              <a:rPr lang="nl-NL" sz="2400" dirty="0">
                <a:solidFill>
                  <a:schemeClr val="bg1"/>
                </a:solidFill>
              </a:rPr>
              <a:t>Algemene bevolking: vooral gebruiken voor plezier en ontspanning</a:t>
            </a:r>
          </a:p>
          <a:p>
            <a:endParaRPr lang="nl-NL" sz="2400" dirty="0">
              <a:solidFill>
                <a:schemeClr val="bg1"/>
              </a:solidFill>
            </a:endParaRPr>
          </a:p>
          <a:p>
            <a:r>
              <a:rPr lang="nl-NL" sz="2400" dirty="0">
                <a:solidFill>
                  <a:schemeClr val="bg1"/>
                </a:solidFill>
              </a:rPr>
              <a:t>Redenen waarom SMI patiënten gebruiken:</a:t>
            </a:r>
          </a:p>
          <a:p>
            <a:pPr lvl="2"/>
            <a:r>
              <a:rPr lang="nl-NL" sz="1600" dirty="0">
                <a:solidFill>
                  <a:schemeClr val="bg1"/>
                </a:solidFill>
              </a:rPr>
              <a:t>Verminderen van stress (n=9)</a:t>
            </a:r>
          </a:p>
          <a:p>
            <a:pPr lvl="2"/>
            <a:r>
              <a:rPr lang="nl-NL" sz="1600" dirty="0">
                <a:solidFill>
                  <a:schemeClr val="bg1"/>
                </a:solidFill>
              </a:rPr>
              <a:t>Zelfmedicatie voor psychische- en slaapproblemen (n=8)</a:t>
            </a:r>
          </a:p>
          <a:p>
            <a:pPr lvl="2"/>
            <a:r>
              <a:rPr lang="nl-NL" sz="1600" dirty="0">
                <a:solidFill>
                  <a:schemeClr val="bg1"/>
                </a:solidFill>
              </a:rPr>
              <a:t>Verdoven van (negatieve) gevoelens (n=7)</a:t>
            </a:r>
          </a:p>
          <a:p>
            <a:pPr lvl="2"/>
            <a:r>
              <a:rPr lang="nl-NL" sz="1600" dirty="0">
                <a:solidFill>
                  <a:schemeClr val="bg1"/>
                </a:solidFill>
              </a:rPr>
              <a:t>Vastzitten in een vicieuze cirkel van gebruik (n=7)</a:t>
            </a:r>
          </a:p>
          <a:p>
            <a:pPr lvl="2"/>
            <a:r>
              <a:rPr lang="nl-NL" sz="1600" dirty="0">
                <a:solidFill>
                  <a:schemeClr val="bg1"/>
                </a:solidFill>
              </a:rPr>
              <a:t>Plezierige effecten (n=6)</a:t>
            </a:r>
          </a:p>
          <a:p>
            <a:pPr marL="914400" lvl="2" indent="0">
              <a:buNone/>
            </a:pPr>
            <a:r>
              <a:rPr lang="nl-NL" sz="1200" i="1" dirty="0">
                <a:solidFill>
                  <a:srgbClr val="5982DB"/>
                </a:solidFill>
                <a:sym typeface="Wingdings" panose="05000000000000000000" pitchFamily="2" charset="2"/>
              </a:rPr>
              <a:t>       niet één patiënt gebruikte alleen maar vanwege de plezierige effecten!</a:t>
            </a:r>
            <a:r>
              <a:rPr lang="nl-NL" sz="1400" dirty="0">
                <a:solidFill>
                  <a:schemeClr val="accent4"/>
                </a:solidFill>
              </a:rPr>
              <a:t/>
            </a:r>
            <a:br>
              <a:rPr lang="nl-NL" sz="1400" dirty="0">
                <a:solidFill>
                  <a:schemeClr val="accent4"/>
                </a:solidFill>
              </a:rPr>
            </a:br>
            <a:endParaRPr lang="nl-NL" sz="1400" dirty="0">
              <a:solidFill>
                <a:schemeClr val="accent4"/>
              </a:solidFill>
            </a:endParaRPr>
          </a:p>
        </p:txBody>
      </p:sp>
      <p:pic>
        <p:nvPicPr>
          <p:cNvPr id="7" name="Picture 5">
            <a:extLst>
              <a:ext uri="{FF2B5EF4-FFF2-40B4-BE49-F238E27FC236}">
                <a16:creationId xmlns:a16="http://schemas.microsoft.com/office/drawing/2014/main" id="{C01BF0F9-09B5-E507-734B-5C1EAA73FFF5}"/>
              </a:ext>
            </a:extLst>
          </p:cNvPr>
          <p:cNvPicPr>
            <a:picLocks noChangeAspect="1"/>
          </p:cNvPicPr>
          <p:nvPr/>
        </p:nvPicPr>
        <p:blipFill>
          <a:blip r:embed="rId3"/>
          <a:stretch>
            <a:fillRect/>
          </a:stretch>
        </p:blipFill>
        <p:spPr>
          <a:xfrm rot="3464101">
            <a:off x="8627081" y="3463948"/>
            <a:ext cx="3541374" cy="2720600"/>
          </a:xfrm>
          <a:prstGeom prst="rect">
            <a:avLst/>
          </a:prstGeom>
        </p:spPr>
      </p:pic>
    </p:spTree>
    <p:extLst>
      <p:ext uri="{BB962C8B-B14F-4D97-AF65-F5344CB8AC3E}">
        <p14:creationId xmlns:p14="http://schemas.microsoft.com/office/powerpoint/2010/main" val="112048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5A81AE-67D9-5C76-CE05-BB0B88A55B9B}"/>
              </a:ext>
            </a:extLst>
          </p:cNvPr>
          <p:cNvSpPr>
            <a:spLocks noGrp="1"/>
          </p:cNvSpPr>
          <p:nvPr>
            <p:ph type="title"/>
          </p:nvPr>
        </p:nvSpPr>
        <p:spPr>
          <a:xfrm>
            <a:off x="838200" y="365125"/>
            <a:ext cx="10767646" cy="1325563"/>
          </a:xfrm>
        </p:spPr>
        <p:txBody>
          <a:bodyPr/>
          <a:lstStyle/>
          <a:p>
            <a:r>
              <a:rPr lang="nl-NL" b="1" dirty="0">
                <a:solidFill>
                  <a:schemeClr val="accent6"/>
                </a:solidFill>
                <a:latin typeface="+mn-lt"/>
              </a:rPr>
              <a:t>Adviezen uit succesverhalen: cannabis</a:t>
            </a:r>
          </a:p>
        </p:txBody>
      </p:sp>
      <p:sp>
        <p:nvSpPr>
          <p:cNvPr id="3" name="Tijdelijke aanduiding voor inhoud 2">
            <a:extLst>
              <a:ext uri="{FF2B5EF4-FFF2-40B4-BE49-F238E27FC236}">
                <a16:creationId xmlns:a16="http://schemas.microsoft.com/office/drawing/2014/main" id="{FD0DCD41-21D7-4A22-4355-DF553B5D7067}"/>
              </a:ext>
            </a:extLst>
          </p:cNvPr>
          <p:cNvSpPr>
            <a:spLocks noGrp="1"/>
          </p:cNvSpPr>
          <p:nvPr>
            <p:ph sz="half" idx="1"/>
          </p:nvPr>
        </p:nvSpPr>
        <p:spPr>
          <a:xfrm>
            <a:off x="838200" y="1825625"/>
            <a:ext cx="10916138" cy="4667250"/>
          </a:xfrm>
        </p:spPr>
        <p:txBody>
          <a:bodyPr>
            <a:normAutofit/>
          </a:bodyPr>
          <a:lstStyle/>
          <a:p>
            <a:pPr marL="0" indent="0">
              <a:buNone/>
            </a:pPr>
            <a:r>
              <a:rPr lang="nl-NL" sz="2400" dirty="0">
                <a:solidFill>
                  <a:srgbClr val="5982DB"/>
                </a:solidFill>
              </a:rPr>
              <a:t>Patiënten gaven adviezen voor mensen die nu in een vergelijkbare situatie zitten.</a:t>
            </a:r>
          </a:p>
          <a:p>
            <a:endParaRPr lang="nl-NL" sz="2400" dirty="0">
              <a:solidFill>
                <a:schemeClr val="bg1"/>
              </a:solidFill>
            </a:endParaRPr>
          </a:p>
          <a:p>
            <a:pPr marL="342900" indent="-342900">
              <a:lnSpc>
                <a:spcPct val="200000"/>
              </a:lnSpc>
              <a:buFont typeface="+mj-lt"/>
              <a:buAutoNum type="arabicPeriod"/>
            </a:pPr>
            <a:r>
              <a:rPr lang="nl-NL" sz="1800" dirty="0">
                <a:solidFill>
                  <a:schemeClr val="bg1"/>
                </a:solidFill>
              </a:rPr>
              <a:t>Ga volledig achter je stoppoging staan en </a:t>
            </a:r>
            <a:r>
              <a:rPr lang="nl-NL" sz="1800" i="1" dirty="0">
                <a:solidFill>
                  <a:schemeClr val="bg1"/>
                </a:solidFill>
              </a:rPr>
              <a:t>doe </a:t>
            </a:r>
            <a:r>
              <a:rPr lang="nl-NL" sz="1800" dirty="0">
                <a:solidFill>
                  <a:schemeClr val="bg1"/>
                </a:solidFill>
              </a:rPr>
              <a:t>het gewoon (n=7)</a:t>
            </a:r>
          </a:p>
          <a:p>
            <a:pPr marL="342900" indent="-342900">
              <a:lnSpc>
                <a:spcPct val="200000"/>
              </a:lnSpc>
              <a:buFont typeface="+mj-lt"/>
              <a:buAutoNum type="arabicPeriod"/>
            </a:pPr>
            <a:r>
              <a:rPr lang="nl-NL" sz="1800" dirty="0">
                <a:solidFill>
                  <a:schemeClr val="bg1"/>
                </a:solidFill>
              </a:rPr>
              <a:t>Zoek steun en hulp van anderen (n=6)</a:t>
            </a:r>
          </a:p>
          <a:p>
            <a:pPr marL="342900" indent="-342900">
              <a:lnSpc>
                <a:spcPct val="200000"/>
              </a:lnSpc>
              <a:buFont typeface="+mj-lt"/>
              <a:buAutoNum type="arabicPeriod"/>
            </a:pPr>
            <a:r>
              <a:rPr lang="nl-NL" sz="1800" dirty="0">
                <a:solidFill>
                  <a:schemeClr val="bg1"/>
                </a:solidFill>
              </a:rPr>
              <a:t>Stop ‘</a:t>
            </a:r>
            <a:r>
              <a:rPr lang="nl-NL" sz="1800" dirty="0" err="1">
                <a:solidFill>
                  <a:schemeClr val="bg1"/>
                </a:solidFill>
              </a:rPr>
              <a:t>cold</a:t>
            </a:r>
            <a:r>
              <a:rPr lang="nl-NL" sz="1800" dirty="0">
                <a:solidFill>
                  <a:schemeClr val="bg1"/>
                </a:solidFill>
              </a:rPr>
              <a:t> </a:t>
            </a:r>
            <a:r>
              <a:rPr lang="nl-NL" sz="1800" dirty="0" err="1">
                <a:solidFill>
                  <a:schemeClr val="bg1"/>
                </a:solidFill>
              </a:rPr>
              <a:t>turkey</a:t>
            </a:r>
            <a:r>
              <a:rPr lang="nl-NL" sz="1800" dirty="0">
                <a:solidFill>
                  <a:schemeClr val="bg1"/>
                </a:solidFill>
              </a:rPr>
              <a:t>’ (n=4)</a:t>
            </a:r>
          </a:p>
          <a:p>
            <a:pPr marL="342900" indent="-342900">
              <a:lnSpc>
                <a:spcPct val="200000"/>
              </a:lnSpc>
              <a:buFont typeface="+mj-lt"/>
              <a:buAutoNum type="arabicPeriod"/>
            </a:pPr>
            <a:r>
              <a:rPr lang="nl-NL" sz="1800" dirty="0">
                <a:solidFill>
                  <a:schemeClr val="bg1"/>
                </a:solidFill>
              </a:rPr>
              <a:t>Erken dat je cannabisgebruik een verslaving en een </a:t>
            </a:r>
            <a:r>
              <a:rPr lang="nl-NL" sz="1800">
                <a:solidFill>
                  <a:schemeClr val="bg1"/>
                </a:solidFill>
              </a:rPr>
              <a:t>probleem is (n=3)</a:t>
            </a:r>
            <a:r>
              <a:rPr lang="nl-NL" sz="1400" dirty="0">
                <a:solidFill>
                  <a:schemeClr val="bg1"/>
                </a:solidFill>
              </a:rPr>
              <a:t/>
            </a:r>
            <a:br>
              <a:rPr lang="nl-NL" sz="1400" dirty="0">
                <a:solidFill>
                  <a:schemeClr val="bg1"/>
                </a:solidFill>
              </a:rPr>
            </a:br>
            <a:endParaRPr lang="nl-NL" sz="1400" dirty="0">
              <a:solidFill>
                <a:schemeClr val="bg1"/>
              </a:solidFill>
            </a:endParaRPr>
          </a:p>
        </p:txBody>
      </p:sp>
      <p:pic>
        <p:nvPicPr>
          <p:cNvPr id="7" name="Picture 5">
            <a:extLst>
              <a:ext uri="{FF2B5EF4-FFF2-40B4-BE49-F238E27FC236}">
                <a16:creationId xmlns:a16="http://schemas.microsoft.com/office/drawing/2014/main" id="{C01BF0F9-09B5-E507-734B-5C1EAA73FFF5}"/>
              </a:ext>
            </a:extLst>
          </p:cNvPr>
          <p:cNvPicPr>
            <a:picLocks noChangeAspect="1"/>
          </p:cNvPicPr>
          <p:nvPr/>
        </p:nvPicPr>
        <p:blipFill>
          <a:blip r:embed="rId3"/>
          <a:stretch>
            <a:fillRect/>
          </a:stretch>
        </p:blipFill>
        <p:spPr>
          <a:xfrm rot="3464101">
            <a:off x="8627081" y="3463948"/>
            <a:ext cx="3541374" cy="2720600"/>
          </a:xfrm>
          <a:prstGeom prst="rect">
            <a:avLst/>
          </a:prstGeom>
        </p:spPr>
      </p:pic>
    </p:spTree>
    <p:extLst>
      <p:ext uri="{BB962C8B-B14F-4D97-AF65-F5344CB8AC3E}">
        <p14:creationId xmlns:p14="http://schemas.microsoft.com/office/powerpoint/2010/main" val="32106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5A81AE-67D9-5C76-CE05-BB0B88A55B9B}"/>
              </a:ext>
            </a:extLst>
          </p:cNvPr>
          <p:cNvSpPr>
            <a:spLocks noGrp="1"/>
          </p:cNvSpPr>
          <p:nvPr>
            <p:ph type="title"/>
          </p:nvPr>
        </p:nvSpPr>
        <p:spPr>
          <a:xfrm>
            <a:off x="838200" y="365125"/>
            <a:ext cx="10767646" cy="1325563"/>
          </a:xfrm>
        </p:spPr>
        <p:txBody>
          <a:bodyPr/>
          <a:lstStyle/>
          <a:p>
            <a:r>
              <a:rPr lang="nl-NL" b="1" dirty="0">
                <a:solidFill>
                  <a:schemeClr val="accent6"/>
                </a:solidFill>
                <a:latin typeface="+mn-lt"/>
              </a:rPr>
              <a:t>Adviezen uit succesverhalen: cannabis</a:t>
            </a:r>
          </a:p>
        </p:txBody>
      </p:sp>
      <p:sp>
        <p:nvSpPr>
          <p:cNvPr id="3" name="Tijdelijke aanduiding voor inhoud 2">
            <a:extLst>
              <a:ext uri="{FF2B5EF4-FFF2-40B4-BE49-F238E27FC236}">
                <a16:creationId xmlns:a16="http://schemas.microsoft.com/office/drawing/2014/main" id="{FD0DCD41-21D7-4A22-4355-DF553B5D7067}"/>
              </a:ext>
            </a:extLst>
          </p:cNvPr>
          <p:cNvSpPr>
            <a:spLocks noGrp="1"/>
          </p:cNvSpPr>
          <p:nvPr>
            <p:ph sz="half" idx="1"/>
          </p:nvPr>
        </p:nvSpPr>
        <p:spPr>
          <a:xfrm>
            <a:off x="838200" y="1825625"/>
            <a:ext cx="8322276" cy="4667250"/>
          </a:xfrm>
        </p:spPr>
        <p:txBody>
          <a:bodyPr>
            <a:normAutofit/>
          </a:bodyPr>
          <a:lstStyle/>
          <a:p>
            <a:pPr marL="0" indent="0">
              <a:buNone/>
            </a:pPr>
            <a:r>
              <a:rPr lang="nl-NL" sz="2400" dirty="0">
                <a:solidFill>
                  <a:srgbClr val="5982DB"/>
                </a:solidFill>
              </a:rPr>
              <a:t>Patiënten gaven adviezen voor hulpverleners in de GGZ</a:t>
            </a:r>
          </a:p>
          <a:p>
            <a:endParaRPr lang="nl-NL" sz="2400" dirty="0">
              <a:solidFill>
                <a:schemeClr val="bg1"/>
              </a:solidFill>
            </a:endParaRPr>
          </a:p>
          <a:p>
            <a:endParaRPr lang="nl-NL" sz="2400" dirty="0">
              <a:solidFill>
                <a:schemeClr val="bg1"/>
              </a:solidFill>
            </a:endParaRPr>
          </a:p>
          <a:p>
            <a:pPr marL="342900" indent="-342900">
              <a:lnSpc>
                <a:spcPct val="120000"/>
              </a:lnSpc>
              <a:buFont typeface="+mj-lt"/>
              <a:buAutoNum type="arabicPeriod"/>
            </a:pPr>
            <a:r>
              <a:rPr lang="nl-NL" sz="1800" dirty="0">
                <a:solidFill>
                  <a:schemeClr val="bg1"/>
                </a:solidFill>
              </a:rPr>
              <a:t>Maak cannabisgebruik direct bespreekbaar aan het begin van de behandeling (n=7)</a:t>
            </a:r>
          </a:p>
          <a:p>
            <a:pPr marL="0" indent="0">
              <a:lnSpc>
                <a:spcPct val="120000"/>
              </a:lnSpc>
              <a:buNone/>
            </a:pPr>
            <a:r>
              <a:rPr lang="nl-NL" sz="1800" dirty="0">
                <a:solidFill>
                  <a:schemeClr val="bg1"/>
                </a:solidFill>
              </a:rPr>
              <a:t>	</a:t>
            </a:r>
            <a:r>
              <a:rPr lang="nl-NL" sz="1800" dirty="0">
                <a:solidFill>
                  <a:srgbClr val="C00000"/>
                </a:solidFill>
              </a:rPr>
              <a:t>NIET: 	oordelen, opleggen, overtuigen</a:t>
            </a:r>
          </a:p>
          <a:p>
            <a:pPr marL="0" indent="0">
              <a:lnSpc>
                <a:spcPct val="120000"/>
              </a:lnSpc>
              <a:buNone/>
            </a:pPr>
            <a:r>
              <a:rPr lang="nl-NL" sz="1800" dirty="0">
                <a:solidFill>
                  <a:schemeClr val="bg1"/>
                </a:solidFill>
              </a:rPr>
              <a:t>	</a:t>
            </a:r>
            <a:r>
              <a:rPr lang="nl-NL" sz="1800" dirty="0">
                <a:solidFill>
                  <a:srgbClr val="00B050"/>
                </a:solidFill>
              </a:rPr>
              <a:t>WEL:	neutraal informeren en adviseren</a:t>
            </a:r>
          </a:p>
          <a:p>
            <a:pPr marL="342900" indent="-342900">
              <a:lnSpc>
                <a:spcPct val="200000"/>
              </a:lnSpc>
              <a:buFont typeface="+mj-lt"/>
              <a:buAutoNum type="arabicPeriod" startAt="2"/>
            </a:pPr>
            <a:r>
              <a:rPr lang="nl-NL" sz="1800" dirty="0">
                <a:solidFill>
                  <a:schemeClr val="bg1"/>
                </a:solidFill>
              </a:rPr>
              <a:t>Wees menselijk in je contact en maak daarmee het vragen van hulp door je cliënt gemakkelijk en laagdrempelig (n=5)</a:t>
            </a:r>
            <a:r>
              <a:rPr lang="nl-NL" sz="1400" dirty="0">
                <a:solidFill>
                  <a:schemeClr val="bg1"/>
                </a:solidFill>
              </a:rPr>
              <a:t/>
            </a:r>
            <a:br>
              <a:rPr lang="nl-NL" sz="1400" dirty="0">
                <a:solidFill>
                  <a:schemeClr val="bg1"/>
                </a:solidFill>
              </a:rPr>
            </a:br>
            <a:endParaRPr lang="nl-NL" sz="1400" dirty="0">
              <a:solidFill>
                <a:schemeClr val="bg1"/>
              </a:solidFill>
            </a:endParaRPr>
          </a:p>
        </p:txBody>
      </p:sp>
      <p:pic>
        <p:nvPicPr>
          <p:cNvPr id="7" name="Picture 5">
            <a:extLst>
              <a:ext uri="{FF2B5EF4-FFF2-40B4-BE49-F238E27FC236}">
                <a16:creationId xmlns:a16="http://schemas.microsoft.com/office/drawing/2014/main" id="{C01BF0F9-09B5-E507-734B-5C1EAA73FFF5}"/>
              </a:ext>
            </a:extLst>
          </p:cNvPr>
          <p:cNvPicPr>
            <a:picLocks noChangeAspect="1"/>
          </p:cNvPicPr>
          <p:nvPr/>
        </p:nvPicPr>
        <p:blipFill>
          <a:blip r:embed="rId3"/>
          <a:stretch>
            <a:fillRect/>
          </a:stretch>
        </p:blipFill>
        <p:spPr>
          <a:xfrm rot="3464101">
            <a:off x="8627081" y="3463948"/>
            <a:ext cx="3541374" cy="2720600"/>
          </a:xfrm>
          <a:prstGeom prst="rect">
            <a:avLst/>
          </a:prstGeom>
        </p:spPr>
      </p:pic>
    </p:spTree>
    <p:extLst>
      <p:ext uri="{BB962C8B-B14F-4D97-AF65-F5344CB8AC3E}">
        <p14:creationId xmlns:p14="http://schemas.microsoft.com/office/powerpoint/2010/main" val="303984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50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B0830-5E65-BDAB-3AC3-941734BBE26A}"/>
              </a:ext>
            </a:extLst>
          </p:cNvPr>
          <p:cNvSpPr>
            <a:spLocks noGrp="1"/>
          </p:cNvSpPr>
          <p:nvPr>
            <p:ph type="title"/>
          </p:nvPr>
        </p:nvSpPr>
        <p:spPr/>
        <p:txBody>
          <a:bodyPr/>
          <a:lstStyle/>
          <a:p>
            <a:r>
              <a:rPr lang="nl-NL" b="1" dirty="0">
                <a:solidFill>
                  <a:schemeClr val="accent6"/>
                </a:solidFill>
                <a:latin typeface="+mn-lt"/>
              </a:rPr>
              <a:t>Ervaringen delen</a:t>
            </a:r>
          </a:p>
        </p:txBody>
      </p:sp>
      <p:pic>
        <p:nvPicPr>
          <p:cNvPr id="2054" name="Picture 6" descr="Connection online networking perforated paper share">
            <a:extLst>
              <a:ext uri="{FF2B5EF4-FFF2-40B4-BE49-F238E27FC236}">
                <a16:creationId xmlns:a16="http://schemas.microsoft.com/office/drawing/2014/main" id="{51B5D6B7-E70E-BB73-4EDF-E99D4DDD637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68789" y="2674143"/>
            <a:ext cx="4447761" cy="2969911"/>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a:extLst>
              <a:ext uri="{FF2B5EF4-FFF2-40B4-BE49-F238E27FC236}">
                <a16:creationId xmlns:a16="http://schemas.microsoft.com/office/drawing/2014/main" id="{D261BD7B-2D51-21CA-4783-1621C5EB0DC8}"/>
              </a:ext>
            </a:extLst>
          </p:cNvPr>
          <p:cNvSpPr>
            <a:spLocks noGrp="1"/>
          </p:cNvSpPr>
          <p:nvPr>
            <p:ph sz="half" idx="2"/>
          </p:nvPr>
        </p:nvSpPr>
        <p:spPr>
          <a:xfrm>
            <a:off x="6172200" y="1825625"/>
            <a:ext cx="5181600" cy="4667250"/>
          </a:xfrm>
        </p:spPr>
        <p:txBody>
          <a:bodyPr>
            <a:normAutofit fontScale="85000" lnSpcReduction="20000"/>
          </a:bodyPr>
          <a:lstStyle/>
          <a:p>
            <a:pPr marL="0" indent="0">
              <a:buNone/>
            </a:pPr>
            <a:r>
              <a:rPr lang="nl-NL" sz="3200" dirty="0" err="1">
                <a:solidFill>
                  <a:schemeClr val="accent6"/>
                </a:solidFill>
              </a:rPr>
              <a:t>Lessons</a:t>
            </a:r>
            <a:r>
              <a:rPr lang="nl-NL" sz="3200" dirty="0">
                <a:solidFill>
                  <a:schemeClr val="accent6"/>
                </a:solidFill>
              </a:rPr>
              <a:t> </a:t>
            </a:r>
            <a:r>
              <a:rPr lang="nl-NL" sz="3200" dirty="0" err="1">
                <a:solidFill>
                  <a:schemeClr val="accent6"/>
                </a:solidFill>
              </a:rPr>
              <a:t>learned</a:t>
            </a:r>
            <a:r>
              <a:rPr lang="nl-NL" sz="3200" dirty="0">
                <a:solidFill>
                  <a:schemeClr val="accent6"/>
                </a:solidFill>
              </a:rPr>
              <a:t/>
            </a:r>
            <a:br>
              <a:rPr lang="nl-NL" sz="3200" dirty="0">
                <a:solidFill>
                  <a:schemeClr val="accent6"/>
                </a:solidFill>
              </a:rPr>
            </a:br>
            <a:endParaRPr lang="nl-NL" dirty="0">
              <a:solidFill>
                <a:schemeClr val="accent6"/>
              </a:solidFill>
            </a:endParaRPr>
          </a:p>
          <a:p>
            <a:r>
              <a:rPr lang="nl-NL" sz="2600" dirty="0">
                <a:solidFill>
                  <a:schemeClr val="bg1"/>
                </a:solidFill>
              </a:rPr>
              <a:t>We kunnen leren over het </a:t>
            </a:r>
            <a:r>
              <a:rPr lang="nl-NL" sz="2600" dirty="0">
                <a:solidFill>
                  <a:schemeClr val="accent6"/>
                </a:solidFill>
              </a:rPr>
              <a:t>beloop van herstel </a:t>
            </a:r>
            <a:r>
              <a:rPr lang="nl-NL" sz="2600" dirty="0">
                <a:solidFill>
                  <a:schemeClr val="bg1"/>
                </a:solidFill>
              </a:rPr>
              <a:t>door </a:t>
            </a:r>
            <a:r>
              <a:rPr lang="nl-NL" sz="2600" dirty="0">
                <a:solidFill>
                  <a:schemeClr val="accent6"/>
                </a:solidFill>
              </a:rPr>
              <a:t>ROM data </a:t>
            </a:r>
            <a:r>
              <a:rPr lang="nl-NL" sz="2600" dirty="0">
                <a:solidFill>
                  <a:schemeClr val="bg1"/>
                </a:solidFill>
              </a:rPr>
              <a:t>te analyseren. Maar dit is niet genoeg om inzicht te krijgen in het proces zelf! </a:t>
            </a:r>
            <a:br>
              <a:rPr lang="nl-NL" sz="2600" dirty="0">
                <a:solidFill>
                  <a:schemeClr val="bg1"/>
                </a:solidFill>
              </a:rPr>
            </a:br>
            <a:endParaRPr lang="nl-NL" sz="2600" dirty="0">
              <a:solidFill>
                <a:schemeClr val="bg1"/>
              </a:solidFill>
            </a:endParaRPr>
          </a:p>
          <a:p>
            <a:r>
              <a:rPr lang="nl-NL" sz="2600" dirty="0">
                <a:solidFill>
                  <a:schemeClr val="bg1"/>
                </a:solidFill>
              </a:rPr>
              <a:t>Voor </a:t>
            </a:r>
            <a:r>
              <a:rPr lang="nl-NL" sz="2600" dirty="0">
                <a:solidFill>
                  <a:srgbClr val="F442F1"/>
                </a:solidFill>
              </a:rPr>
              <a:t>herstelprocessen</a:t>
            </a:r>
            <a:r>
              <a:rPr lang="nl-NL" sz="2600" dirty="0">
                <a:solidFill>
                  <a:schemeClr val="bg1"/>
                </a:solidFill>
              </a:rPr>
              <a:t> hebben we </a:t>
            </a:r>
            <a:r>
              <a:rPr lang="nl-NL" sz="2600" dirty="0">
                <a:solidFill>
                  <a:srgbClr val="F442F1"/>
                </a:solidFill>
              </a:rPr>
              <a:t>herstelverhalen </a:t>
            </a:r>
            <a:r>
              <a:rPr lang="nl-NL" sz="2600" dirty="0">
                <a:solidFill>
                  <a:schemeClr val="bg1"/>
                </a:solidFill>
              </a:rPr>
              <a:t>nodig.</a:t>
            </a:r>
            <a:r>
              <a:rPr lang="nl-NL" sz="2600" dirty="0">
                <a:solidFill>
                  <a:srgbClr val="F442F1"/>
                </a:solidFill>
              </a:rPr>
              <a:t/>
            </a:r>
            <a:br>
              <a:rPr lang="nl-NL" sz="2600" dirty="0">
                <a:solidFill>
                  <a:srgbClr val="F442F1"/>
                </a:solidFill>
              </a:rPr>
            </a:br>
            <a:endParaRPr lang="nl-NL" sz="2600" dirty="0">
              <a:solidFill>
                <a:srgbClr val="F442F1"/>
              </a:solidFill>
            </a:endParaRPr>
          </a:p>
          <a:p>
            <a:r>
              <a:rPr lang="nl-NL" sz="2600" dirty="0">
                <a:solidFill>
                  <a:schemeClr val="accent6"/>
                </a:solidFill>
              </a:rPr>
              <a:t>M</a:t>
            </a:r>
            <a:r>
              <a:rPr lang="nl-NL" sz="2600" dirty="0">
                <a:solidFill>
                  <a:srgbClr val="F442F1"/>
                </a:solidFill>
              </a:rPr>
              <a:t>i</a:t>
            </a:r>
            <a:r>
              <a:rPr lang="nl-NL" sz="2600" dirty="0">
                <a:solidFill>
                  <a:schemeClr val="accent6"/>
                </a:solidFill>
              </a:rPr>
              <a:t>x</a:t>
            </a:r>
            <a:r>
              <a:rPr lang="nl-NL" sz="2600" dirty="0">
                <a:solidFill>
                  <a:srgbClr val="F442F1"/>
                </a:solidFill>
              </a:rPr>
              <a:t>e</a:t>
            </a:r>
            <a:r>
              <a:rPr lang="nl-NL" sz="2600" dirty="0">
                <a:solidFill>
                  <a:schemeClr val="accent6"/>
                </a:solidFill>
              </a:rPr>
              <a:t>d </a:t>
            </a:r>
            <a:r>
              <a:rPr lang="nl-NL" sz="2600" dirty="0" err="1">
                <a:solidFill>
                  <a:srgbClr val="F442F1"/>
                </a:solidFill>
              </a:rPr>
              <a:t>m</a:t>
            </a:r>
            <a:r>
              <a:rPr lang="nl-NL" sz="2600" dirty="0" err="1">
                <a:solidFill>
                  <a:schemeClr val="accent6"/>
                </a:solidFill>
              </a:rPr>
              <a:t>e</a:t>
            </a:r>
            <a:r>
              <a:rPr lang="nl-NL" sz="2600" dirty="0" err="1">
                <a:solidFill>
                  <a:srgbClr val="F442F1"/>
                </a:solidFill>
              </a:rPr>
              <a:t>t</a:t>
            </a:r>
            <a:r>
              <a:rPr lang="nl-NL" sz="2600" dirty="0" err="1">
                <a:solidFill>
                  <a:schemeClr val="accent6"/>
                </a:solidFill>
              </a:rPr>
              <a:t>h</a:t>
            </a:r>
            <a:r>
              <a:rPr lang="nl-NL" sz="2600" dirty="0" err="1">
                <a:solidFill>
                  <a:srgbClr val="F442F1"/>
                </a:solidFill>
              </a:rPr>
              <a:t>o</a:t>
            </a:r>
            <a:r>
              <a:rPr lang="nl-NL" sz="2600" dirty="0" err="1">
                <a:solidFill>
                  <a:schemeClr val="accent6"/>
                </a:solidFill>
              </a:rPr>
              <a:t>d</a:t>
            </a:r>
            <a:r>
              <a:rPr lang="nl-NL" sz="2600" dirty="0" err="1">
                <a:solidFill>
                  <a:srgbClr val="F442F1"/>
                </a:solidFill>
              </a:rPr>
              <a:t>s</a:t>
            </a:r>
            <a:r>
              <a:rPr lang="nl-NL" sz="2600" dirty="0">
                <a:solidFill>
                  <a:schemeClr val="accent6"/>
                </a:solidFill>
              </a:rPr>
              <a:t> s</a:t>
            </a:r>
            <a:r>
              <a:rPr lang="nl-NL" sz="2600" dirty="0">
                <a:solidFill>
                  <a:srgbClr val="F442F1"/>
                </a:solidFill>
              </a:rPr>
              <a:t>t</a:t>
            </a:r>
            <a:r>
              <a:rPr lang="nl-NL" sz="2600" dirty="0">
                <a:solidFill>
                  <a:schemeClr val="accent6"/>
                </a:solidFill>
              </a:rPr>
              <a:t>u</a:t>
            </a:r>
            <a:r>
              <a:rPr lang="nl-NL" sz="2600" dirty="0">
                <a:solidFill>
                  <a:srgbClr val="F442F1"/>
                </a:solidFill>
              </a:rPr>
              <a:t>d</a:t>
            </a:r>
            <a:r>
              <a:rPr lang="nl-NL" sz="2600" dirty="0">
                <a:solidFill>
                  <a:schemeClr val="accent6"/>
                </a:solidFill>
              </a:rPr>
              <a:t>i</a:t>
            </a:r>
            <a:r>
              <a:rPr lang="nl-NL" sz="2600" dirty="0">
                <a:solidFill>
                  <a:srgbClr val="F442F1"/>
                </a:solidFill>
              </a:rPr>
              <a:t>e</a:t>
            </a:r>
            <a:r>
              <a:rPr lang="nl-NL" sz="2600" dirty="0">
                <a:solidFill>
                  <a:schemeClr val="accent6"/>
                </a:solidFill>
              </a:rPr>
              <a:t>s </a:t>
            </a:r>
            <a:r>
              <a:rPr lang="nl-NL" sz="2600" dirty="0">
                <a:solidFill>
                  <a:schemeClr val="bg1"/>
                </a:solidFill>
              </a:rPr>
              <a:t>leveren de meeste informatie op.</a:t>
            </a:r>
            <a:br>
              <a:rPr lang="nl-NL" sz="2600" dirty="0">
                <a:solidFill>
                  <a:schemeClr val="bg1"/>
                </a:solidFill>
              </a:rPr>
            </a:br>
            <a:endParaRPr lang="nl-NL" sz="2600" dirty="0">
              <a:solidFill>
                <a:schemeClr val="bg1"/>
              </a:solidFill>
            </a:endParaRPr>
          </a:p>
          <a:p>
            <a:r>
              <a:rPr lang="nl-NL" sz="2600" dirty="0">
                <a:solidFill>
                  <a:schemeClr val="bg1"/>
                </a:solidFill>
              </a:rPr>
              <a:t>Herstelverhalen of ervaringsverhalen? Welke term te gebruiken?</a:t>
            </a:r>
          </a:p>
        </p:txBody>
      </p:sp>
      <p:pic>
        <p:nvPicPr>
          <p:cNvPr id="3" name="Afbeelding 2"/>
          <p:cNvPicPr>
            <a:picLocks noChangeAspect="1"/>
          </p:cNvPicPr>
          <p:nvPr/>
        </p:nvPicPr>
        <p:blipFill>
          <a:blip r:embed="rId4"/>
          <a:stretch>
            <a:fillRect/>
          </a:stretch>
        </p:blipFill>
        <p:spPr>
          <a:xfrm>
            <a:off x="10307387" y="104215"/>
            <a:ext cx="1510656" cy="2216364"/>
          </a:xfrm>
          <a:prstGeom prst="rect">
            <a:avLst/>
          </a:prstGeom>
        </p:spPr>
      </p:pic>
    </p:spTree>
    <p:extLst>
      <p:ext uri="{BB962C8B-B14F-4D97-AF65-F5344CB8AC3E}">
        <p14:creationId xmlns:p14="http://schemas.microsoft.com/office/powerpoint/2010/main" val="331254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18977" y="265814"/>
            <a:ext cx="11748976" cy="1325563"/>
          </a:xfrm>
        </p:spPr>
        <p:txBody>
          <a:bodyPr/>
          <a:lstStyle/>
          <a:p>
            <a:r>
              <a:rPr lang="nl-NL" b="1" dirty="0">
                <a:solidFill>
                  <a:srgbClr val="AEE2A0"/>
                </a:solidFill>
              </a:rPr>
              <a:t>Sekse- en genderverschillen bij psychose</a:t>
            </a:r>
            <a:endParaRPr lang="nl-NL" dirty="0">
              <a:solidFill>
                <a:srgbClr val="AEE2A0"/>
              </a:solidFill>
            </a:endParaRPr>
          </a:p>
        </p:txBody>
      </p:sp>
      <p:sp>
        <p:nvSpPr>
          <p:cNvPr id="3" name="Tijdelijke aanduiding voor inhoud 2"/>
          <p:cNvSpPr>
            <a:spLocks noGrp="1"/>
          </p:cNvSpPr>
          <p:nvPr>
            <p:ph idx="1"/>
          </p:nvPr>
        </p:nvSpPr>
        <p:spPr>
          <a:xfrm>
            <a:off x="838200" y="2222204"/>
            <a:ext cx="9517912" cy="3742661"/>
          </a:xfrm>
        </p:spPr>
        <p:txBody>
          <a:bodyPr>
            <a:normAutofit/>
          </a:bodyPr>
          <a:lstStyle/>
          <a:p>
            <a:pPr marL="0" indent="0">
              <a:buNone/>
            </a:pPr>
            <a:r>
              <a:rPr lang="nl-NL" dirty="0">
                <a:solidFill>
                  <a:schemeClr val="bg1"/>
                </a:solidFill>
              </a:rPr>
              <a:t>Wat we al weten:</a:t>
            </a:r>
          </a:p>
          <a:p>
            <a:r>
              <a:rPr lang="nl-NL" dirty="0">
                <a:solidFill>
                  <a:schemeClr val="bg1"/>
                </a:solidFill>
              </a:rPr>
              <a:t>Vrouwen lijken een beter ziekteverloop te hebben dan mannen</a:t>
            </a:r>
          </a:p>
          <a:p>
            <a:pPr lvl="1">
              <a:buFontTx/>
              <a:buChar char="-"/>
            </a:pPr>
            <a:r>
              <a:rPr lang="nl-NL" dirty="0">
                <a:solidFill>
                  <a:schemeClr val="bg1"/>
                </a:solidFill>
              </a:rPr>
              <a:t>Ze worden later ziek</a:t>
            </a:r>
          </a:p>
          <a:p>
            <a:pPr lvl="1">
              <a:buFontTx/>
              <a:buChar char="-"/>
            </a:pPr>
            <a:r>
              <a:rPr lang="nl-NL" dirty="0">
                <a:solidFill>
                  <a:schemeClr val="bg1"/>
                </a:solidFill>
              </a:rPr>
              <a:t>Ze lijken beter te reageren op behandeling</a:t>
            </a:r>
          </a:p>
          <a:p>
            <a:pPr lvl="1">
              <a:buFontTx/>
              <a:buChar char="-"/>
            </a:pPr>
            <a:r>
              <a:rPr lang="nl-NL" dirty="0">
                <a:solidFill>
                  <a:schemeClr val="bg1"/>
                </a:solidFill>
              </a:rPr>
              <a:t>Ze blijven ondanks hun klachten beter functioneren dan mannen </a:t>
            </a:r>
          </a:p>
          <a:p>
            <a:endParaRPr lang="nl-NL" dirty="0">
              <a:solidFill>
                <a:schemeClr val="bg1"/>
              </a:solidFill>
            </a:endParaRPr>
          </a:p>
          <a:p>
            <a:pPr marL="0" indent="0">
              <a:buNone/>
            </a:pPr>
            <a:r>
              <a:rPr lang="nl-NL" dirty="0">
                <a:solidFill>
                  <a:schemeClr val="bg1"/>
                </a:solidFill>
              </a:rPr>
              <a:t>Maar: recente inzichten laten zien dat het relatieve voordeel dat vrouwen lijken te hebben, </a:t>
            </a:r>
            <a:r>
              <a:rPr lang="nl-NL" b="1" dirty="0">
                <a:solidFill>
                  <a:srgbClr val="FF0000"/>
                </a:solidFill>
              </a:rPr>
              <a:t>verloren gaat op latere leeftijd</a:t>
            </a:r>
          </a:p>
          <a:p>
            <a:pPr marL="457200" lvl="1" indent="0">
              <a:buNone/>
            </a:pPr>
            <a:endParaRPr lang="nl-NL" dirty="0">
              <a:solidFill>
                <a:srgbClr val="AEE2A0"/>
              </a:solidFill>
            </a:endParaRPr>
          </a:p>
        </p:txBody>
      </p:sp>
      <p:sp>
        <p:nvSpPr>
          <p:cNvPr id="4" name="Tekstvak 3"/>
          <p:cNvSpPr txBox="1"/>
          <p:nvPr/>
        </p:nvSpPr>
        <p:spPr>
          <a:xfrm>
            <a:off x="5677787" y="6343797"/>
            <a:ext cx="6645349" cy="369332"/>
          </a:xfrm>
          <a:prstGeom prst="rect">
            <a:avLst/>
          </a:prstGeom>
          <a:noFill/>
        </p:spPr>
        <p:txBody>
          <a:bodyPr wrap="square" rtlCol="0">
            <a:spAutoFit/>
          </a:bodyPr>
          <a:lstStyle/>
          <a:p>
            <a:r>
              <a:rPr lang="nl-NL" dirty="0" err="1">
                <a:solidFill>
                  <a:srgbClr val="AEE2A0"/>
                </a:solidFill>
              </a:rPr>
              <a:t>Köhler</a:t>
            </a:r>
            <a:r>
              <a:rPr lang="nl-NL" dirty="0">
                <a:solidFill>
                  <a:srgbClr val="AEE2A0"/>
                </a:solidFill>
              </a:rPr>
              <a:t> et al., 2009; </a:t>
            </a:r>
            <a:r>
              <a:rPr lang="nl-NL" dirty="0" err="1">
                <a:solidFill>
                  <a:srgbClr val="AEE2A0"/>
                </a:solidFill>
              </a:rPr>
              <a:t>Riecher-Rössler</a:t>
            </a:r>
            <a:r>
              <a:rPr lang="nl-NL" dirty="0">
                <a:solidFill>
                  <a:srgbClr val="AEE2A0"/>
                </a:solidFill>
              </a:rPr>
              <a:t> et al., 2018; Sommer et al., 2022  </a:t>
            </a:r>
          </a:p>
        </p:txBody>
      </p:sp>
      <p:sp>
        <p:nvSpPr>
          <p:cNvPr id="5" name="Tekstvak 4"/>
          <p:cNvSpPr txBox="1"/>
          <p:nvPr/>
        </p:nvSpPr>
        <p:spPr>
          <a:xfrm>
            <a:off x="10251926" y="2927946"/>
            <a:ext cx="1940074" cy="523220"/>
          </a:xfrm>
          <a:prstGeom prst="rect">
            <a:avLst/>
          </a:prstGeom>
          <a:noFill/>
        </p:spPr>
        <p:txBody>
          <a:bodyPr wrap="square" rtlCol="0">
            <a:spAutoFit/>
          </a:bodyPr>
          <a:lstStyle/>
          <a:p>
            <a:pPr algn="ctr"/>
            <a:r>
              <a:rPr lang="nl-NL" sz="1400" dirty="0">
                <a:solidFill>
                  <a:srgbClr val="AEE2A0"/>
                </a:solidFill>
              </a:rPr>
              <a:t>Linda Hoeksema</a:t>
            </a:r>
          </a:p>
          <a:p>
            <a:pPr algn="ctr"/>
            <a:r>
              <a:rPr lang="nl-NL" sz="1400" dirty="0">
                <a:solidFill>
                  <a:srgbClr val="AEE2A0"/>
                </a:solidFill>
              </a:rPr>
              <a:t>Promovendus </a:t>
            </a:r>
          </a:p>
        </p:txBody>
      </p:sp>
      <p:pic>
        <p:nvPicPr>
          <p:cNvPr id="7" name="Picture 2" descr="C:\Users\Hoeksema\Pictures\Rikkie mini.jpg">
            <a:extLst>
              <a:ext uri="{FF2B5EF4-FFF2-40B4-BE49-F238E27FC236}">
                <a16:creationId xmlns:a16="http://schemas.microsoft.com/office/drawing/2014/main" id="{38B66B1E-18FB-EC60-72AE-417F7DDE53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339" t="14632" r="37673" b="50000"/>
          <a:stretch/>
        </p:blipFill>
        <p:spPr bwMode="auto">
          <a:xfrm rot="5400000">
            <a:off x="9953224" y="832360"/>
            <a:ext cx="2466975" cy="167838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270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59735" y="0"/>
            <a:ext cx="11621386" cy="1325563"/>
          </a:xfrm>
        </p:spPr>
        <p:txBody>
          <a:bodyPr/>
          <a:lstStyle/>
          <a:p>
            <a:r>
              <a:rPr lang="nl-NL" b="1" dirty="0">
                <a:solidFill>
                  <a:srgbClr val="AEE2A0"/>
                </a:solidFill>
              </a:rPr>
              <a:t>Sekse- en genderverschillen bij psychose</a:t>
            </a:r>
            <a:endParaRPr lang="nl-NL" dirty="0">
              <a:solidFill>
                <a:srgbClr val="AEE2A0"/>
              </a:solidFill>
            </a:endParaRPr>
          </a:p>
        </p:txBody>
      </p:sp>
      <p:sp>
        <p:nvSpPr>
          <p:cNvPr id="3" name="Tijdelijke aanduiding voor inhoud 2"/>
          <p:cNvSpPr>
            <a:spLocks noGrp="1"/>
          </p:cNvSpPr>
          <p:nvPr>
            <p:ph idx="1"/>
          </p:nvPr>
        </p:nvSpPr>
        <p:spPr>
          <a:xfrm>
            <a:off x="600600" y="1605600"/>
            <a:ext cx="11164200" cy="4708163"/>
          </a:xfrm>
        </p:spPr>
        <p:txBody>
          <a:bodyPr>
            <a:normAutofit fontScale="92500"/>
          </a:bodyPr>
          <a:lstStyle/>
          <a:p>
            <a:r>
              <a:rPr lang="nl-NL" dirty="0">
                <a:solidFill>
                  <a:schemeClr val="bg1"/>
                </a:solidFill>
              </a:rPr>
              <a:t>Veel studies leeftijdsplafond (35/40 jaar oud)</a:t>
            </a:r>
          </a:p>
          <a:p>
            <a:pPr marL="0" indent="0">
              <a:buNone/>
            </a:pPr>
            <a:r>
              <a:rPr lang="nl-NL" dirty="0">
                <a:solidFill>
                  <a:schemeClr val="bg1"/>
                </a:solidFill>
                <a:sym typeface="Wingdings" panose="05000000000000000000" pitchFamily="2" charset="2"/>
              </a:rPr>
              <a:t>	 Geen vrouwen met late-</a:t>
            </a:r>
            <a:r>
              <a:rPr lang="nl-NL" dirty="0" err="1">
                <a:solidFill>
                  <a:schemeClr val="bg1"/>
                </a:solidFill>
                <a:sym typeface="Wingdings" panose="05000000000000000000" pitchFamily="2" charset="2"/>
              </a:rPr>
              <a:t>onset</a:t>
            </a:r>
            <a:r>
              <a:rPr lang="nl-NL" dirty="0">
                <a:solidFill>
                  <a:schemeClr val="bg1"/>
                </a:solidFill>
                <a:sym typeface="Wingdings" panose="05000000000000000000" pitchFamily="2" charset="2"/>
              </a:rPr>
              <a:t> </a:t>
            </a:r>
          </a:p>
          <a:p>
            <a:pPr marL="0" indent="0">
              <a:buNone/>
            </a:pPr>
            <a:endParaRPr lang="nl-NL" dirty="0">
              <a:solidFill>
                <a:schemeClr val="bg1"/>
              </a:solidFill>
            </a:endParaRPr>
          </a:p>
          <a:p>
            <a:pPr marL="0" indent="0">
              <a:buNone/>
            </a:pPr>
            <a:r>
              <a:rPr lang="nl-NL" dirty="0">
                <a:solidFill>
                  <a:schemeClr val="bg1"/>
                </a:solidFill>
              </a:rPr>
              <a:t>In onderzoek vooral veel focus op verschillen in symptomen als uitkomstmaat</a:t>
            </a:r>
          </a:p>
          <a:p>
            <a:pPr marL="0" indent="0">
              <a:buNone/>
            </a:pPr>
            <a:r>
              <a:rPr lang="nl-NL" dirty="0">
                <a:solidFill>
                  <a:schemeClr val="bg1"/>
                </a:solidFill>
              </a:rPr>
              <a:t>	</a:t>
            </a:r>
            <a:r>
              <a:rPr lang="nl-NL" dirty="0">
                <a:solidFill>
                  <a:schemeClr val="bg1"/>
                </a:solidFill>
                <a:sym typeface="Wingdings" panose="05000000000000000000" pitchFamily="2" charset="2"/>
              </a:rPr>
              <a:t> V</a:t>
            </a:r>
            <a:r>
              <a:rPr lang="nl-NL" dirty="0">
                <a:solidFill>
                  <a:schemeClr val="bg1"/>
                </a:solidFill>
              </a:rPr>
              <a:t>erschillen in subjectieve uitkomstmaten minder onderzocht</a:t>
            </a:r>
          </a:p>
          <a:p>
            <a:endParaRPr lang="en-GB" dirty="0">
              <a:solidFill>
                <a:schemeClr val="bg1"/>
              </a:solidFill>
            </a:endParaRPr>
          </a:p>
          <a:p>
            <a:r>
              <a:rPr lang="en-GB" dirty="0">
                <a:solidFill>
                  <a:schemeClr val="bg1"/>
                </a:solidFill>
              </a:rPr>
              <a:t>Diagnostic biases</a:t>
            </a:r>
            <a:r>
              <a:rPr lang="nl-NL" dirty="0">
                <a:solidFill>
                  <a:schemeClr val="bg1"/>
                </a:solidFill>
              </a:rPr>
              <a:t>: </a:t>
            </a:r>
            <a:r>
              <a:rPr lang="nl-NL" dirty="0" err="1">
                <a:solidFill>
                  <a:schemeClr val="bg1"/>
                </a:solidFill>
              </a:rPr>
              <a:t>transgenderindentiteit</a:t>
            </a:r>
            <a:r>
              <a:rPr lang="nl-NL" dirty="0">
                <a:solidFill>
                  <a:schemeClr val="bg1"/>
                </a:solidFill>
              </a:rPr>
              <a:t> vaker gediagnosticeerd bij psychose, maar </a:t>
            </a:r>
            <a:r>
              <a:rPr lang="nl-NL" dirty="0">
                <a:solidFill>
                  <a:schemeClr val="bg1"/>
                </a:solidFill>
                <a:sym typeface="Wingdings" panose="05000000000000000000" pitchFamily="2" charset="2"/>
              </a:rPr>
              <a:t>ondervertegenwoordigd in literatuur</a:t>
            </a:r>
          </a:p>
          <a:p>
            <a:pPr marL="0" indent="0">
              <a:buNone/>
            </a:pPr>
            <a:r>
              <a:rPr lang="nl-NL" dirty="0">
                <a:solidFill>
                  <a:schemeClr val="bg1"/>
                </a:solidFill>
                <a:sym typeface="Wingdings" panose="05000000000000000000" pitchFamily="2" charset="2"/>
              </a:rPr>
              <a:t>	 Bijv. hoe individuen met een niet-</a:t>
            </a:r>
            <a:r>
              <a:rPr lang="nl-NL" dirty="0" err="1">
                <a:solidFill>
                  <a:schemeClr val="bg1"/>
                </a:solidFill>
                <a:sym typeface="Wingdings" panose="05000000000000000000" pitchFamily="2" charset="2"/>
              </a:rPr>
              <a:t>cisgender</a:t>
            </a:r>
            <a:r>
              <a:rPr lang="nl-NL" dirty="0">
                <a:solidFill>
                  <a:schemeClr val="bg1"/>
                </a:solidFill>
                <a:sym typeface="Wingdings" panose="05000000000000000000" pitchFamily="2" charset="2"/>
              </a:rPr>
              <a:t> de behandeling of de 	herstelperiode ervaren relatief onbekend</a:t>
            </a:r>
            <a:endParaRPr lang="nl-NL" dirty="0">
              <a:solidFill>
                <a:schemeClr val="bg1"/>
              </a:solidFill>
            </a:endParaRPr>
          </a:p>
        </p:txBody>
      </p:sp>
      <p:sp>
        <p:nvSpPr>
          <p:cNvPr id="4" name="Tekstvak 3"/>
          <p:cNvSpPr txBox="1"/>
          <p:nvPr/>
        </p:nvSpPr>
        <p:spPr>
          <a:xfrm>
            <a:off x="8654902" y="6239395"/>
            <a:ext cx="3200400" cy="369332"/>
          </a:xfrm>
          <a:prstGeom prst="rect">
            <a:avLst/>
          </a:prstGeom>
          <a:noFill/>
        </p:spPr>
        <p:txBody>
          <a:bodyPr wrap="square" rtlCol="0">
            <a:spAutoFit/>
          </a:bodyPr>
          <a:lstStyle/>
          <a:p>
            <a:r>
              <a:rPr lang="nl-NL" dirty="0">
                <a:solidFill>
                  <a:srgbClr val="AEE2A0"/>
                </a:solidFill>
              </a:rPr>
              <a:t>Barr et al., 2021; </a:t>
            </a:r>
            <a:r>
              <a:rPr lang="nl-NL" dirty="0" err="1">
                <a:solidFill>
                  <a:srgbClr val="AEE2A0"/>
                </a:solidFill>
              </a:rPr>
              <a:t>Seeman</a:t>
            </a:r>
            <a:r>
              <a:rPr lang="nl-NL" dirty="0">
                <a:solidFill>
                  <a:srgbClr val="AEE2A0"/>
                </a:solidFill>
              </a:rPr>
              <a:t>, 2019</a:t>
            </a:r>
          </a:p>
        </p:txBody>
      </p:sp>
      <p:pic>
        <p:nvPicPr>
          <p:cNvPr id="5" name="Picture 5">
            <a:extLst>
              <a:ext uri="{FF2B5EF4-FFF2-40B4-BE49-F238E27FC236}">
                <a16:creationId xmlns:a16="http://schemas.microsoft.com/office/drawing/2014/main" id="{FF6FAC46-8CEA-ED6B-AF27-8F87F292EE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485" r="23798"/>
          <a:stretch/>
        </p:blipFill>
        <p:spPr bwMode="auto">
          <a:xfrm>
            <a:off x="9978065" y="979049"/>
            <a:ext cx="1449850" cy="186895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fgeronde rechthoek 5">
            <a:extLst>
              <a:ext uri="{FF2B5EF4-FFF2-40B4-BE49-F238E27FC236}">
                <a16:creationId xmlns:a16="http://schemas.microsoft.com/office/drawing/2014/main" id="{377F2118-08D9-3C6F-EB8B-45FBA6D58CF5}"/>
              </a:ext>
            </a:extLst>
          </p:cNvPr>
          <p:cNvSpPr/>
          <p:nvPr/>
        </p:nvSpPr>
        <p:spPr>
          <a:xfrm>
            <a:off x="7553738" y="979049"/>
            <a:ext cx="4037661" cy="186895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Binnenkort aan PHAMOUS toegevoegd: vragen over genderidentiteit en seksuele oriëntatie</a:t>
            </a:r>
          </a:p>
        </p:txBody>
      </p:sp>
    </p:spTree>
    <p:extLst>
      <p:ext uri="{BB962C8B-B14F-4D97-AF65-F5344CB8AC3E}">
        <p14:creationId xmlns:p14="http://schemas.microsoft.com/office/powerpoint/2010/main" val="368752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81589" y="569796"/>
            <a:ext cx="8915399" cy="2262781"/>
          </a:xfrm>
        </p:spPr>
        <p:txBody>
          <a:bodyPr>
            <a:normAutofit/>
          </a:bodyPr>
          <a:lstStyle/>
          <a:p>
            <a:pPr algn="r"/>
            <a:r>
              <a:rPr lang="nl-NL" sz="4400" b="1" dirty="0">
                <a:solidFill>
                  <a:schemeClr val="accent5"/>
                </a:solidFill>
              </a:rPr>
              <a:t>Wat zijn de grote voorspellers van herstel in psychose?</a:t>
            </a:r>
          </a:p>
        </p:txBody>
      </p:sp>
      <p:sp>
        <p:nvSpPr>
          <p:cNvPr id="3" name="Ondertitel 2"/>
          <p:cNvSpPr>
            <a:spLocks noGrp="1"/>
          </p:cNvSpPr>
          <p:nvPr>
            <p:ph type="subTitle" idx="1"/>
          </p:nvPr>
        </p:nvSpPr>
        <p:spPr>
          <a:xfrm>
            <a:off x="6939288" y="3356949"/>
            <a:ext cx="4457700" cy="1655762"/>
          </a:xfrm>
        </p:spPr>
        <p:txBody>
          <a:bodyPr>
            <a:normAutofit/>
          </a:bodyPr>
          <a:lstStyle/>
          <a:p>
            <a:pPr algn="r"/>
            <a:r>
              <a:rPr lang="nl-NL" sz="3200" b="1" dirty="0">
                <a:solidFill>
                  <a:schemeClr val="accent1"/>
                </a:solidFill>
              </a:rPr>
              <a:t>Een LASSO analyse</a:t>
            </a:r>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backgroundRemoval t="9800" b="90000" l="1800" r="95400"/>
                    </a14:imgEffect>
                  </a14:imgLayer>
                </a14:imgProps>
              </a:ext>
            </a:extLst>
          </a:blip>
          <a:stretch>
            <a:fillRect/>
          </a:stretch>
        </p:blipFill>
        <p:spPr>
          <a:xfrm>
            <a:off x="7587996" y="3367906"/>
            <a:ext cx="3808992" cy="4191247"/>
          </a:xfrm>
          <a:prstGeom prst="rect">
            <a:avLst/>
          </a:prstGeom>
        </p:spPr>
      </p:pic>
      <p:sp>
        <p:nvSpPr>
          <p:cNvPr id="6" name="Vijfhoek 5"/>
          <p:cNvSpPr/>
          <p:nvPr/>
        </p:nvSpPr>
        <p:spPr>
          <a:xfrm>
            <a:off x="0" y="4328932"/>
            <a:ext cx="4186989" cy="77245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Century Gothic" panose="020B0502020202020204"/>
                <a:ea typeface="+mn-ea"/>
                <a:cs typeface="+mn-cs"/>
              </a:rPr>
              <a:t>Prof. dr. Stynke Castelein</a:t>
            </a:r>
            <a:endParaRPr kumimoji="0" lang="nl-N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7" name="Afbeelding 6">
            <a:extLst>
              <a:ext uri="{FF2B5EF4-FFF2-40B4-BE49-F238E27FC236}">
                <a16:creationId xmlns:a16="http://schemas.microsoft.com/office/drawing/2014/main" id="{D794A71E-FEE2-0A48-9942-5D830B633A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5463529"/>
            <a:ext cx="1887793" cy="760021"/>
          </a:xfrm>
          <a:prstGeom prst="rect">
            <a:avLst/>
          </a:prstGeom>
        </p:spPr>
      </p:pic>
      <p:pic>
        <p:nvPicPr>
          <p:cNvPr id="4" name="Afbeelding 3"/>
          <p:cNvPicPr>
            <a:picLocks noChangeAspect="1"/>
          </p:cNvPicPr>
          <p:nvPr/>
        </p:nvPicPr>
        <p:blipFill>
          <a:blip r:embed="rId5"/>
          <a:stretch>
            <a:fillRect/>
          </a:stretch>
        </p:blipFill>
        <p:spPr>
          <a:xfrm>
            <a:off x="3342883" y="5645638"/>
            <a:ext cx="1688211" cy="395801"/>
          </a:xfrm>
          <a:prstGeom prst="rect">
            <a:avLst/>
          </a:prstGeom>
        </p:spPr>
      </p:pic>
    </p:spTree>
    <p:extLst>
      <p:ext uri="{BB962C8B-B14F-4D97-AF65-F5344CB8AC3E}">
        <p14:creationId xmlns:p14="http://schemas.microsoft.com/office/powerpoint/2010/main" val="258760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34709-F274-F26B-1524-E166112260C1}"/>
              </a:ext>
            </a:extLst>
          </p:cNvPr>
          <p:cNvSpPr>
            <a:spLocks noGrp="1"/>
          </p:cNvSpPr>
          <p:nvPr>
            <p:ph type="title"/>
          </p:nvPr>
        </p:nvSpPr>
        <p:spPr/>
        <p:txBody>
          <a:bodyPr/>
          <a:lstStyle/>
          <a:p>
            <a:r>
              <a:rPr lang="nl-NL" b="1" dirty="0">
                <a:solidFill>
                  <a:srgbClr val="F442F1"/>
                </a:solidFill>
                <a:latin typeface="+mn-lt"/>
              </a:rPr>
              <a:t>Shared </a:t>
            </a:r>
            <a:r>
              <a:rPr lang="nl-NL" b="1" dirty="0" err="1">
                <a:solidFill>
                  <a:srgbClr val="F442F1"/>
                </a:solidFill>
                <a:latin typeface="+mn-lt"/>
              </a:rPr>
              <a:t>decision</a:t>
            </a:r>
            <a:r>
              <a:rPr lang="nl-NL" b="1" dirty="0">
                <a:solidFill>
                  <a:srgbClr val="F442F1"/>
                </a:solidFill>
                <a:latin typeface="+mn-lt"/>
              </a:rPr>
              <a:t> making</a:t>
            </a:r>
          </a:p>
        </p:txBody>
      </p:sp>
      <p:sp>
        <p:nvSpPr>
          <p:cNvPr id="3" name="Tijdelijke aanduiding voor inhoud 2">
            <a:extLst>
              <a:ext uri="{FF2B5EF4-FFF2-40B4-BE49-F238E27FC236}">
                <a16:creationId xmlns:a16="http://schemas.microsoft.com/office/drawing/2014/main" id="{73BB4EEF-565C-2C53-1635-B5DC708883AD}"/>
              </a:ext>
            </a:extLst>
          </p:cNvPr>
          <p:cNvSpPr>
            <a:spLocks noGrp="1"/>
          </p:cNvSpPr>
          <p:nvPr>
            <p:ph sz="half" idx="1"/>
          </p:nvPr>
        </p:nvSpPr>
        <p:spPr/>
        <p:txBody>
          <a:bodyPr>
            <a:normAutofit fontScale="62500" lnSpcReduction="20000"/>
          </a:bodyPr>
          <a:lstStyle/>
          <a:p>
            <a:pPr marL="0" indent="0">
              <a:buNone/>
            </a:pPr>
            <a:r>
              <a:rPr lang="nl-NL" dirty="0">
                <a:solidFill>
                  <a:schemeClr val="bg1"/>
                </a:solidFill>
              </a:rPr>
              <a:t>Hoe zit het eigenlijk met SDM in de forensische psychiatrie?</a:t>
            </a:r>
          </a:p>
          <a:p>
            <a:pPr marL="0" indent="0">
              <a:buNone/>
            </a:pPr>
            <a:endParaRPr lang="nl-NL" dirty="0">
              <a:solidFill>
                <a:schemeClr val="bg1"/>
              </a:solidFill>
            </a:endParaRPr>
          </a:p>
          <a:p>
            <a:pPr marL="0" indent="0">
              <a:buNone/>
            </a:pPr>
            <a:r>
              <a:rPr lang="nl-NL" dirty="0">
                <a:solidFill>
                  <a:schemeClr val="bg1"/>
                </a:solidFill>
              </a:rPr>
              <a:t>Doel: Verkenning van mate van SDM en factoren in beeld brengen die het beïnvloeden</a:t>
            </a:r>
          </a:p>
          <a:p>
            <a:pPr marL="0" indent="0">
              <a:buNone/>
            </a:pPr>
            <a:endParaRPr lang="nl-NL" dirty="0">
              <a:solidFill>
                <a:schemeClr val="bg1"/>
              </a:solidFill>
            </a:endParaRPr>
          </a:p>
          <a:p>
            <a:pPr marL="0" indent="0">
              <a:buNone/>
            </a:pPr>
            <a:r>
              <a:rPr lang="nl-NL" dirty="0">
                <a:solidFill>
                  <a:schemeClr val="bg1"/>
                </a:solidFill>
              </a:rPr>
              <a:t>Resultaat:</a:t>
            </a:r>
          </a:p>
          <a:p>
            <a:r>
              <a:rPr lang="nl-NL" dirty="0">
                <a:solidFill>
                  <a:schemeClr val="bg1"/>
                </a:solidFill>
              </a:rPr>
              <a:t>Relatief hoge mate van SDM op de lijsten</a:t>
            </a:r>
          </a:p>
          <a:p>
            <a:r>
              <a:rPr lang="nl-NL" dirty="0">
                <a:solidFill>
                  <a:schemeClr val="bg1"/>
                </a:solidFill>
              </a:rPr>
              <a:t>Gevonden factoren die SDM beïnvloeden: 1) cognitieve en executieve functies van de patiënt, 2) subculturele verschillen, 3) ziekte-inzicht en 4) wederkerige samenwerking</a:t>
            </a:r>
          </a:p>
          <a:p>
            <a:r>
              <a:rPr lang="nl-NL" b="1" dirty="0">
                <a:solidFill>
                  <a:srgbClr val="F442F1"/>
                </a:solidFill>
              </a:rPr>
              <a:t>Opvallend</a:t>
            </a:r>
            <a:r>
              <a:rPr lang="nl-NL" dirty="0">
                <a:solidFill>
                  <a:schemeClr val="bg1"/>
                </a:solidFill>
              </a:rPr>
              <a:t> SDM is meer een middel om ‘communicatie over beslissingen te verbeteren’ dan ‘werkelijk gedeelde besluitvorming’.</a:t>
            </a:r>
          </a:p>
          <a:p>
            <a:pPr marL="0" indent="0">
              <a:buNone/>
            </a:pPr>
            <a:endParaRPr lang="nl-NL" dirty="0">
              <a:solidFill>
                <a:schemeClr val="bg1"/>
              </a:solidFill>
            </a:endParaRPr>
          </a:p>
        </p:txBody>
      </p:sp>
      <p:pic>
        <p:nvPicPr>
          <p:cNvPr id="1026" name="Picture 2" descr="FPC Dr. S. van Mesdag | Facebook">
            <a:extLst>
              <a:ext uri="{FF2B5EF4-FFF2-40B4-BE49-F238E27FC236}">
                <a16:creationId xmlns:a16="http://schemas.microsoft.com/office/drawing/2014/main" id="{F2186778-5297-5025-AFAF-C1614A4E726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03394" y="2061883"/>
            <a:ext cx="4950406" cy="3288226"/>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509E07BD-DBB7-0A11-EF0F-7A3245EF52F4}"/>
              </a:ext>
            </a:extLst>
          </p:cNvPr>
          <p:cNvSpPr txBox="1"/>
          <p:nvPr/>
        </p:nvSpPr>
        <p:spPr>
          <a:xfrm>
            <a:off x="7079653" y="6005513"/>
            <a:ext cx="50132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A74F6"/>
                </a:solidFill>
                <a:effectLst/>
                <a:uLnTx/>
                <a:uFillTx/>
                <a:latin typeface="Calibri" panose="020F0502020204030204"/>
                <a:ea typeface="+mn-ea"/>
                <a:cs typeface="+mn-cs"/>
              </a:rPr>
              <a:t>F. den Besten</a:t>
            </a: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 S. </a:t>
            </a:r>
            <a:r>
              <a:rPr kumimoji="0" lang="nl-NL" sz="1800" b="0" i="0" u="none" strike="noStrike" kern="1200" cap="none" spc="0" normalizeH="0" baseline="0" noProof="0" dirty="0" err="1">
                <a:ln>
                  <a:noFill/>
                </a:ln>
                <a:solidFill>
                  <a:prstClr val="white"/>
                </a:solidFill>
                <a:effectLst/>
                <a:uLnTx/>
                <a:uFillTx/>
                <a:latin typeface="Calibri" panose="020F0502020204030204"/>
                <a:ea typeface="+mn-ea"/>
                <a:cs typeface="+mn-cs"/>
              </a:rPr>
              <a:t>Castelein</a:t>
            </a: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 E. Schuringa &amp; S. de Jong (In druk Tijdschrift voor Psychiatrie)  </a:t>
            </a:r>
          </a:p>
        </p:txBody>
      </p:sp>
    </p:spTree>
    <p:extLst>
      <p:ext uri="{BB962C8B-B14F-4D97-AF65-F5344CB8AC3E}">
        <p14:creationId xmlns:p14="http://schemas.microsoft.com/office/powerpoint/2010/main" val="276795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Herstel bij mensen met een psychose</a:t>
            </a:r>
          </a:p>
        </p:txBody>
      </p:sp>
      <p:sp>
        <p:nvSpPr>
          <p:cNvPr id="3" name="Tijdelijke aanduiding voor inhoud 2"/>
          <p:cNvSpPr>
            <a:spLocks noGrp="1"/>
          </p:cNvSpPr>
          <p:nvPr>
            <p:ph idx="1"/>
          </p:nvPr>
        </p:nvSpPr>
        <p:spPr/>
        <p:txBody>
          <a:bodyPr>
            <a:normAutofit lnSpcReduction="10000"/>
          </a:bodyPr>
          <a:lstStyle/>
          <a:p>
            <a:r>
              <a:rPr lang="nl-NL" dirty="0"/>
              <a:t>Onderscheiden drie vormen van herstel</a:t>
            </a:r>
          </a:p>
          <a:p>
            <a:pPr lvl="2"/>
            <a:r>
              <a:rPr lang="nl-NL" dirty="0">
                <a:solidFill>
                  <a:schemeClr val="accent2"/>
                </a:solidFill>
              </a:rPr>
              <a:t>Klinisch</a:t>
            </a:r>
          </a:p>
          <a:p>
            <a:pPr lvl="2"/>
            <a:r>
              <a:rPr lang="nl-NL" dirty="0">
                <a:solidFill>
                  <a:schemeClr val="accent5"/>
                </a:solidFill>
              </a:rPr>
              <a:t>Maatschappelijk</a:t>
            </a:r>
          </a:p>
          <a:p>
            <a:pPr lvl="2"/>
            <a:r>
              <a:rPr lang="nl-NL" dirty="0">
                <a:solidFill>
                  <a:schemeClr val="accent3"/>
                </a:solidFill>
              </a:rPr>
              <a:t>Persoonlijk</a:t>
            </a:r>
          </a:p>
          <a:p>
            <a:endParaRPr lang="nl-NL" dirty="0"/>
          </a:p>
          <a:p>
            <a:r>
              <a:rPr lang="nl-NL" dirty="0"/>
              <a:t>Verschillende herstelpatronen zichtbaar </a:t>
            </a:r>
            <a:r>
              <a:rPr lang="nl-NL" sz="1000" dirty="0"/>
              <a:t>(</a:t>
            </a:r>
            <a:r>
              <a:rPr lang="nl-NL" sz="1000" dirty="0" err="1"/>
              <a:t>Castelein</a:t>
            </a:r>
            <a:r>
              <a:rPr lang="nl-NL" sz="1000" dirty="0"/>
              <a:t> e.a., 2021)</a:t>
            </a:r>
          </a:p>
          <a:p>
            <a:pPr lvl="2"/>
            <a:r>
              <a:rPr lang="nl-NL" dirty="0"/>
              <a:t>Wat zijn de voorspellende factoren?</a:t>
            </a:r>
          </a:p>
          <a:p>
            <a:pPr lvl="2"/>
            <a:r>
              <a:rPr lang="nl-NL" dirty="0"/>
              <a:t>Vernieuwend:</a:t>
            </a:r>
          </a:p>
          <a:p>
            <a:pPr marL="914400" lvl="2" indent="0">
              <a:buNone/>
            </a:pPr>
            <a:r>
              <a:rPr lang="nl-NL" dirty="0"/>
              <a:t>1. Drie domeinen </a:t>
            </a:r>
          </a:p>
          <a:p>
            <a:pPr marL="914400" lvl="2" indent="0">
              <a:buNone/>
            </a:pPr>
            <a:r>
              <a:rPr lang="nl-NL" dirty="0"/>
              <a:t>2. Huidige data (dus niet van FEP-periode)</a:t>
            </a:r>
          </a:p>
          <a:p>
            <a:pPr marL="914400" lvl="2" indent="0">
              <a:buNone/>
            </a:pPr>
            <a:r>
              <a:rPr lang="nl-NL" dirty="0"/>
              <a:t>3. Voorspellen van verschil in herstel (1 jaar later) </a:t>
            </a:r>
          </a:p>
        </p:txBody>
      </p:sp>
      <p:grpSp>
        <p:nvGrpSpPr>
          <p:cNvPr id="6" name="Groep 5"/>
          <p:cNvGrpSpPr/>
          <p:nvPr/>
        </p:nvGrpSpPr>
        <p:grpSpPr>
          <a:xfrm>
            <a:off x="8146794" y="3492689"/>
            <a:ext cx="2975561" cy="2647133"/>
            <a:chOff x="7713657" y="3096442"/>
            <a:chExt cx="2975561" cy="2647133"/>
          </a:xfrm>
        </p:grpSpPr>
        <p:pic>
          <p:nvPicPr>
            <p:cNvPr id="4" name="Afbeelding 3"/>
            <p:cNvPicPr>
              <a:picLocks noChangeAspect="1"/>
            </p:cNvPicPr>
            <p:nvPr/>
          </p:nvPicPr>
          <p:blipFill>
            <a:blip r:embed="rId3">
              <a:extLst>
                <a:ext uri="{BEBA8EAE-BF5A-486C-A8C5-ECC9F3942E4B}">
                  <a14:imgProps xmlns:a14="http://schemas.microsoft.com/office/drawing/2010/main">
                    <a14:imgLayer r:embed="rId4">
                      <a14:imgEffect>
                        <a14:backgroundRemoval t="0" b="100000" l="662" r="99779"/>
                      </a14:imgEffect>
                    </a14:imgLayer>
                  </a14:imgProps>
                </a:ext>
              </a:extLst>
            </a:blip>
            <a:stretch>
              <a:fillRect/>
            </a:stretch>
          </p:blipFill>
          <p:spPr>
            <a:xfrm>
              <a:off x="7713657" y="3096442"/>
              <a:ext cx="2975561" cy="2647133"/>
            </a:xfrm>
            <a:prstGeom prst="rect">
              <a:avLst/>
            </a:prstGeom>
          </p:spPr>
        </p:pic>
        <p:sp>
          <p:nvSpPr>
            <p:cNvPr id="5" name="Tekstvak 4"/>
            <p:cNvSpPr txBox="1"/>
            <p:nvPr/>
          </p:nvSpPr>
          <p:spPr>
            <a:xfrm rot="193495">
              <a:off x="7967004" y="4961422"/>
              <a:ext cx="229741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Mistral" panose="03090702030407020403" pitchFamily="66" charset="0"/>
                  <a:ea typeface="+mn-ea"/>
                  <a:cs typeface="+mn-cs"/>
                </a:rPr>
                <a:t>Recovery button</a:t>
              </a:r>
            </a:p>
          </p:txBody>
        </p:sp>
      </p:grpSp>
    </p:spTree>
    <p:extLst>
      <p:ext uri="{BB962C8B-B14F-4D97-AF65-F5344CB8AC3E}">
        <p14:creationId xmlns:p14="http://schemas.microsoft.com/office/powerpoint/2010/main" val="41553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835419"/>
          </a:xfrm>
        </p:spPr>
        <p:txBody>
          <a:bodyPr/>
          <a:lstStyle/>
          <a:p>
            <a:r>
              <a:rPr lang="nl-NL" dirty="0"/>
              <a:t>Stap 1: literatuur doorzoeken</a:t>
            </a:r>
          </a:p>
        </p:txBody>
      </p:sp>
      <p:sp>
        <p:nvSpPr>
          <p:cNvPr id="3" name="Tijdelijke aanduiding voor inhoud 2"/>
          <p:cNvSpPr>
            <a:spLocks noGrp="1"/>
          </p:cNvSpPr>
          <p:nvPr>
            <p:ph idx="1"/>
          </p:nvPr>
        </p:nvSpPr>
        <p:spPr>
          <a:xfrm>
            <a:off x="2221656" y="1684421"/>
            <a:ext cx="2207377" cy="3777622"/>
          </a:xfrm>
        </p:spPr>
        <p:txBody>
          <a:bodyPr/>
          <a:lstStyle/>
          <a:p>
            <a:pPr marL="0" indent="0">
              <a:buNone/>
            </a:pPr>
            <a:r>
              <a:rPr lang="nl-NL" dirty="0">
                <a:solidFill>
                  <a:schemeClr val="accent2"/>
                </a:solidFill>
              </a:rPr>
              <a:t>Klinisch</a:t>
            </a:r>
          </a:p>
          <a:p>
            <a:pPr marL="0" indent="0">
              <a:buNone/>
            </a:pPr>
            <a:endParaRPr lang="nl-NL" dirty="0"/>
          </a:p>
        </p:txBody>
      </p:sp>
      <p:sp>
        <p:nvSpPr>
          <p:cNvPr id="4" name="Tijdelijke aanduiding voor inhoud 2"/>
          <p:cNvSpPr txBox="1">
            <a:spLocks/>
          </p:cNvSpPr>
          <p:nvPr/>
        </p:nvSpPr>
        <p:spPr>
          <a:xfrm>
            <a:off x="5476524" y="1684421"/>
            <a:ext cx="2207377"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800" b="0" i="0" u="none" strike="noStrike" kern="1200" cap="none" spc="0" normalizeH="0" baseline="0" noProof="0" dirty="0">
                <a:ln>
                  <a:noFill/>
                </a:ln>
                <a:solidFill>
                  <a:srgbClr val="8971E1"/>
                </a:solidFill>
                <a:effectLst/>
                <a:uLnTx/>
                <a:uFillTx/>
                <a:latin typeface="Century Gothic" panose="020B0502020202020204"/>
                <a:ea typeface="+mn-ea"/>
                <a:cs typeface="+mn-cs"/>
              </a:rPr>
              <a:t>Maatschappelijk</a:t>
            </a:r>
          </a:p>
        </p:txBody>
      </p:sp>
      <p:sp>
        <p:nvSpPr>
          <p:cNvPr id="5" name="Tijdelijke aanduiding voor inhoud 2"/>
          <p:cNvSpPr txBox="1">
            <a:spLocks/>
          </p:cNvSpPr>
          <p:nvPr/>
        </p:nvSpPr>
        <p:spPr>
          <a:xfrm>
            <a:off x="8613023" y="1684421"/>
            <a:ext cx="2207377"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800" b="0" i="0" u="none" strike="noStrike" kern="1200" cap="none" spc="0" normalizeH="0" baseline="0" noProof="0" dirty="0">
                <a:ln>
                  <a:noFill/>
                </a:ln>
                <a:solidFill>
                  <a:srgbClr val="4EA6DC"/>
                </a:solidFill>
                <a:effectLst/>
                <a:uLnTx/>
                <a:uFillTx/>
                <a:latin typeface="Century Gothic" panose="020B0502020202020204"/>
                <a:ea typeface="+mn-ea"/>
                <a:cs typeface="+mn-cs"/>
              </a:rPr>
              <a:t>Persoonlijk</a:t>
            </a:r>
          </a:p>
        </p:txBody>
      </p:sp>
      <p:graphicFrame>
        <p:nvGraphicFramePr>
          <p:cNvPr id="6" name="Tabel 5"/>
          <p:cNvGraphicFramePr>
            <a:graphicFrameLocks noGrp="1"/>
          </p:cNvGraphicFramePr>
          <p:nvPr/>
        </p:nvGraphicFramePr>
        <p:xfrm>
          <a:off x="2302042" y="2213810"/>
          <a:ext cx="2245360" cy="4368076"/>
        </p:xfrm>
        <a:graphic>
          <a:graphicData uri="http://schemas.openxmlformats.org/drawingml/2006/table">
            <a:tbl>
              <a:tblPr>
                <a:tableStyleId>{2D5ABB26-0587-4C30-8999-92F81FD0307C}</a:tableStyleId>
              </a:tblPr>
              <a:tblGrid>
                <a:gridCol w="2245360">
                  <a:extLst>
                    <a:ext uri="{9D8B030D-6E8A-4147-A177-3AD203B41FA5}">
                      <a16:colId xmlns:a16="http://schemas.microsoft.com/office/drawing/2014/main" val="122380259"/>
                    </a:ext>
                  </a:extLst>
                </a:gridCol>
              </a:tblGrid>
              <a:tr h="129540">
                <a:tc>
                  <a:txBody>
                    <a:bodyPr/>
                    <a:lstStyle/>
                    <a:p>
                      <a:pPr algn="l" fontAlgn="b"/>
                      <a:r>
                        <a:rPr lang="nl-NL" sz="800" u="none" strike="noStrike">
                          <a:effectLst/>
                        </a:rPr>
                        <a:t>Social functioning</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658190930"/>
                  </a:ext>
                </a:extLst>
              </a:tr>
              <a:tr h="129540">
                <a:tc>
                  <a:txBody>
                    <a:bodyPr/>
                    <a:lstStyle/>
                    <a:p>
                      <a:pPr algn="l" fontAlgn="b"/>
                      <a:r>
                        <a:rPr lang="nl-NL" sz="800" u="none" strike="noStrike">
                          <a:effectLst/>
                        </a:rPr>
                        <a:t>Quality of life</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932610793"/>
                  </a:ext>
                </a:extLst>
              </a:tr>
              <a:tr h="129540">
                <a:tc>
                  <a:txBody>
                    <a:bodyPr/>
                    <a:lstStyle/>
                    <a:p>
                      <a:pPr algn="l" fontAlgn="b"/>
                      <a:r>
                        <a:rPr lang="nl-NL" sz="800" u="none" strike="noStrike">
                          <a:effectLst/>
                        </a:rPr>
                        <a:t>DUP</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1607719841"/>
                  </a:ext>
                </a:extLst>
              </a:tr>
              <a:tr h="129540">
                <a:tc>
                  <a:txBody>
                    <a:bodyPr/>
                    <a:lstStyle/>
                    <a:p>
                      <a:pPr algn="l" fontAlgn="b"/>
                      <a:r>
                        <a:rPr lang="en-US" sz="800" u="none" strike="noStrike">
                          <a:effectLst/>
                        </a:rPr>
                        <a:t>Negative symptoms (lower level of, at onset)</a:t>
                      </a:r>
                      <a:endParaRPr lang="en-US"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1195607872"/>
                  </a:ext>
                </a:extLst>
              </a:tr>
              <a:tr h="129540">
                <a:tc>
                  <a:txBody>
                    <a:bodyPr/>
                    <a:lstStyle/>
                    <a:p>
                      <a:pPr algn="l" fontAlgn="b"/>
                      <a:r>
                        <a:rPr lang="en-US" sz="800" u="none" strike="noStrike">
                          <a:effectLst/>
                        </a:rPr>
                        <a:t>General psychopathology (lower level of, at onset)</a:t>
                      </a:r>
                      <a:endParaRPr lang="en-US"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402937322"/>
                  </a:ext>
                </a:extLst>
              </a:tr>
              <a:tr h="129540">
                <a:tc>
                  <a:txBody>
                    <a:bodyPr/>
                    <a:lstStyle/>
                    <a:p>
                      <a:pPr algn="l" fontAlgn="b"/>
                      <a:r>
                        <a:rPr lang="en-US" sz="800" u="none" strike="noStrike">
                          <a:effectLst/>
                        </a:rPr>
                        <a:t>Lesser number of psychotic episodes during follow-up</a:t>
                      </a:r>
                      <a:endParaRPr lang="en-US"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3628894850"/>
                  </a:ext>
                </a:extLst>
              </a:tr>
              <a:tr h="129540">
                <a:tc>
                  <a:txBody>
                    <a:bodyPr/>
                    <a:lstStyle/>
                    <a:p>
                      <a:pPr algn="l" fontAlgn="b"/>
                      <a:r>
                        <a:rPr lang="nl-NL" sz="800" u="none" strike="noStrike">
                          <a:effectLst/>
                        </a:rPr>
                        <a:t>Gender female</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2038960049"/>
                  </a:ext>
                </a:extLst>
              </a:tr>
              <a:tr h="129540">
                <a:tc>
                  <a:txBody>
                    <a:bodyPr/>
                    <a:lstStyle/>
                    <a:p>
                      <a:pPr algn="l" fontAlgn="b"/>
                      <a:r>
                        <a:rPr lang="nl-NL" sz="800" u="none" strike="noStrike">
                          <a:effectLst/>
                        </a:rPr>
                        <a:t>Married</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3187685292"/>
                  </a:ext>
                </a:extLst>
              </a:tr>
              <a:tr h="129540">
                <a:tc>
                  <a:txBody>
                    <a:bodyPr/>
                    <a:lstStyle/>
                    <a:p>
                      <a:pPr algn="l" fontAlgn="b"/>
                      <a:r>
                        <a:rPr lang="nl-NL" sz="800" u="none" strike="noStrike">
                          <a:effectLst/>
                        </a:rPr>
                        <a:t>Living situation</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2484333349"/>
                  </a:ext>
                </a:extLst>
              </a:tr>
              <a:tr h="129540">
                <a:tc>
                  <a:txBody>
                    <a:bodyPr/>
                    <a:lstStyle/>
                    <a:p>
                      <a:pPr algn="l" fontAlgn="b"/>
                      <a:r>
                        <a:rPr lang="nl-NL" sz="800" u="none" strike="noStrike">
                          <a:effectLst/>
                        </a:rPr>
                        <a:t>Younger age</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3308799615"/>
                  </a:ext>
                </a:extLst>
              </a:tr>
              <a:tr h="129540">
                <a:tc>
                  <a:txBody>
                    <a:bodyPr/>
                    <a:lstStyle/>
                    <a:p>
                      <a:pPr algn="l" fontAlgn="b"/>
                      <a:r>
                        <a:rPr lang="nl-NL" sz="800" u="none" strike="noStrike">
                          <a:effectLst/>
                        </a:rPr>
                        <a:t>Tertiairy education</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373016025"/>
                  </a:ext>
                </a:extLst>
              </a:tr>
              <a:tr h="129540">
                <a:tc>
                  <a:txBody>
                    <a:bodyPr/>
                    <a:lstStyle/>
                    <a:p>
                      <a:pPr algn="l" fontAlgn="b"/>
                      <a:r>
                        <a:rPr lang="en-US" sz="800" u="none" strike="noStrike">
                          <a:effectLst/>
                        </a:rPr>
                        <a:t>Early response at month 3</a:t>
                      </a:r>
                      <a:endParaRPr lang="en-US"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2548913479"/>
                  </a:ext>
                </a:extLst>
              </a:tr>
              <a:tr h="129540">
                <a:tc>
                  <a:txBody>
                    <a:bodyPr/>
                    <a:lstStyle/>
                    <a:p>
                      <a:pPr algn="l" fontAlgn="b"/>
                      <a:r>
                        <a:rPr lang="nl-NL" sz="800" u="none" strike="noStrike">
                          <a:effectLst/>
                        </a:rPr>
                        <a:t>Unmet needs</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390244881"/>
                  </a:ext>
                </a:extLst>
              </a:tr>
              <a:tr h="129540">
                <a:tc>
                  <a:txBody>
                    <a:bodyPr/>
                    <a:lstStyle/>
                    <a:p>
                      <a:pPr algn="l" fontAlgn="b"/>
                      <a:r>
                        <a:rPr lang="nl-NL" sz="800" u="none" strike="noStrike">
                          <a:effectLst/>
                        </a:rPr>
                        <a:t>Disabilities (houdt in?)</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2848230999"/>
                  </a:ext>
                </a:extLst>
              </a:tr>
              <a:tr h="129540">
                <a:tc>
                  <a:txBody>
                    <a:bodyPr/>
                    <a:lstStyle/>
                    <a:p>
                      <a:pPr algn="l" fontAlgn="b"/>
                      <a:r>
                        <a:rPr lang="en-US" sz="800" u="none" strike="noStrike">
                          <a:effectLst/>
                        </a:rPr>
                        <a:t>Time spent psychotic after FEP</a:t>
                      </a:r>
                      <a:endParaRPr lang="en-US"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2560228690"/>
                  </a:ext>
                </a:extLst>
              </a:tr>
              <a:tr h="129540">
                <a:tc>
                  <a:txBody>
                    <a:bodyPr/>
                    <a:lstStyle/>
                    <a:p>
                      <a:pPr algn="l" fontAlgn="b"/>
                      <a:r>
                        <a:rPr lang="nl-NL" sz="800" u="none" strike="noStrike">
                          <a:effectLst/>
                        </a:rPr>
                        <a:t>Early symptomatic response</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1057348883"/>
                  </a:ext>
                </a:extLst>
              </a:tr>
              <a:tr h="129540">
                <a:tc>
                  <a:txBody>
                    <a:bodyPr/>
                    <a:lstStyle/>
                    <a:p>
                      <a:pPr algn="l" fontAlgn="b"/>
                      <a:r>
                        <a:rPr lang="nl-NL" sz="800" u="none" strike="noStrike">
                          <a:effectLst/>
                        </a:rPr>
                        <a:t>Medicatietrouw</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2963085578"/>
                  </a:ext>
                </a:extLst>
              </a:tr>
              <a:tr h="129540">
                <a:tc>
                  <a:txBody>
                    <a:bodyPr/>
                    <a:lstStyle/>
                    <a:p>
                      <a:pPr algn="l" fontAlgn="b"/>
                      <a:r>
                        <a:rPr lang="nl-NL" sz="800" u="none" strike="noStrike">
                          <a:effectLst/>
                        </a:rPr>
                        <a:t>Abstinence of drugs</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970762648"/>
                  </a:ext>
                </a:extLst>
              </a:tr>
              <a:tr h="129540">
                <a:tc>
                  <a:txBody>
                    <a:bodyPr/>
                    <a:lstStyle/>
                    <a:p>
                      <a:pPr algn="l" fontAlgn="b"/>
                      <a:r>
                        <a:rPr lang="nl-NL" sz="800" u="none" strike="noStrike">
                          <a:effectLst/>
                        </a:rPr>
                        <a:t>Absence of concomitant diseases</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3662852288"/>
                  </a:ext>
                </a:extLst>
              </a:tr>
              <a:tr h="129540">
                <a:tc>
                  <a:txBody>
                    <a:bodyPr/>
                    <a:lstStyle/>
                    <a:p>
                      <a:pPr algn="l" fontAlgn="b"/>
                      <a:r>
                        <a:rPr lang="nl-NL" sz="800" u="none" strike="noStrike">
                          <a:effectLst/>
                        </a:rPr>
                        <a:t>General diseaase severity</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278200677"/>
                  </a:ext>
                </a:extLst>
              </a:tr>
              <a:tr h="129540">
                <a:tc>
                  <a:txBody>
                    <a:bodyPr/>
                    <a:lstStyle/>
                    <a:p>
                      <a:pPr algn="l" fontAlgn="b"/>
                      <a:r>
                        <a:rPr lang="nl-NL" sz="800" u="none" strike="noStrike">
                          <a:effectLst/>
                        </a:rPr>
                        <a:t>Panss-8 total score</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1329907831"/>
                  </a:ext>
                </a:extLst>
              </a:tr>
              <a:tr h="129540">
                <a:tc>
                  <a:txBody>
                    <a:bodyPr/>
                    <a:lstStyle/>
                    <a:p>
                      <a:pPr algn="l" fontAlgn="b"/>
                      <a:r>
                        <a:rPr lang="nl-NL" sz="800" u="none" strike="noStrike">
                          <a:effectLst/>
                        </a:rPr>
                        <a:t>Alcohol abuse</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3054397379"/>
                  </a:ext>
                </a:extLst>
              </a:tr>
              <a:tr h="129540">
                <a:tc>
                  <a:txBody>
                    <a:bodyPr/>
                    <a:lstStyle/>
                    <a:p>
                      <a:pPr algn="l" fontAlgn="b"/>
                      <a:r>
                        <a:rPr lang="nl-NL" sz="800" u="none" strike="noStrike">
                          <a:effectLst/>
                        </a:rPr>
                        <a:t>Substance abuse</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790067295"/>
                  </a:ext>
                </a:extLst>
              </a:tr>
              <a:tr h="129540">
                <a:tc>
                  <a:txBody>
                    <a:bodyPr/>
                    <a:lstStyle/>
                    <a:p>
                      <a:pPr algn="l" fontAlgn="b"/>
                      <a:r>
                        <a:rPr lang="en-US" sz="800" u="none" strike="noStrike">
                          <a:effectLst/>
                        </a:rPr>
                        <a:t>Positive symptoms: at baseline and after first year</a:t>
                      </a:r>
                      <a:endParaRPr lang="en-US"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786640350"/>
                  </a:ext>
                </a:extLst>
              </a:tr>
              <a:tr h="129540">
                <a:tc>
                  <a:txBody>
                    <a:bodyPr/>
                    <a:lstStyle/>
                    <a:p>
                      <a:pPr algn="l" fontAlgn="b"/>
                      <a:r>
                        <a:rPr lang="nl-NL" sz="800" u="none" strike="noStrike">
                          <a:effectLst/>
                        </a:rPr>
                        <a:t>Hallucinations (within positive symptoms)</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2602507767"/>
                  </a:ext>
                </a:extLst>
              </a:tr>
              <a:tr h="129540">
                <a:tc>
                  <a:txBody>
                    <a:bodyPr/>
                    <a:lstStyle/>
                    <a:p>
                      <a:pPr algn="l" fontAlgn="b"/>
                      <a:r>
                        <a:rPr lang="nl-NL" sz="800" u="none" strike="noStrike">
                          <a:effectLst/>
                        </a:rPr>
                        <a:t>Antipsychotic chlorpromazine dose equivalents </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2723721057"/>
                  </a:ext>
                </a:extLst>
              </a:tr>
              <a:tr h="129540">
                <a:tc>
                  <a:txBody>
                    <a:bodyPr/>
                    <a:lstStyle/>
                    <a:p>
                      <a:pPr algn="l" fontAlgn="b"/>
                      <a:r>
                        <a:rPr lang="nl-NL" sz="800" u="none" strike="noStrike">
                          <a:effectLst/>
                        </a:rPr>
                        <a:t>Anxiolytic use </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2197257925"/>
                  </a:ext>
                </a:extLst>
              </a:tr>
              <a:tr h="129540">
                <a:tc>
                  <a:txBody>
                    <a:bodyPr/>
                    <a:lstStyle/>
                    <a:p>
                      <a:pPr algn="l" fontAlgn="b"/>
                      <a:r>
                        <a:rPr lang="nl-NL" sz="800" u="none" strike="noStrike">
                          <a:effectLst/>
                        </a:rPr>
                        <a:t>Lower rate of admissions</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521826387"/>
                  </a:ext>
                </a:extLst>
              </a:tr>
              <a:tr h="129540">
                <a:tc>
                  <a:txBody>
                    <a:bodyPr/>
                    <a:lstStyle/>
                    <a:p>
                      <a:pPr algn="l" fontAlgn="b"/>
                      <a:r>
                        <a:rPr lang="nl-NL" sz="800" u="none" strike="noStrike">
                          <a:effectLst/>
                        </a:rPr>
                        <a:t>Shorter duration of hospitalisation</a:t>
                      </a:r>
                      <a:endParaRPr lang="nl-NL" sz="800" b="0" i="0" u="none" strike="noStrike">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3119673697"/>
                  </a:ext>
                </a:extLst>
              </a:tr>
              <a:tr h="129540">
                <a:tc>
                  <a:txBody>
                    <a:bodyPr/>
                    <a:lstStyle/>
                    <a:p>
                      <a:pPr algn="l" fontAlgn="b"/>
                      <a:r>
                        <a:rPr lang="nl-NL" sz="800" u="none" strike="noStrike" dirty="0">
                          <a:effectLst/>
                        </a:rPr>
                        <a:t>First </a:t>
                      </a:r>
                      <a:r>
                        <a:rPr lang="nl-NL" sz="800" u="none" strike="noStrike" dirty="0" err="1">
                          <a:effectLst/>
                        </a:rPr>
                        <a:t>two</a:t>
                      </a:r>
                      <a:r>
                        <a:rPr lang="nl-NL" sz="800" u="none" strike="noStrike" dirty="0">
                          <a:effectLst/>
                        </a:rPr>
                        <a:t> </a:t>
                      </a:r>
                      <a:r>
                        <a:rPr lang="nl-NL" sz="800" u="none" strike="noStrike" dirty="0" err="1">
                          <a:effectLst/>
                        </a:rPr>
                        <a:t>years</a:t>
                      </a:r>
                      <a:r>
                        <a:rPr lang="nl-NL" sz="800" u="none" strike="noStrike" dirty="0">
                          <a:effectLst/>
                        </a:rPr>
                        <a:t> </a:t>
                      </a:r>
                      <a:r>
                        <a:rPr lang="nl-NL" sz="800" u="none" strike="noStrike" dirty="0" err="1">
                          <a:effectLst/>
                        </a:rPr>
                        <a:t>outcome</a:t>
                      </a:r>
                      <a:endParaRPr lang="nl-NL" sz="800" b="0" i="0" u="none" strike="noStrike" dirty="0">
                        <a:solidFill>
                          <a:srgbClr val="000000"/>
                        </a:solidFill>
                        <a:effectLst/>
                        <a:latin typeface="Calibri" panose="020F0502020204030204" pitchFamily="34" charset="0"/>
                      </a:endParaRPr>
                    </a:p>
                  </a:txBody>
                  <a:tcPr marL="6169" marR="6169" marT="6169" marB="0" anchor="b"/>
                </a:tc>
                <a:extLst>
                  <a:ext uri="{0D108BD9-81ED-4DB2-BD59-A6C34878D82A}">
                    <a16:rowId xmlns:a16="http://schemas.microsoft.com/office/drawing/2014/main" val="437687502"/>
                  </a:ext>
                </a:extLst>
              </a:tr>
            </a:tbl>
          </a:graphicData>
        </a:graphic>
      </p:graphicFrame>
      <p:graphicFrame>
        <p:nvGraphicFramePr>
          <p:cNvPr id="7" name="Tabel 6"/>
          <p:cNvGraphicFramePr>
            <a:graphicFrameLocks noGrp="1"/>
          </p:cNvGraphicFramePr>
          <p:nvPr/>
        </p:nvGraphicFramePr>
        <p:xfrm>
          <a:off x="5588919" y="2213810"/>
          <a:ext cx="2384879" cy="4481185"/>
        </p:xfrm>
        <a:graphic>
          <a:graphicData uri="http://schemas.openxmlformats.org/drawingml/2006/table">
            <a:tbl>
              <a:tblPr>
                <a:tableStyleId>{2D5ABB26-0587-4C30-8999-92F81FD0307C}</a:tableStyleId>
              </a:tblPr>
              <a:tblGrid>
                <a:gridCol w="2384879">
                  <a:extLst>
                    <a:ext uri="{9D8B030D-6E8A-4147-A177-3AD203B41FA5}">
                      <a16:colId xmlns:a16="http://schemas.microsoft.com/office/drawing/2014/main" val="908871367"/>
                    </a:ext>
                  </a:extLst>
                </a:gridCol>
              </a:tblGrid>
              <a:tr h="136502">
                <a:tc>
                  <a:txBody>
                    <a:bodyPr/>
                    <a:lstStyle/>
                    <a:p>
                      <a:pPr algn="l" fontAlgn="b"/>
                      <a:r>
                        <a:rPr lang="nl-NL" sz="800" u="none" strike="noStrike" dirty="0" err="1">
                          <a:effectLst/>
                        </a:rPr>
                        <a:t>Being</a:t>
                      </a:r>
                      <a:r>
                        <a:rPr lang="nl-NL" sz="800" u="none" strike="noStrike" dirty="0">
                          <a:effectLst/>
                        </a:rPr>
                        <a:t> </a:t>
                      </a:r>
                      <a:r>
                        <a:rPr lang="nl-NL" sz="800" u="none" strike="noStrike" dirty="0" err="1">
                          <a:effectLst/>
                        </a:rPr>
                        <a:t>unemployed</a:t>
                      </a:r>
                      <a:endParaRPr lang="nl-NL"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2188077372"/>
                  </a:ext>
                </a:extLst>
              </a:tr>
              <a:tr h="136502">
                <a:tc>
                  <a:txBody>
                    <a:bodyPr/>
                    <a:lstStyle/>
                    <a:p>
                      <a:pPr algn="l" fontAlgn="b"/>
                      <a:r>
                        <a:rPr lang="nl-NL" sz="800" u="none" strike="noStrike">
                          <a:effectLst/>
                        </a:rPr>
                        <a:t>Use of atypical antipsychotics</a:t>
                      </a:r>
                      <a:endParaRPr lang="nl-NL" sz="800" b="0" i="0" u="none" strike="noStrike">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2213723460"/>
                  </a:ext>
                </a:extLst>
              </a:tr>
              <a:tr h="136502">
                <a:tc>
                  <a:txBody>
                    <a:bodyPr/>
                    <a:lstStyle/>
                    <a:p>
                      <a:pPr algn="l" fontAlgn="b"/>
                      <a:r>
                        <a:rPr lang="nl-NL" sz="800" u="none" strike="noStrike">
                          <a:effectLst/>
                        </a:rPr>
                        <a:t>Lower number of medications</a:t>
                      </a:r>
                      <a:endParaRPr lang="nl-NL" sz="800" b="0" i="0" u="none" strike="noStrike">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3340359707"/>
                  </a:ext>
                </a:extLst>
              </a:tr>
              <a:tr h="136502">
                <a:tc>
                  <a:txBody>
                    <a:bodyPr/>
                    <a:lstStyle/>
                    <a:p>
                      <a:pPr algn="l" fontAlgn="b"/>
                      <a:r>
                        <a:rPr lang="nl-NL" sz="800" u="none" strike="noStrike">
                          <a:effectLst/>
                        </a:rPr>
                        <a:t>Lower negative symptom severity</a:t>
                      </a:r>
                      <a:endParaRPr lang="nl-NL" sz="800" b="0" i="0" u="none" strike="noStrike">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730095343"/>
                  </a:ext>
                </a:extLst>
              </a:tr>
              <a:tr h="136502">
                <a:tc>
                  <a:txBody>
                    <a:bodyPr/>
                    <a:lstStyle/>
                    <a:p>
                      <a:pPr algn="l" fontAlgn="b"/>
                      <a:r>
                        <a:rPr lang="nl-NL" sz="800" u="none" strike="noStrike" dirty="0" err="1">
                          <a:effectLst/>
                        </a:rPr>
                        <a:t>Lower</a:t>
                      </a:r>
                      <a:r>
                        <a:rPr lang="nl-NL" sz="800" u="none" strike="noStrike" dirty="0">
                          <a:effectLst/>
                        </a:rPr>
                        <a:t> </a:t>
                      </a:r>
                      <a:r>
                        <a:rPr lang="nl-NL" sz="800" u="none" strike="noStrike" dirty="0" err="1">
                          <a:effectLst/>
                        </a:rPr>
                        <a:t>excitement</a:t>
                      </a:r>
                      <a:r>
                        <a:rPr lang="nl-NL" sz="800" u="none" strike="noStrike" dirty="0">
                          <a:effectLst/>
                        </a:rPr>
                        <a:t> </a:t>
                      </a:r>
                      <a:r>
                        <a:rPr lang="nl-NL" sz="800" u="none" strike="noStrike" dirty="0" err="1">
                          <a:effectLst/>
                        </a:rPr>
                        <a:t>symptom</a:t>
                      </a:r>
                      <a:r>
                        <a:rPr lang="nl-NL" sz="800" u="none" strike="noStrike" dirty="0">
                          <a:effectLst/>
                        </a:rPr>
                        <a:t> </a:t>
                      </a:r>
                      <a:r>
                        <a:rPr lang="nl-NL" sz="800" u="none" strike="noStrike" dirty="0" err="1">
                          <a:effectLst/>
                        </a:rPr>
                        <a:t>severity</a:t>
                      </a:r>
                      <a:endParaRPr lang="nl-NL"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3632758252"/>
                  </a:ext>
                </a:extLst>
              </a:tr>
              <a:tr h="136502">
                <a:tc>
                  <a:txBody>
                    <a:bodyPr/>
                    <a:lstStyle/>
                    <a:p>
                      <a:pPr algn="l" fontAlgn="b"/>
                      <a:r>
                        <a:rPr lang="nl-NL" sz="800" u="none" strike="noStrike">
                          <a:effectLst/>
                        </a:rPr>
                        <a:t>Gender</a:t>
                      </a:r>
                      <a:endParaRPr lang="nl-NL" sz="800" b="0" i="0" u="none" strike="noStrike">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262946576"/>
                  </a:ext>
                </a:extLst>
              </a:tr>
              <a:tr h="136502">
                <a:tc>
                  <a:txBody>
                    <a:bodyPr/>
                    <a:lstStyle/>
                    <a:p>
                      <a:pPr algn="l" fontAlgn="b"/>
                      <a:r>
                        <a:rPr lang="nl-NL" sz="800" u="none" strike="noStrike">
                          <a:effectLst/>
                        </a:rPr>
                        <a:t>Midpoint of intake period</a:t>
                      </a:r>
                      <a:endParaRPr lang="nl-NL" sz="800" b="0" i="0" u="none" strike="noStrike">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3340350051"/>
                  </a:ext>
                </a:extLst>
              </a:tr>
              <a:tr h="136502">
                <a:tc>
                  <a:txBody>
                    <a:bodyPr/>
                    <a:lstStyle/>
                    <a:p>
                      <a:pPr algn="l" fontAlgn="b"/>
                      <a:r>
                        <a:rPr lang="nl-NL" sz="800" u="none" strike="noStrike" dirty="0" err="1">
                          <a:effectLst/>
                        </a:rPr>
                        <a:t>Strictness</a:t>
                      </a:r>
                      <a:r>
                        <a:rPr lang="nl-NL" sz="800" u="none" strike="noStrike" dirty="0">
                          <a:effectLst/>
                        </a:rPr>
                        <a:t> of </a:t>
                      </a:r>
                      <a:r>
                        <a:rPr lang="nl-NL" sz="800" u="none" strike="noStrike" dirty="0" err="1">
                          <a:effectLst/>
                        </a:rPr>
                        <a:t>diagnostic</a:t>
                      </a:r>
                      <a:r>
                        <a:rPr lang="nl-NL" sz="800" u="none" strike="noStrike" dirty="0">
                          <a:effectLst/>
                        </a:rPr>
                        <a:t> criteria</a:t>
                      </a:r>
                      <a:endParaRPr lang="nl-NL"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3803724853"/>
                  </a:ext>
                </a:extLst>
              </a:tr>
              <a:tr h="136502">
                <a:tc>
                  <a:txBody>
                    <a:bodyPr/>
                    <a:lstStyle/>
                    <a:p>
                      <a:pPr algn="l" fontAlgn="b"/>
                      <a:r>
                        <a:rPr lang="nl-NL" sz="800" u="none" strike="noStrike" dirty="0" err="1">
                          <a:effectLst/>
                        </a:rPr>
                        <a:t>Duration</a:t>
                      </a:r>
                      <a:r>
                        <a:rPr lang="nl-NL" sz="800" u="none" strike="noStrike" dirty="0">
                          <a:effectLst/>
                        </a:rPr>
                        <a:t> of follow-up</a:t>
                      </a:r>
                      <a:endParaRPr lang="nl-NL"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3058171324"/>
                  </a:ext>
                </a:extLst>
              </a:tr>
              <a:tr h="136502">
                <a:tc>
                  <a:txBody>
                    <a:bodyPr/>
                    <a:lstStyle/>
                    <a:p>
                      <a:pPr algn="l" fontAlgn="b"/>
                      <a:r>
                        <a:rPr lang="nl-NL" sz="800" u="none" strike="noStrike" dirty="0" err="1">
                          <a:effectLst/>
                        </a:rPr>
                        <a:t>Duration</a:t>
                      </a:r>
                      <a:r>
                        <a:rPr lang="nl-NL" sz="800" u="none" strike="noStrike" dirty="0">
                          <a:effectLst/>
                        </a:rPr>
                        <a:t> of </a:t>
                      </a:r>
                      <a:r>
                        <a:rPr lang="nl-NL" sz="800" u="none" strike="noStrike" dirty="0" err="1">
                          <a:effectLst/>
                        </a:rPr>
                        <a:t>negative</a:t>
                      </a:r>
                      <a:r>
                        <a:rPr lang="nl-NL" sz="800" u="none" strike="noStrike" dirty="0">
                          <a:effectLst/>
                        </a:rPr>
                        <a:t> </a:t>
                      </a:r>
                      <a:r>
                        <a:rPr lang="nl-NL" sz="800" u="none" strike="noStrike" dirty="0" err="1">
                          <a:effectLst/>
                        </a:rPr>
                        <a:t>symtoms</a:t>
                      </a:r>
                      <a:endParaRPr lang="nl-NL"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1588699054"/>
                  </a:ext>
                </a:extLst>
              </a:tr>
              <a:tr h="136502">
                <a:tc>
                  <a:txBody>
                    <a:bodyPr/>
                    <a:lstStyle/>
                    <a:p>
                      <a:pPr algn="l" fontAlgn="b"/>
                      <a:r>
                        <a:rPr lang="nl-NL" sz="800" u="none" strike="noStrike" dirty="0">
                          <a:effectLst/>
                        </a:rPr>
                        <a:t>(</a:t>
                      </a:r>
                      <a:r>
                        <a:rPr lang="nl-NL" sz="800" u="none" strike="noStrike" dirty="0" err="1">
                          <a:effectLst/>
                        </a:rPr>
                        <a:t>Duration</a:t>
                      </a:r>
                      <a:r>
                        <a:rPr lang="nl-NL" sz="800" u="none" strike="noStrike" dirty="0">
                          <a:effectLst/>
                        </a:rPr>
                        <a:t> of) </a:t>
                      </a:r>
                      <a:r>
                        <a:rPr lang="nl-NL" sz="800" u="none" strike="noStrike" dirty="0" err="1">
                          <a:effectLst/>
                        </a:rPr>
                        <a:t>positive</a:t>
                      </a:r>
                      <a:r>
                        <a:rPr lang="nl-NL" sz="800" u="none" strike="noStrike" dirty="0">
                          <a:effectLst/>
                        </a:rPr>
                        <a:t> </a:t>
                      </a:r>
                      <a:r>
                        <a:rPr lang="nl-NL" sz="800" u="none" strike="noStrike" dirty="0" err="1">
                          <a:effectLst/>
                        </a:rPr>
                        <a:t>symptoms</a:t>
                      </a:r>
                      <a:endParaRPr lang="nl-NL"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487216196"/>
                  </a:ext>
                </a:extLst>
              </a:tr>
              <a:tr h="136502">
                <a:tc>
                  <a:txBody>
                    <a:bodyPr/>
                    <a:lstStyle/>
                    <a:p>
                      <a:pPr algn="l" fontAlgn="b"/>
                      <a:r>
                        <a:rPr lang="en-US" sz="800" u="none" strike="noStrike" dirty="0">
                          <a:effectLst/>
                        </a:rPr>
                        <a:t>Higher SCPS total score at admission</a:t>
                      </a:r>
                      <a:endParaRPr lang="en-US"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2399743956"/>
                  </a:ext>
                </a:extLst>
              </a:tr>
              <a:tr h="136502">
                <a:tc>
                  <a:txBody>
                    <a:bodyPr/>
                    <a:lstStyle/>
                    <a:p>
                      <a:pPr algn="l" fontAlgn="b"/>
                      <a:r>
                        <a:rPr lang="nl-NL" sz="800" u="none" strike="noStrike" dirty="0">
                          <a:effectLst/>
                        </a:rPr>
                        <a:t>status of </a:t>
                      </a:r>
                      <a:r>
                        <a:rPr lang="nl-NL" sz="800" u="none" strike="noStrike" dirty="0" err="1">
                          <a:effectLst/>
                        </a:rPr>
                        <a:t>employment</a:t>
                      </a:r>
                      <a:endParaRPr lang="nl-NL"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813591991"/>
                  </a:ext>
                </a:extLst>
              </a:tr>
              <a:tr h="136502">
                <a:tc>
                  <a:txBody>
                    <a:bodyPr/>
                    <a:lstStyle/>
                    <a:p>
                      <a:pPr algn="l" fontAlgn="b"/>
                      <a:r>
                        <a:rPr lang="en-US" sz="800" u="none" strike="noStrike" dirty="0">
                          <a:effectLst/>
                        </a:rPr>
                        <a:t>Lower scores in all PANSS subscales at discharge</a:t>
                      </a:r>
                      <a:endParaRPr lang="en-US"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2147331198"/>
                  </a:ext>
                </a:extLst>
              </a:tr>
              <a:tr h="136502">
                <a:tc>
                  <a:txBody>
                    <a:bodyPr/>
                    <a:lstStyle/>
                    <a:p>
                      <a:pPr algn="l" fontAlgn="b"/>
                      <a:r>
                        <a:rPr lang="en-US" sz="800" u="none" strike="noStrike" dirty="0">
                          <a:effectLst/>
                        </a:rPr>
                        <a:t>A better premorbid social adjustment</a:t>
                      </a:r>
                      <a:endParaRPr lang="en-US"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2404622142"/>
                  </a:ext>
                </a:extLst>
              </a:tr>
              <a:tr h="136502">
                <a:tc>
                  <a:txBody>
                    <a:bodyPr/>
                    <a:lstStyle/>
                    <a:p>
                      <a:pPr algn="l" fontAlgn="b"/>
                      <a:r>
                        <a:rPr lang="en-US" sz="800" u="none" strike="noStrike" dirty="0">
                          <a:effectLst/>
                        </a:rPr>
                        <a:t>the occurrence of a first psychotic episode</a:t>
                      </a:r>
                      <a:endParaRPr lang="en-US"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3474563673"/>
                  </a:ext>
                </a:extLst>
              </a:tr>
              <a:tr h="136502">
                <a:tc>
                  <a:txBody>
                    <a:bodyPr/>
                    <a:lstStyle/>
                    <a:p>
                      <a:pPr algn="l" fontAlgn="b"/>
                      <a:r>
                        <a:rPr lang="nl-NL" sz="800" u="none" strike="noStrike" dirty="0">
                          <a:effectLst/>
                        </a:rPr>
                        <a:t>A </a:t>
                      </a:r>
                      <a:r>
                        <a:rPr lang="nl-NL" sz="800" u="none" strike="noStrike" dirty="0" err="1">
                          <a:effectLst/>
                        </a:rPr>
                        <a:t>younger</a:t>
                      </a:r>
                      <a:r>
                        <a:rPr lang="nl-NL" sz="800" u="none" strike="noStrike" dirty="0">
                          <a:effectLst/>
                        </a:rPr>
                        <a:t> </a:t>
                      </a:r>
                      <a:r>
                        <a:rPr lang="nl-NL" sz="800" u="none" strike="noStrike" dirty="0" err="1">
                          <a:effectLst/>
                        </a:rPr>
                        <a:t>age</a:t>
                      </a:r>
                      <a:endParaRPr lang="nl-NL"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2648307834"/>
                  </a:ext>
                </a:extLst>
              </a:tr>
              <a:tr h="136502">
                <a:tc>
                  <a:txBody>
                    <a:bodyPr/>
                    <a:lstStyle/>
                    <a:p>
                      <a:pPr algn="l" fontAlgn="b"/>
                      <a:r>
                        <a:rPr lang="en-US" sz="800" u="none" strike="noStrike" dirty="0">
                          <a:effectLst/>
                        </a:rPr>
                        <a:t>Lower PANSS negative </a:t>
                      </a:r>
                      <a:r>
                        <a:rPr lang="en-US" sz="800" u="none" strike="noStrike" dirty="0" err="1">
                          <a:effectLst/>
                        </a:rPr>
                        <a:t>subscore</a:t>
                      </a:r>
                      <a:r>
                        <a:rPr lang="en-US" sz="800" u="none" strike="noStrike" dirty="0">
                          <a:effectLst/>
                        </a:rPr>
                        <a:t> at admission</a:t>
                      </a:r>
                      <a:endParaRPr lang="en-US"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3242114986"/>
                  </a:ext>
                </a:extLst>
              </a:tr>
              <a:tr h="136502">
                <a:tc>
                  <a:txBody>
                    <a:bodyPr/>
                    <a:lstStyle/>
                    <a:p>
                      <a:pPr algn="l" fontAlgn="b"/>
                      <a:r>
                        <a:rPr lang="en-US" sz="800" u="none" strike="noStrike" dirty="0">
                          <a:effectLst/>
                        </a:rPr>
                        <a:t>Status of being an early responder</a:t>
                      </a:r>
                      <a:endParaRPr lang="en-US"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2527691382"/>
                  </a:ext>
                </a:extLst>
              </a:tr>
              <a:tr h="136502">
                <a:tc>
                  <a:txBody>
                    <a:bodyPr/>
                    <a:lstStyle/>
                    <a:p>
                      <a:pPr algn="l" fontAlgn="b"/>
                      <a:r>
                        <a:rPr lang="en-US" sz="800" u="none" strike="noStrike" dirty="0">
                          <a:effectLst/>
                        </a:rPr>
                        <a:t>Shorter duration of inpatient treatment</a:t>
                      </a:r>
                      <a:endParaRPr lang="en-US"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1871275347"/>
                  </a:ext>
                </a:extLst>
              </a:tr>
              <a:tr h="136502">
                <a:tc>
                  <a:txBody>
                    <a:bodyPr/>
                    <a:lstStyle/>
                    <a:p>
                      <a:pPr algn="l" fontAlgn="b"/>
                      <a:r>
                        <a:rPr lang="nl-NL" sz="800" u="none" strike="noStrike" dirty="0">
                          <a:effectLst/>
                        </a:rPr>
                        <a:t>Later </a:t>
                      </a:r>
                      <a:r>
                        <a:rPr lang="nl-NL" sz="800" u="none" strike="noStrike" dirty="0" err="1">
                          <a:effectLst/>
                        </a:rPr>
                        <a:t>age</a:t>
                      </a:r>
                      <a:r>
                        <a:rPr lang="nl-NL" sz="800" u="none" strike="noStrike" dirty="0">
                          <a:effectLst/>
                        </a:rPr>
                        <a:t> of </a:t>
                      </a:r>
                      <a:r>
                        <a:rPr lang="nl-NL" sz="800" u="none" strike="noStrike" dirty="0" err="1">
                          <a:effectLst/>
                        </a:rPr>
                        <a:t>onset</a:t>
                      </a:r>
                      <a:endParaRPr lang="nl-NL"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479667461"/>
                  </a:ext>
                </a:extLst>
              </a:tr>
              <a:tr h="136502">
                <a:tc>
                  <a:txBody>
                    <a:bodyPr/>
                    <a:lstStyle/>
                    <a:p>
                      <a:pPr algn="l" fontAlgn="b"/>
                      <a:r>
                        <a:rPr lang="en-US" sz="800" u="none" strike="noStrike" dirty="0">
                          <a:effectLst/>
                        </a:rPr>
                        <a:t>Lower number of previous hospitalizations</a:t>
                      </a:r>
                      <a:endParaRPr lang="en-US"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48027302"/>
                  </a:ext>
                </a:extLst>
              </a:tr>
              <a:tr h="136502">
                <a:tc>
                  <a:txBody>
                    <a:bodyPr/>
                    <a:lstStyle/>
                    <a:p>
                      <a:pPr algn="l" fontAlgn="b"/>
                      <a:r>
                        <a:rPr lang="nl-NL" sz="800" u="none" strike="noStrike" dirty="0" err="1">
                          <a:effectLst/>
                        </a:rPr>
                        <a:t>Shorter</a:t>
                      </a:r>
                      <a:r>
                        <a:rPr lang="nl-NL" sz="800" u="none" strike="noStrike" dirty="0">
                          <a:effectLst/>
                        </a:rPr>
                        <a:t> </a:t>
                      </a:r>
                      <a:r>
                        <a:rPr lang="nl-NL" sz="800" u="none" strike="noStrike" dirty="0" err="1">
                          <a:effectLst/>
                        </a:rPr>
                        <a:t>duration</a:t>
                      </a:r>
                      <a:r>
                        <a:rPr lang="nl-NL" sz="800" u="none" strike="noStrike" dirty="0">
                          <a:effectLst/>
                        </a:rPr>
                        <a:t> of </a:t>
                      </a:r>
                      <a:r>
                        <a:rPr lang="nl-NL" sz="800" u="none" strike="noStrike" dirty="0" err="1">
                          <a:effectLst/>
                        </a:rPr>
                        <a:t>illness</a:t>
                      </a:r>
                      <a:endParaRPr lang="nl-NL"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1087857682"/>
                  </a:ext>
                </a:extLst>
              </a:tr>
              <a:tr h="136502">
                <a:tc>
                  <a:txBody>
                    <a:bodyPr/>
                    <a:lstStyle/>
                    <a:p>
                      <a:pPr algn="l" fontAlgn="b"/>
                      <a:r>
                        <a:rPr lang="nl-NL" sz="800" u="none" strike="noStrike" dirty="0" err="1">
                          <a:effectLst/>
                        </a:rPr>
                        <a:t>Less</a:t>
                      </a:r>
                      <a:r>
                        <a:rPr lang="nl-NL" sz="800" u="none" strike="noStrike" dirty="0">
                          <a:effectLst/>
                        </a:rPr>
                        <a:t> </a:t>
                      </a:r>
                      <a:r>
                        <a:rPr lang="nl-NL" sz="800" u="none" strike="noStrike" dirty="0" err="1">
                          <a:effectLst/>
                        </a:rPr>
                        <a:t>suicidality</a:t>
                      </a:r>
                      <a:endParaRPr lang="nl-NL"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2105167164"/>
                  </a:ext>
                </a:extLst>
              </a:tr>
              <a:tr h="136502">
                <a:tc>
                  <a:txBody>
                    <a:bodyPr/>
                    <a:lstStyle/>
                    <a:p>
                      <a:pPr algn="l" fontAlgn="b"/>
                      <a:r>
                        <a:rPr lang="en-US" sz="800" u="none" strike="noStrike" dirty="0">
                          <a:effectLst/>
                        </a:rPr>
                        <a:t>Shorter length of current episode</a:t>
                      </a:r>
                      <a:endParaRPr lang="en-US"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1809474916"/>
                  </a:ext>
                </a:extLst>
              </a:tr>
              <a:tr h="136502">
                <a:tc>
                  <a:txBody>
                    <a:bodyPr/>
                    <a:lstStyle/>
                    <a:p>
                      <a:pPr algn="l" fontAlgn="b"/>
                      <a:r>
                        <a:rPr lang="en-US" sz="800" u="none" strike="noStrike" dirty="0">
                          <a:effectLst/>
                        </a:rPr>
                        <a:t>Lower global </a:t>
                      </a:r>
                      <a:r>
                        <a:rPr lang="en-US" sz="800" u="none" strike="noStrike" dirty="0" err="1">
                          <a:effectLst/>
                        </a:rPr>
                        <a:t>subscore</a:t>
                      </a:r>
                      <a:r>
                        <a:rPr lang="en-US" sz="800" u="none" strike="noStrike" dirty="0">
                          <a:effectLst/>
                        </a:rPr>
                        <a:t> </a:t>
                      </a:r>
                      <a:r>
                        <a:rPr lang="en-US" sz="800" u="none" strike="noStrike" dirty="0" err="1">
                          <a:effectLst/>
                        </a:rPr>
                        <a:t>panss</a:t>
                      </a:r>
                      <a:r>
                        <a:rPr lang="en-US" sz="800" u="none" strike="noStrike" dirty="0">
                          <a:effectLst/>
                        </a:rPr>
                        <a:t> at admission </a:t>
                      </a:r>
                      <a:endParaRPr lang="en-US"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3963263504"/>
                  </a:ext>
                </a:extLst>
              </a:tr>
              <a:tr h="136502">
                <a:tc>
                  <a:txBody>
                    <a:bodyPr/>
                    <a:lstStyle/>
                    <a:p>
                      <a:pPr algn="l" fontAlgn="b"/>
                      <a:r>
                        <a:rPr lang="en-US" sz="800" u="none" strike="noStrike" dirty="0">
                          <a:effectLst/>
                        </a:rPr>
                        <a:t>Lower social functioning at baseline</a:t>
                      </a:r>
                      <a:endParaRPr lang="en-US"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2729850930"/>
                  </a:ext>
                </a:extLst>
              </a:tr>
              <a:tr h="136502">
                <a:tc>
                  <a:txBody>
                    <a:bodyPr/>
                    <a:lstStyle/>
                    <a:p>
                      <a:pPr algn="l" fontAlgn="b"/>
                      <a:r>
                        <a:rPr lang="nl-NL" sz="800" u="none" strike="noStrike" dirty="0" err="1">
                          <a:effectLst/>
                        </a:rPr>
                        <a:t>Not</a:t>
                      </a:r>
                      <a:r>
                        <a:rPr lang="nl-NL" sz="800" u="none" strike="noStrike" dirty="0">
                          <a:effectLst/>
                        </a:rPr>
                        <a:t> </a:t>
                      </a:r>
                      <a:r>
                        <a:rPr lang="nl-NL" sz="800" u="none" strike="noStrike" dirty="0" err="1">
                          <a:effectLst/>
                        </a:rPr>
                        <a:t>married</a:t>
                      </a:r>
                      <a:endParaRPr lang="nl-NL"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928812573"/>
                  </a:ext>
                </a:extLst>
              </a:tr>
              <a:tr h="136502">
                <a:tc>
                  <a:txBody>
                    <a:bodyPr/>
                    <a:lstStyle/>
                    <a:p>
                      <a:pPr algn="l" fontAlgn="b"/>
                      <a:r>
                        <a:rPr lang="nl-NL" sz="800" u="none" strike="noStrike" dirty="0" err="1">
                          <a:effectLst/>
                        </a:rPr>
                        <a:t>Tertiairy</a:t>
                      </a:r>
                      <a:r>
                        <a:rPr lang="nl-NL" sz="800" u="none" strike="noStrike" dirty="0">
                          <a:effectLst/>
                        </a:rPr>
                        <a:t> </a:t>
                      </a:r>
                      <a:r>
                        <a:rPr lang="nl-NL" sz="800" u="none" strike="noStrike" dirty="0" err="1">
                          <a:effectLst/>
                        </a:rPr>
                        <a:t>education</a:t>
                      </a:r>
                      <a:endParaRPr lang="nl-NL"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4079995453"/>
                  </a:ext>
                </a:extLst>
              </a:tr>
              <a:tr h="136502">
                <a:tc>
                  <a:txBody>
                    <a:bodyPr/>
                    <a:lstStyle/>
                    <a:p>
                      <a:pPr algn="l" fontAlgn="b"/>
                      <a:r>
                        <a:rPr lang="nl-NL" sz="800" u="none" strike="noStrike" dirty="0" err="1">
                          <a:effectLst/>
                        </a:rPr>
                        <a:t>Ethnicity</a:t>
                      </a:r>
                      <a:endParaRPr lang="nl-NL"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790585439"/>
                  </a:ext>
                </a:extLst>
              </a:tr>
              <a:tr h="136502">
                <a:tc>
                  <a:txBody>
                    <a:bodyPr/>
                    <a:lstStyle/>
                    <a:p>
                      <a:pPr algn="l" fontAlgn="b"/>
                      <a:r>
                        <a:rPr lang="nl-NL" sz="800" u="none" strike="noStrike">
                          <a:effectLst/>
                        </a:rPr>
                        <a:t>Affective psychosis</a:t>
                      </a:r>
                      <a:endParaRPr lang="nl-NL" sz="800" b="0" i="0" u="none" strike="noStrike">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2489395765"/>
                  </a:ext>
                </a:extLst>
              </a:tr>
              <a:tr h="136502">
                <a:tc>
                  <a:txBody>
                    <a:bodyPr/>
                    <a:lstStyle/>
                    <a:p>
                      <a:pPr algn="l" fontAlgn="b"/>
                      <a:r>
                        <a:rPr lang="nl-NL" sz="800" u="none" strike="noStrike" dirty="0">
                          <a:effectLst/>
                        </a:rPr>
                        <a:t>DUP</a:t>
                      </a:r>
                      <a:endParaRPr lang="nl-NL" sz="800" b="0" i="0" u="none" strike="noStrike" dirty="0">
                        <a:solidFill>
                          <a:srgbClr val="000000"/>
                        </a:solidFill>
                        <a:effectLst/>
                        <a:latin typeface="Calibri" panose="020F0502020204030204" pitchFamily="34" charset="0"/>
                      </a:endParaRPr>
                    </a:p>
                  </a:txBody>
                  <a:tcPr marL="5783" marR="5783" marT="5783" marB="0" anchor="b"/>
                </a:tc>
                <a:extLst>
                  <a:ext uri="{0D108BD9-81ED-4DB2-BD59-A6C34878D82A}">
                    <a16:rowId xmlns:a16="http://schemas.microsoft.com/office/drawing/2014/main" val="3919358316"/>
                  </a:ext>
                </a:extLst>
              </a:tr>
            </a:tbl>
          </a:graphicData>
        </a:graphic>
      </p:graphicFrame>
      <p:graphicFrame>
        <p:nvGraphicFramePr>
          <p:cNvPr id="8" name="Tabel 7"/>
          <p:cNvGraphicFramePr>
            <a:graphicFrameLocks noGrp="1"/>
          </p:cNvGraphicFramePr>
          <p:nvPr/>
        </p:nvGraphicFramePr>
        <p:xfrm>
          <a:off x="8725418" y="2213810"/>
          <a:ext cx="2560249" cy="3473125"/>
        </p:xfrm>
        <a:graphic>
          <a:graphicData uri="http://schemas.openxmlformats.org/drawingml/2006/table">
            <a:tbl>
              <a:tblPr>
                <a:tableStyleId>{2D5ABB26-0587-4C30-8999-92F81FD0307C}</a:tableStyleId>
              </a:tblPr>
              <a:tblGrid>
                <a:gridCol w="2560249">
                  <a:extLst>
                    <a:ext uri="{9D8B030D-6E8A-4147-A177-3AD203B41FA5}">
                      <a16:colId xmlns:a16="http://schemas.microsoft.com/office/drawing/2014/main" val="3339984344"/>
                    </a:ext>
                  </a:extLst>
                </a:gridCol>
              </a:tblGrid>
              <a:tr h="138925">
                <a:tc>
                  <a:txBody>
                    <a:bodyPr/>
                    <a:lstStyle/>
                    <a:p>
                      <a:pPr algn="l" fontAlgn="b"/>
                      <a:r>
                        <a:rPr lang="nl-NL" sz="800" u="none" strike="noStrike">
                          <a:effectLst/>
                        </a:rPr>
                        <a:t>Less depression</a:t>
                      </a:r>
                      <a:endParaRPr lang="nl-NL" sz="800" b="0" i="0" u="none" strike="noStrike">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2118494937"/>
                  </a:ext>
                </a:extLst>
              </a:tr>
              <a:tr h="138925">
                <a:tc>
                  <a:txBody>
                    <a:bodyPr/>
                    <a:lstStyle/>
                    <a:p>
                      <a:pPr algn="l" fontAlgn="b"/>
                      <a:r>
                        <a:rPr lang="nl-NL" sz="800" u="none" strike="noStrike">
                          <a:effectLst/>
                        </a:rPr>
                        <a:t>Less negative symptoms</a:t>
                      </a:r>
                      <a:endParaRPr lang="nl-NL" sz="800" b="0" i="0" u="none" strike="noStrike">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2891510824"/>
                  </a:ext>
                </a:extLst>
              </a:tr>
              <a:tr h="138925">
                <a:tc>
                  <a:txBody>
                    <a:bodyPr/>
                    <a:lstStyle/>
                    <a:p>
                      <a:pPr algn="l" fontAlgn="b"/>
                      <a:r>
                        <a:rPr lang="nl-NL" sz="800" u="none" strike="noStrike" dirty="0" err="1">
                          <a:effectLst/>
                        </a:rPr>
                        <a:t>Less</a:t>
                      </a:r>
                      <a:r>
                        <a:rPr lang="nl-NL" sz="800" u="none" strike="noStrike" dirty="0">
                          <a:effectLst/>
                        </a:rPr>
                        <a:t> </a:t>
                      </a:r>
                      <a:r>
                        <a:rPr lang="nl-NL" sz="800" u="none" strike="noStrike" dirty="0" err="1">
                          <a:effectLst/>
                        </a:rPr>
                        <a:t>social</a:t>
                      </a:r>
                      <a:r>
                        <a:rPr lang="nl-NL" sz="800" u="none" strike="noStrike" dirty="0">
                          <a:effectLst/>
                        </a:rPr>
                        <a:t> withdrawal</a:t>
                      </a:r>
                      <a:endParaRPr lang="nl-NL" sz="800" b="0" i="0" u="none" strike="noStrike" dirty="0">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1250280841"/>
                  </a:ext>
                </a:extLst>
              </a:tr>
              <a:tr h="138925">
                <a:tc>
                  <a:txBody>
                    <a:bodyPr/>
                    <a:lstStyle/>
                    <a:p>
                      <a:pPr algn="l" fontAlgn="b"/>
                      <a:r>
                        <a:rPr lang="nl-NL" sz="800" u="none" strike="noStrike" dirty="0" err="1">
                          <a:effectLst/>
                        </a:rPr>
                        <a:t>Greater</a:t>
                      </a:r>
                      <a:r>
                        <a:rPr lang="nl-NL" sz="800" u="none" strike="noStrike" dirty="0">
                          <a:effectLst/>
                        </a:rPr>
                        <a:t> life </a:t>
                      </a:r>
                      <a:r>
                        <a:rPr lang="nl-NL" sz="800" u="none" strike="noStrike" dirty="0" err="1">
                          <a:effectLst/>
                        </a:rPr>
                        <a:t>satisfaction</a:t>
                      </a:r>
                      <a:endParaRPr lang="nl-NL" sz="800" b="0" i="0" u="none" strike="noStrike" dirty="0">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1407443644"/>
                  </a:ext>
                </a:extLst>
              </a:tr>
              <a:tr h="138925">
                <a:tc>
                  <a:txBody>
                    <a:bodyPr/>
                    <a:lstStyle/>
                    <a:p>
                      <a:pPr algn="l" fontAlgn="b"/>
                      <a:r>
                        <a:rPr lang="en-US" sz="800" u="none" strike="noStrike">
                          <a:effectLst/>
                        </a:rPr>
                        <a:t>Higher social and occupational functioning</a:t>
                      </a:r>
                      <a:endParaRPr lang="en-US" sz="800" b="0" i="0" u="none" strike="noStrike">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4130667859"/>
                  </a:ext>
                </a:extLst>
              </a:tr>
              <a:tr h="138925">
                <a:tc>
                  <a:txBody>
                    <a:bodyPr/>
                    <a:lstStyle/>
                    <a:p>
                      <a:pPr algn="l" fontAlgn="b"/>
                      <a:r>
                        <a:rPr lang="nl-NL" sz="800" u="none" strike="noStrike">
                          <a:effectLst/>
                        </a:rPr>
                        <a:t>Cognitive insight</a:t>
                      </a:r>
                      <a:endParaRPr lang="nl-NL" sz="800" b="0" i="0" u="none" strike="noStrike">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3129024341"/>
                  </a:ext>
                </a:extLst>
              </a:tr>
              <a:tr h="138925">
                <a:tc>
                  <a:txBody>
                    <a:bodyPr/>
                    <a:lstStyle/>
                    <a:p>
                      <a:pPr algn="l" fontAlgn="b"/>
                      <a:r>
                        <a:rPr lang="nl-NL" sz="800" u="none" strike="noStrike">
                          <a:effectLst/>
                        </a:rPr>
                        <a:t>Insight</a:t>
                      </a:r>
                      <a:endParaRPr lang="nl-NL" sz="800" b="0" i="0" u="none" strike="noStrike">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2632910219"/>
                  </a:ext>
                </a:extLst>
              </a:tr>
              <a:tr h="138925">
                <a:tc>
                  <a:txBody>
                    <a:bodyPr/>
                    <a:lstStyle/>
                    <a:p>
                      <a:pPr algn="l" fontAlgn="b"/>
                      <a:r>
                        <a:rPr lang="en-US" sz="800" u="none" strike="noStrike">
                          <a:effectLst/>
                        </a:rPr>
                        <a:t>Low self-reflectiveness of cognitive insight</a:t>
                      </a:r>
                      <a:endParaRPr lang="en-US" sz="800" b="0" i="0" u="none" strike="noStrike">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1551533835"/>
                  </a:ext>
                </a:extLst>
              </a:tr>
              <a:tr h="138925">
                <a:tc>
                  <a:txBody>
                    <a:bodyPr/>
                    <a:lstStyle/>
                    <a:p>
                      <a:pPr algn="l" fontAlgn="b"/>
                      <a:r>
                        <a:rPr lang="en-US" sz="800" u="none" strike="noStrike">
                          <a:effectLst/>
                        </a:rPr>
                        <a:t>Meaningful interpretation of their psychosis</a:t>
                      </a:r>
                      <a:endParaRPr lang="en-US" sz="800" b="0" i="0" u="none" strike="noStrike">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2696329963"/>
                  </a:ext>
                </a:extLst>
              </a:tr>
              <a:tr h="138925">
                <a:tc>
                  <a:txBody>
                    <a:bodyPr/>
                    <a:lstStyle/>
                    <a:p>
                      <a:pPr algn="l" fontAlgn="b"/>
                      <a:r>
                        <a:rPr lang="nl-NL" sz="800" u="none" strike="noStrike">
                          <a:effectLst/>
                        </a:rPr>
                        <a:t>Strengthened relationships with others </a:t>
                      </a:r>
                      <a:endParaRPr lang="nl-NL" sz="800" b="0" i="0" u="none" strike="noStrike">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2281970054"/>
                  </a:ext>
                </a:extLst>
              </a:tr>
              <a:tr h="138925">
                <a:tc>
                  <a:txBody>
                    <a:bodyPr/>
                    <a:lstStyle/>
                    <a:p>
                      <a:pPr algn="l" fontAlgn="b"/>
                      <a:r>
                        <a:rPr lang="nl-NL" sz="800" u="none" strike="noStrike">
                          <a:effectLst/>
                        </a:rPr>
                        <a:t>Stronger sense of self</a:t>
                      </a:r>
                      <a:endParaRPr lang="nl-NL" sz="800" b="0" i="0" u="none" strike="noStrike">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680208688"/>
                  </a:ext>
                </a:extLst>
              </a:tr>
              <a:tr h="138925">
                <a:tc>
                  <a:txBody>
                    <a:bodyPr/>
                    <a:lstStyle/>
                    <a:p>
                      <a:pPr algn="l" fontAlgn="b"/>
                      <a:r>
                        <a:rPr lang="nl-NL" sz="800" u="none" strike="noStrike">
                          <a:effectLst/>
                        </a:rPr>
                        <a:t>Lower perceived stress</a:t>
                      </a:r>
                      <a:endParaRPr lang="nl-NL" sz="800" b="0" i="0" u="none" strike="noStrike">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1851184857"/>
                  </a:ext>
                </a:extLst>
              </a:tr>
              <a:tr h="138925">
                <a:tc>
                  <a:txBody>
                    <a:bodyPr/>
                    <a:lstStyle/>
                    <a:p>
                      <a:pPr algn="l" fontAlgn="b"/>
                      <a:r>
                        <a:rPr lang="nl-NL" sz="800" u="none" strike="noStrike" dirty="0" err="1">
                          <a:effectLst/>
                        </a:rPr>
                        <a:t>Higher</a:t>
                      </a:r>
                      <a:r>
                        <a:rPr lang="nl-NL" sz="800" u="none" strike="noStrike" dirty="0">
                          <a:effectLst/>
                        </a:rPr>
                        <a:t> levels of </a:t>
                      </a:r>
                      <a:r>
                        <a:rPr lang="nl-NL" sz="800" u="none" strike="noStrike" dirty="0" err="1">
                          <a:effectLst/>
                        </a:rPr>
                        <a:t>resilience</a:t>
                      </a:r>
                      <a:r>
                        <a:rPr lang="nl-NL" sz="800" u="none" strike="noStrike" dirty="0">
                          <a:effectLst/>
                        </a:rPr>
                        <a:t> </a:t>
                      </a:r>
                      <a:endParaRPr lang="nl-NL" sz="800" b="0" i="0" u="none" strike="noStrike" dirty="0">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1483558913"/>
                  </a:ext>
                </a:extLst>
              </a:tr>
              <a:tr h="138925">
                <a:tc>
                  <a:txBody>
                    <a:bodyPr/>
                    <a:lstStyle/>
                    <a:p>
                      <a:pPr algn="l" fontAlgn="b"/>
                      <a:r>
                        <a:rPr lang="nl-NL" sz="800" u="none" strike="noStrike" dirty="0" err="1">
                          <a:effectLst/>
                        </a:rPr>
                        <a:t>Optimism</a:t>
                      </a:r>
                      <a:r>
                        <a:rPr lang="nl-NL" sz="800" u="none" strike="noStrike" dirty="0">
                          <a:effectLst/>
                        </a:rPr>
                        <a:t> </a:t>
                      </a:r>
                      <a:endParaRPr lang="nl-NL" sz="800" b="0" i="0" u="none" strike="noStrike" dirty="0">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1068358604"/>
                  </a:ext>
                </a:extLst>
              </a:tr>
              <a:tr h="138925">
                <a:tc>
                  <a:txBody>
                    <a:bodyPr/>
                    <a:lstStyle/>
                    <a:p>
                      <a:pPr algn="l" fontAlgn="b"/>
                      <a:r>
                        <a:rPr lang="nl-NL" sz="800" u="none" strike="noStrike" dirty="0">
                          <a:effectLst/>
                        </a:rPr>
                        <a:t>Personal </a:t>
                      </a:r>
                      <a:r>
                        <a:rPr lang="nl-NL" sz="800" u="none" strike="noStrike" dirty="0" err="1">
                          <a:effectLst/>
                        </a:rPr>
                        <a:t>mastery</a:t>
                      </a:r>
                      <a:endParaRPr lang="nl-NL" sz="800" b="0" i="0" u="none" strike="noStrike" dirty="0">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1755185113"/>
                  </a:ext>
                </a:extLst>
              </a:tr>
              <a:tr h="138925">
                <a:tc>
                  <a:txBody>
                    <a:bodyPr/>
                    <a:lstStyle/>
                    <a:p>
                      <a:pPr algn="l" fontAlgn="b"/>
                      <a:r>
                        <a:rPr lang="nl-NL" sz="800" u="none" strike="noStrike" dirty="0" err="1">
                          <a:effectLst/>
                        </a:rPr>
                        <a:t>Sociodemographic</a:t>
                      </a:r>
                      <a:r>
                        <a:rPr lang="nl-NL" sz="800" u="none" strike="noStrike" dirty="0">
                          <a:effectLst/>
                        </a:rPr>
                        <a:t> </a:t>
                      </a:r>
                      <a:r>
                        <a:rPr lang="nl-NL" sz="800" u="none" strike="noStrike" dirty="0" err="1">
                          <a:effectLst/>
                        </a:rPr>
                        <a:t>characteristics</a:t>
                      </a:r>
                      <a:r>
                        <a:rPr lang="nl-NL" sz="800" u="none" strike="noStrike" dirty="0">
                          <a:effectLst/>
                        </a:rPr>
                        <a:t> </a:t>
                      </a:r>
                      <a:endParaRPr lang="nl-NL" sz="800" b="0" i="0" u="none" strike="noStrike" dirty="0">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613556263"/>
                  </a:ext>
                </a:extLst>
              </a:tr>
              <a:tr h="138925">
                <a:tc>
                  <a:txBody>
                    <a:bodyPr/>
                    <a:lstStyle/>
                    <a:p>
                      <a:pPr algn="l" fontAlgn="b"/>
                      <a:r>
                        <a:rPr lang="nl-NL" sz="800" u="none" strike="noStrike" dirty="0" err="1">
                          <a:effectLst/>
                        </a:rPr>
                        <a:t>Duration</a:t>
                      </a:r>
                      <a:r>
                        <a:rPr lang="nl-NL" sz="800" u="none" strike="noStrike" dirty="0">
                          <a:effectLst/>
                        </a:rPr>
                        <a:t> of </a:t>
                      </a:r>
                      <a:r>
                        <a:rPr lang="nl-NL" sz="800" u="none" strike="noStrike" dirty="0" err="1">
                          <a:effectLst/>
                        </a:rPr>
                        <a:t>illness</a:t>
                      </a:r>
                      <a:r>
                        <a:rPr lang="nl-NL" sz="800" u="none" strike="noStrike" dirty="0">
                          <a:effectLst/>
                        </a:rPr>
                        <a:t>  </a:t>
                      </a:r>
                      <a:endParaRPr lang="nl-NL" sz="800" b="0" i="0" u="none" strike="noStrike" dirty="0">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1847254761"/>
                  </a:ext>
                </a:extLst>
              </a:tr>
              <a:tr h="138925">
                <a:tc>
                  <a:txBody>
                    <a:bodyPr/>
                    <a:lstStyle/>
                    <a:p>
                      <a:pPr algn="l" fontAlgn="b"/>
                      <a:r>
                        <a:rPr lang="en-US" sz="800" u="none" strike="noStrike" dirty="0">
                          <a:effectLst/>
                        </a:rPr>
                        <a:t>Severity of positive or negative symptoms </a:t>
                      </a:r>
                      <a:endParaRPr lang="en-US" sz="800" b="0" i="0" u="none" strike="noStrike" dirty="0">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1337363614"/>
                  </a:ext>
                </a:extLst>
              </a:tr>
              <a:tr h="138925">
                <a:tc>
                  <a:txBody>
                    <a:bodyPr/>
                    <a:lstStyle/>
                    <a:p>
                      <a:pPr algn="l" fontAlgn="b"/>
                      <a:r>
                        <a:rPr lang="nl-NL" sz="800" u="none" strike="noStrike" dirty="0" err="1">
                          <a:effectLst/>
                        </a:rPr>
                        <a:t>Physical</a:t>
                      </a:r>
                      <a:r>
                        <a:rPr lang="nl-NL" sz="800" u="none" strike="noStrike" dirty="0">
                          <a:effectLst/>
                        </a:rPr>
                        <a:t> </a:t>
                      </a:r>
                      <a:r>
                        <a:rPr lang="nl-NL" sz="800" u="none" strike="noStrike" dirty="0" err="1">
                          <a:effectLst/>
                        </a:rPr>
                        <a:t>function</a:t>
                      </a:r>
                      <a:r>
                        <a:rPr lang="nl-NL" sz="800" u="none" strike="noStrike" dirty="0">
                          <a:effectLst/>
                        </a:rPr>
                        <a:t> </a:t>
                      </a:r>
                      <a:endParaRPr lang="nl-NL" sz="800" b="0" i="0" u="none" strike="noStrike" dirty="0">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3318676042"/>
                  </a:ext>
                </a:extLst>
              </a:tr>
              <a:tr h="138925">
                <a:tc>
                  <a:txBody>
                    <a:bodyPr/>
                    <a:lstStyle/>
                    <a:p>
                      <a:pPr algn="l" fontAlgn="b"/>
                      <a:r>
                        <a:rPr lang="nl-NL" sz="800" u="none" strike="noStrike" dirty="0" err="1">
                          <a:effectLst/>
                        </a:rPr>
                        <a:t>Medical</a:t>
                      </a:r>
                      <a:r>
                        <a:rPr lang="nl-NL" sz="800" u="none" strike="noStrike" dirty="0">
                          <a:effectLst/>
                        </a:rPr>
                        <a:t> </a:t>
                      </a:r>
                      <a:r>
                        <a:rPr lang="nl-NL" sz="800" u="none" strike="noStrike" dirty="0" err="1">
                          <a:effectLst/>
                        </a:rPr>
                        <a:t>comorbidity</a:t>
                      </a:r>
                      <a:endParaRPr lang="nl-NL" sz="800" b="0" i="0" u="none" strike="noStrike" dirty="0">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3780049603"/>
                  </a:ext>
                </a:extLst>
              </a:tr>
              <a:tr h="138925">
                <a:tc>
                  <a:txBody>
                    <a:bodyPr/>
                    <a:lstStyle/>
                    <a:p>
                      <a:pPr algn="l" fontAlgn="b"/>
                      <a:r>
                        <a:rPr lang="nl-NL" sz="800" u="none" strike="noStrike" dirty="0" err="1">
                          <a:effectLst/>
                        </a:rPr>
                        <a:t>Cognitive</a:t>
                      </a:r>
                      <a:r>
                        <a:rPr lang="nl-NL" sz="800" u="none" strike="noStrike" dirty="0">
                          <a:effectLst/>
                        </a:rPr>
                        <a:t> </a:t>
                      </a:r>
                      <a:r>
                        <a:rPr lang="nl-NL" sz="800" u="none" strike="noStrike" dirty="0" err="1">
                          <a:effectLst/>
                        </a:rPr>
                        <a:t>functioning</a:t>
                      </a:r>
                      <a:endParaRPr lang="nl-NL" sz="800" b="0" i="0" u="none" strike="noStrike" dirty="0">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3609158053"/>
                  </a:ext>
                </a:extLst>
              </a:tr>
              <a:tr h="138925">
                <a:tc>
                  <a:txBody>
                    <a:bodyPr/>
                    <a:lstStyle/>
                    <a:p>
                      <a:pPr algn="l" fontAlgn="b"/>
                      <a:r>
                        <a:rPr lang="nl-NL" sz="800" u="none" strike="noStrike" dirty="0" err="1">
                          <a:effectLst/>
                        </a:rPr>
                        <a:t>Fear</a:t>
                      </a:r>
                      <a:r>
                        <a:rPr lang="nl-NL" sz="800" u="none" strike="noStrike" dirty="0">
                          <a:effectLst/>
                        </a:rPr>
                        <a:t> </a:t>
                      </a:r>
                      <a:endParaRPr lang="nl-NL" sz="800" b="0" i="0" u="none" strike="noStrike" dirty="0">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2854461486"/>
                  </a:ext>
                </a:extLst>
              </a:tr>
              <a:tr h="138925">
                <a:tc>
                  <a:txBody>
                    <a:bodyPr/>
                    <a:lstStyle/>
                    <a:p>
                      <a:pPr algn="l" fontAlgn="b"/>
                      <a:r>
                        <a:rPr lang="nl-NL" sz="800" u="none" strike="noStrike" dirty="0" err="1">
                          <a:effectLst/>
                        </a:rPr>
                        <a:t>Social</a:t>
                      </a:r>
                      <a:r>
                        <a:rPr lang="nl-NL" sz="800" u="none" strike="noStrike" baseline="0" dirty="0">
                          <a:effectLst/>
                        </a:rPr>
                        <a:t> </a:t>
                      </a:r>
                      <a:r>
                        <a:rPr lang="nl-NL" sz="800" u="none" strike="noStrike" baseline="0" dirty="0" err="1">
                          <a:effectLst/>
                        </a:rPr>
                        <a:t>i</a:t>
                      </a:r>
                      <a:r>
                        <a:rPr lang="nl-NL" sz="800" u="none" strike="noStrike" dirty="0" err="1">
                          <a:effectLst/>
                        </a:rPr>
                        <a:t>solation</a:t>
                      </a:r>
                      <a:endParaRPr lang="nl-NL" sz="800" b="0" i="0" u="none" strike="noStrike" dirty="0">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3186020835"/>
                  </a:ext>
                </a:extLst>
              </a:tr>
              <a:tr h="138925">
                <a:tc>
                  <a:txBody>
                    <a:bodyPr/>
                    <a:lstStyle/>
                    <a:p>
                      <a:pPr algn="l" fontAlgn="b"/>
                      <a:r>
                        <a:rPr lang="nl-NL" sz="800" u="none" strike="noStrike" dirty="0" err="1">
                          <a:effectLst/>
                        </a:rPr>
                        <a:t>Medication</a:t>
                      </a:r>
                      <a:endParaRPr lang="nl-NL" sz="800" b="0" i="0" u="none" strike="noStrike" dirty="0">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3815087817"/>
                  </a:ext>
                </a:extLst>
              </a:tr>
              <a:tr h="138925">
                <a:tc>
                  <a:txBody>
                    <a:bodyPr/>
                    <a:lstStyle/>
                    <a:p>
                      <a:pPr algn="l" fontAlgn="b"/>
                      <a:r>
                        <a:rPr lang="en-US" sz="800" u="none" strike="noStrike" dirty="0">
                          <a:effectLst/>
                        </a:rPr>
                        <a:t>Not being considered as 'normal'</a:t>
                      </a:r>
                      <a:endParaRPr lang="en-US" sz="800" b="0" i="0" u="none" strike="noStrike" dirty="0">
                        <a:solidFill>
                          <a:srgbClr val="000000"/>
                        </a:solidFill>
                        <a:effectLst/>
                        <a:latin typeface="Calibri" panose="020F0502020204030204" pitchFamily="34" charset="0"/>
                      </a:endParaRPr>
                    </a:p>
                  </a:txBody>
                  <a:tcPr marL="7402" marR="7402" marT="7402" marB="0" anchor="b"/>
                </a:tc>
                <a:extLst>
                  <a:ext uri="{0D108BD9-81ED-4DB2-BD59-A6C34878D82A}">
                    <a16:rowId xmlns:a16="http://schemas.microsoft.com/office/drawing/2014/main" val="2786490622"/>
                  </a:ext>
                </a:extLst>
              </a:tr>
            </a:tbl>
          </a:graphicData>
        </a:graphic>
      </p:graphicFrame>
      <p:pic>
        <p:nvPicPr>
          <p:cNvPr id="9" name="Afbeelding 8"/>
          <p:cNvPicPr>
            <a:picLocks noChangeAspect="1"/>
          </p:cNvPicPr>
          <p:nvPr/>
        </p:nvPicPr>
        <p:blipFill>
          <a:blip r:embed="rId2">
            <a:extLst>
              <a:ext uri="{BEBA8EAE-BF5A-486C-A8C5-ECC9F3942E4B}">
                <a14:imgProps xmlns:a14="http://schemas.microsoft.com/office/drawing/2010/main">
                  <a14:imgLayer r:embed="rId3">
                    <a14:imgEffect>
                      <a14:backgroundRemoval t="7467" b="96000" l="10000" r="90000"/>
                    </a14:imgEffect>
                  </a14:imgLayer>
                </a14:imgProps>
              </a:ext>
            </a:extLst>
          </a:blip>
          <a:stretch>
            <a:fillRect/>
          </a:stretch>
        </p:blipFill>
        <p:spPr>
          <a:xfrm>
            <a:off x="9849852" y="232307"/>
            <a:ext cx="2342148" cy="1756611"/>
          </a:xfrm>
          <a:prstGeom prst="rect">
            <a:avLst/>
          </a:prstGeom>
        </p:spPr>
      </p:pic>
    </p:spTree>
    <p:extLst>
      <p:ext uri="{BB962C8B-B14F-4D97-AF65-F5344CB8AC3E}">
        <p14:creationId xmlns:p14="http://schemas.microsoft.com/office/powerpoint/2010/main" val="2793684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ROM-</a:t>
            </a:r>
            <a:r>
              <a:rPr lang="nl-NL" dirty="0" err="1"/>
              <a:t>Phamous</a:t>
            </a:r>
            <a:r>
              <a:rPr lang="nl-NL" dirty="0"/>
              <a:t> </a:t>
            </a:r>
          </a:p>
        </p:txBody>
      </p:sp>
      <p:sp>
        <p:nvSpPr>
          <p:cNvPr id="3" name="Tijdelijke aanduiding voor inhoud 2"/>
          <p:cNvSpPr>
            <a:spLocks noGrp="1"/>
          </p:cNvSpPr>
          <p:nvPr>
            <p:ph idx="1"/>
          </p:nvPr>
        </p:nvSpPr>
        <p:spPr>
          <a:xfrm>
            <a:off x="2589212" y="2133600"/>
            <a:ext cx="8915400" cy="1892968"/>
          </a:xfrm>
        </p:spPr>
        <p:txBody>
          <a:bodyPr>
            <a:noAutofit/>
          </a:bodyPr>
          <a:lstStyle/>
          <a:p>
            <a:pPr>
              <a:lnSpc>
                <a:spcPct val="150000"/>
              </a:lnSpc>
            </a:pPr>
            <a:r>
              <a:rPr lang="nl-NL" sz="1400" dirty="0">
                <a:solidFill>
                  <a:srgbClr val="4A4A4C"/>
                </a:solidFill>
              </a:rPr>
              <a:t>Doel: cliënten met psychose/antipsychotica</a:t>
            </a:r>
          </a:p>
          <a:p>
            <a:pPr>
              <a:lnSpc>
                <a:spcPct val="150000"/>
              </a:lnSpc>
            </a:pPr>
            <a:r>
              <a:rPr lang="nl-NL" sz="1400" dirty="0">
                <a:solidFill>
                  <a:srgbClr val="4A4A4C"/>
                </a:solidFill>
              </a:rPr>
              <a:t>7 deelnemende instellingen Noord Nederland</a:t>
            </a:r>
          </a:p>
          <a:p>
            <a:pPr>
              <a:lnSpc>
                <a:spcPct val="150000"/>
              </a:lnSpc>
            </a:pPr>
            <a:r>
              <a:rPr lang="nl-NL" sz="1400" dirty="0">
                <a:solidFill>
                  <a:srgbClr val="4A4A4C"/>
                </a:solidFill>
              </a:rPr>
              <a:t>Metingen 2006-2019 (2500 screenings per jaar)</a:t>
            </a:r>
          </a:p>
        </p:txBody>
      </p:sp>
      <p:sp>
        <p:nvSpPr>
          <p:cNvPr id="5" name="Rechthoek 4"/>
          <p:cNvSpPr/>
          <p:nvPr/>
        </p:nvSpPr>
        <p:spPr>
          <a:xfrm>
            <a:off x="2457533" y="4559968"/>
            <a:ext cx="10109200" cy="3785652"/>
          </a:xfrm>
          <a:prstGeom prst="rect">
            <a:avLst/>
          </a:prstGeom>
        </p:spPr>
        <p:txBody>
          <a:bodyPr wrap="square" numCol="2">
            <a:spAutoFit/>
          </a:bodyPr>
          <a:lstStyle/>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rPr>
              <a:t>Anamnese (ziektebeeld) </a:t>
            </a: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rPr>
              <a:t>Demografie (o.a. opleidingsniveau, werk)</a:t>
            </a: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rPr>
              <a:t>Zorgconsumptie</a:t>
            </a: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rPr>
              <a:t>Leefstijl (o.a. eetgedrag, middelengebruik)</a:t>
            </a: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rPr>
              <a:t>Medicatiegebruik</a:t>
            </a: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rPr>
              <a:t>Bijwerkingen medicatie (SRA-34) </a:t>
            </a: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rPr>
              <a:t>Lichamelijk onderzoek (o.a. bloeddruk, BMI) </a:t>
            </a: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rPr>
              <a:t>Bloedonderzoek (o.a. glucose, cholesterol, CRP) </a:t>
            </a: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endPar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endParaRP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endPar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endParaRP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endPar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endParaRP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endPar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endParaRP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endPar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endParaRP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endPar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endParaRP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rPr>
              <a:t>Psychosociaal functioneren (</a:t>
            </a:r>
            <a:r>
              <a:rPr kumimoji="0" lang="nl-NL" altLang="nl-NL" sz="1100" b="0" i="0" u="none" strike="noStrike" kern="1200" cap="none" spc="0" normalizeH="0" baseline="0" noProof="0" dirty="0" err="1">
                <a:ln>
                  <a:noFill/>
                </a:ln>
                <a:solidFill>
                  <a:srgbClr val="4A4A4C"/>
                </a:solidFill>
                <a:effectLst/>
                <a:uLnTx/>
                <a:uFillTx/>
                <a:latin typeface="Century Gothic" panose="020B0502020202020204"/>
                <a:ea typeface="+mn-ea"/>
                <a:cs typeface="+mn-cs"/>
              </a:rPr>
              <a:t>HoNOS</a:t>
            </a:r>
            <a:r>
              <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rPr>
              <a:t>)</a:t>
            </a: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rPr>
              <a:t>Ernst psychose (PANSS)</a:t>
            </a: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rPr>
              <a:t>Globaal functioneren (GAF)</a:t>
            </a: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rPr>
              <a:t>Functionele remissie</a:t>
            </a: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rPr>
              <a:t>Kwaliteit van leven (MANSA)</a:t>
            </a: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rPr>
              <a:t>Gelukkig (</a:t>
            </a:r>
            <a:r>
              <a:rPr kumimoji="0" lang="nl-NL" altLang="nl-NL" sz="1100" b="0" i="0" u="none" strike="noStrike" kern="1200" cap="none" spc="0" normalizeH="0" baseline="0" noProof="0" dirty="0" err="1">
                <a:ln>
                  <a:noFill/>
                </a:ln>
                <a:solidFill>
                  <a:srgbClr val="4A4A4C"/>
                </a:solidFill>
                <a:effectLst/>
                <a:uLnTx/>
                <a:uFillTx/>
                <a:latin typeface="Century Gothic" panose="020B0502020202020204"/>
                <a:ea typeface="+mn-ea"/>
                <a:cs typeface="+mn-cs"/>
              </a:rPr>
              <a:t>Happiness</a:t>
            </a:r>
            <a:r>
              <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rPr>
              <a:t> Index)</a:t>
            </a:r>
          </a:p>
          <a:p>
            <a:pPr marL="197825" marR="0" lvl="0" indent="-197825" algn="l" defTabSz="633039"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nl-NL" altLang="nl-NL" sz="1100" b="0" i="0" u="none" strike="noStrike" kern="1200" cap="none" spc="0" normalizeH="0" baseline="0" noProof="0" dirty="0">
                <a:ln>
                  <a:noFill/>
                </a:ln>
                <a:solidFill>
                  <a:srgbClr val="4A4A4C"/>
                </a:solidFill>
                <a:effectLst/>
                <a:uLnTx/>
                <a:uFillTx/>
                <a:latin typeface="Century Gothic" panose="020B0502020202020204"/>
                <a:ea typeface="+mn-ea"/>
                <a:cs typeface="+mn-cs"/>
              </a:rPr>
              <a:t>Zorgtevredenheid (CQI)</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7123" y="827928"/>
            <a:ext cx="1266379" cy="553705"/>
          </a:xfrm>
          <a:prstGeom prst="rect">
            <a:avLst/>
          </a:prstGeom>
          <a:ln>
            <a:solidFill>
              <a:srgbClr val="EFE6D0"/>
            </a:solidFill>
          </a:ln>
        </p:spPr>
      </p:pic>
      <p:pic>
        <p:nvPicPr>
          <p:cNvPr id="7" name="Afbeelding 6"/>
          <p:cNvPicPr>
            <a:picLocks noChangeAspect="1"/>
          </p:cNvPicPr>
          <p:nvPr/>
        </p:nvPicPr>
        <p:blipFill rotWithShape="1">
          <a:blip r:embed="rId3"/>
          <a:srcRect b="11261"/>
          <a:stretch/>
        </p:blipFill>
        <p:spPr>
          <a:xfrm>
            <a:off x="8087122" y="1652691"/>
            <a:ext cx="1266379" cy="662149"/>
          </a:xfrm>
          <a:prstGeom prst="rect">
            <a:avLst/>
          </a:prstGeom>
          <a:ln>
            <a:solidFill>
              <a:srgbClr val="EFE6D0"/>
            </a:solidFill>
          </a:ln>
        </p:spPr>
      </p:pic>
      <p:pic>
        <p:nvPicPr>
          <p:cNvPr id="8" name="Afbeelding 7"/>
          <p:cNvPicPr>
            <a:picLocks noChangeAspect="1"/>
          </p:cNvPicPr>
          <p:nvPr/>
        </p:nvPicPr>
        <p:blipFill>
          <a:blip r:embed="rId4"/>
          <a:stretch>
            <a:fillRect/>
          </a:stretch>
        </p:blipFill>
        <p:spPr>
          <a:xfrm>
            <a:off x="10020194" y="827928"/>
            <a:ext cx="1266379" cy="505903"/>
          </a:xfrm>
          <a:prstGeom prst="rect">
            <a:avLst/>
          </a:prstGeom>
          <a:ln>
            <a:solidFill>
              <a:srgbClr val="EFE6D0"/>
            </a:solidFill>
          </a:ln>
        </p:spPr>
      </p:pic>
      <p:pic>
        <p:nvPicPr>
          <p:cNvPr id="9" name="Afbeelding 8"/>
          <p:cNvPicPr>
            <a:picLocks noChangeAspect="1"/>
          </p:cNvPicPr>
          <p:nvPr/>
        </p:nvPicPr>
        <p:blipFill>
          <a:blip r:embed="rId5"/>
          <a:stretch>
            <a:fillRect/>
          </a:stretch>
        </p:blipFill>
        <p:spPr>
          <a:xfrm>
            <a:off x="10020192" y="1500411"/>
            <a:ext cx="1266377" cy="633189"/>
          </a:xfrm>
          <a:prstGeom prst="rect">
            <a:avLst/>
          </a:prstGeom>
          <a:ln>
            <a:solidFill>
              <a:srgbClr val="EFE6D0"/>
            </a:solidFill>
          </a:ln>
        </p:spPr>
      </p:pic>
      <p:pic>
        <p:nvPicPr>
          <p:cNvPr id="10" name="Afbeelding 9"/>
          <p:cNvPicPr>
            <a:picLocks noChangeAspect="1"/>
          </p:cNvPicPr>
          <p:nvPr/>
        </p:nvPicPr>
        <p:blipFill>
          <a:blip r:embed="rId6"/>
          <a:stretch>
            <a:fillRect/>
          </a:stretch>
        </p:blipFill>
        <p:spPr>
          <a:xfrm>
            <a:off x="10020192" y="2294495"/>
            <a:ext cx="1266379" cy="492481"/>
          </a:xfrm>
          <a:prstGeom prst="rect">
            <a:avLst/>
          </a:prstGeom>
          <a:ln>
            <a:solidFill>
              <a:srgbClr val="EFE6D0"/>
            </a:solidFill>
          </a:ln>
        </p:spPr>
      </p:pic>
      <p:pic>
        <p:nvPicPr>
          <p:cNvPr id="11" name="Afbeelding 10"/>
          <p:cNvPicPr>
            <a:picLocks noChangeAspect="1"/>
          </p:cNvPicPr>
          <p:nvPr/>
        </p:nvPicPr>
        <p:blipFill rotWithShape="1">
          <a:blip r:embed="rId7"/>
          <a:srcRect t="22516" b="17386"/>
          <a:stretch/>
        </p:blipFill>
        <p:spPr>
          <a:xfrm>
            <a:off x="10020192" y="2943799"/>
            <a:ext cx="1266379" cy="405763"/>
          </a:xfrm>
          <a:prstGeom prst="rect">
            <a:avLst/>
          </a:prstGeom>
          <a:ln>
            <a:solidFill>
              <a:srgbClr val="EFE6D0"/>
            </a:solidFill>
          </a:ln>
        </p:spPr>
      </p:pic>
      <p:pic>
        <p:nvPicPr>
          <p:cNvPr id="12" name="Afbeelding 11"/>
          <p:cNvPicPr>
            <a:picLocks noChangeAspect="1"/>
          </p:cNvPicPr>
          <p:nvPr/>
        </p:nvPicPr>
        <p:blipFill rotWithShape="1">
          <a:blip r:embed="rId8"/>
          <a:srcRect t="9598" b="13330"/>
          <a:stretch/>
        </p:blipFill>
        <p:spPr>
          <a:xfrm>
            <a:off x="8087126" y="2555478"/>
            <a:ext cx="1266375" cy="795998"/>
          </a:xfrm>
          <a:prstGeom prst="rect">
            <a:avLst/>
          </a:prstGeom>
          <a:ln>
            <a:solidFill>
              <a:srgbClr val="EFE6D0"/>
            </a:solidFill>
          </a:ln>
        </p:spPr>
      </p:pic>
      <p:pic>
        <p:nvPicPr>
          <p:cNvPr id="13" name="Picture 2" descr="Afbeeldingsresultaat voor phamou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57533" y="3917663"/>
            <a:ext cx="1950704" cy="642305"/>
          </a:xfrm>
          <a:prstGeom prst="rect">
            <a:avLst/>
          </a:prstGeom>
          <a:noFill/>
          <a:extLst>
            <a:ext uri="{909E8E84-426E-40DD-AFC4-6F175D3DCCD1}">
              <a14:hiddenFill xmlns:a14="http://schemas.microsoft.com/office/drawing/2010/main">
                <a:solidFill>
                  <a:srgbClr val="FFFFFF"/>
                </a:solidFill>
              </a14:hiddenFill>
            </a:ext>
          </a:extLst>
        </p:spPr>
      </p:pic>
      <p:sp>
        <p:nvSpPr>
          <p:cNvPr id="4" name="Afgeronde rechthoek 3"/>
          <p:cNvSpPr/>
          <p:nvPr/>
        </p:nvSpPr>
        <p:spPr>
          <a:xfrm>
            <a:off x="10020193" y="6504039"/>
            <a:ext cx="2007118" cy="25072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prstClr val="white"/>
                </a:solidFill>
                <a:effectLst/>
                <a:uLnTx/>
                <a:uFillTx/>
                <a:latin typeface="Century Gothic" panose="020B0502020202020204"/>
                <a:ea typeface="+mn-ea"/>
                <a:cs typeface="+mn-cs"/>
              </a:rPr>
              <a:t>Bartels-Velthuis e.a. (</a:t>
            </a:r>
            <a:r>
              <a:rPr kumimoji="0" lang="nl-NL" sz="800" b="0" i="0" u="none" strike="noStrike" kern="1200" cap="none" spc="0" normalizeH="0" baseline="0" noProof="0" dirty="0" err="1">
                <a:ln>
                  <a:noFill/>
                </a:ln>
                <a:solidFill>
                  <a:prstClr val="white"/>
                </a:solidFill>
                <a:effectLst/>
                <a:uLnTx/>
                <a:uFillTx/>
                <a:latin typeface="Century Gothic" panose="020B0502020202020204"/>
                <a:ea typeface="+mn-ea"/>
                <a:cs typeface="+mn-cs"/>
              </a:rPr>
              <a:t>Schiz</a:t>
            </a:r>
            <a:r>
              <a:rPr kumimoji="0" lang="nl-NL" sz="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nl-NL" sz="800" b="0" i="0" u="none" strike="noStrike" kern="1200" cap="none" spc="0" normalizeH="0" baseline="0" noProof="0" dirty="0" err="1">
                <a:ln>
                  <a:noFill/>
                </a:ln>
                <a:solidFill>
                  <a:prstClr val="white"/>
                </a:solidFill>
                <a:effectLst/>
                <a:uLnTx/>
                <a:uFillTx/>
                <a:latin typeface="Century Gothic" panose="020B0502020202020204"/>
                <a:ea typeface="+mn-ea"/>
                <a:cs typeface="+mn-cs"/>
              </a:rPr>
              <a:t>Res</a:t>
            </a:r>
            <a:r>
              <a:rPr kumimoji="0" lang="nl-NL" sz="800" b="0" i="0" u="none" strike="noStrike" kern="1200" cap="none" spc="0" normalizeH="0" baseline="0" noProof="0" dirty="0">
                <a:ln>
                  <a:noFill/>
                </a:ln>
                <a:solidFill>
                  <a:prstClr val="white"/>
                </a:solidFill>
                <a:effectLst/>
                <a:uLnTx/>
                <a:uFillTx/>
                <a:latin typeface="Century Gothic" panose="020B0502020202020204"/>
                <a:ea typeface="+mn-ea"/>
                <a:cs typeface="+mn-cs"/>
              </a:rPr>
              <a:t>, 2018)</a:t>
            </a:r>
          </a:p>
        </p:txBody>
      </p:sp>
      <p:graphicFrame>
        <p:nvGraphicFramePr>
          <p:cNvPr id="14" name="Tabel 13"/>
          <p:cNvGraphicFramePr>
            <a:graphicFrameLocks noGrp="1"/>
          </p:cNvGraphicFramePr>
          <p:nvPr/>
        </p:nvGraphicFramePr>
        <p:xfrm>
          <a:off x="8009246" y="732302"/>
          <a:ext cx="3495366" cy="2617259"/>
        </p:xfrm>
        <a:graphic>
          <a:graphicData uri="http://schemas.openxmlformats.org/drawingml/2006/table">
            <a:tbl>
              <a:tblPr firstRow="1" bandRow="1">
                <a:tableStyleId>{5C22544A-7EE6-4342-B048-85BDC9FD1C3A}</a:tableStyleId>
              </a:tblPr>
              <a:tblGrid>
                <a:gridCol w="2104915">
                  <a:extLst>
                    <a:ext uri="{9D8B030D-6E8A-4147-A177-3AD203B41FA5}">
                      <a16:colId xmlns:a16="http://schemas.microsoft.com/office/drawing/2014/main" val="2289638219"/>
                    </a:ext>
                  </a:extLst>
                </a:gridCol>
                <a:gridCol w="1390451">
                  <a:extLst>
                    <a:ext uri="{9D8B030D-6E8A-4147-A177-3AD203B41FA5}">
                      <a16:colId xmlns:a16="http://schemas.microsoft.com/office/drawing/2014/main" val="3616332461"/>
                    </a:ext>
                  </a:extLst>
                </a:gridCol>
              </a:tblGrid>
              <a:tr h="762308">
                <a:tc>
                  <a:txBody>
                    <a:bodyPr/>
                    <a:lstStyle/>
                    <a:p>
                      <a:endParaRPr lang="nl-NL" sz="1200" dirty="0"/>
                    </a:p>
                  </a:txBody>
                  <a:tcPr/>
                </a:tc>
                <a:tc>
                  <a:txBody>
                    <a:bodyPr/>
                    <a:lstStyle/>
                    <a:p>
                      <a:r>
                        <a:rPr lang="nl-NL" sz="1200" dirty="0"/>
                        <a:t>Gemiddelde (SD)/% </a:t>
                      </a:r>
                    </a:p>
                  </a:txBody>
                  <a:tcPr/>
                </a:tc>
                <a:extLst>
                  <a:ext uri="{0D108BD9-81ED-4DB2-BD59-A6C34878D82A}">
                    <a16:rowId xmlns:a16="http://schemas.microsoft.com/office/drawing/2014/main" val="2313155924"/>
                  </a:ext>
                </a:extLst>
              </a:tr>
              <a:tr h="618317">
                <a:tc>
                  <a:txBody>
                    <a:bodyPr/>
                    <a:lstStyle/>
                    <a:p>
                      <a:r>
                        <a:rPr lang="nl-NL" sz="1200" dirty="0"/>
                        <a:t>Geslacht</a:t>
                      </a:r>
                      <a:r>
                        <a:rPr lang="nl-NL" sz="1200" baseline="0" dirty="0"/>
                        <a:t> (% man)</a:t>
                      </a:r>
                      <a:endParaRPr lang="nl-NL" sz="1200" dirty="0"/>
                    </a:p>
                  </a:txBody>
                  <a:tcPr/>
                </a:tc>
                <a:tc>
                  <a:txBody>
                    <a:bodyPr/>
                    <a:lstStyle/>
                    <a:p>
                      <a:r>
                        <a:rPr lang="nl-NL" sz="1200" dirty="0"/>
                        <a:t>66.2</a:t>
                      </a:r>
                    </a:p>
                  </a:txBody>
                  <a:tcPr/>
                </a:tc>
                <a:extLst>
                  <a:ext uri="{0D108BD9-81ED-4DB2-BD59-A6C34878D82A}">
                    <a16:rowId xmlns:a16="http://schemas.microsoft.com/office/drawing/2014/main" val="1883021063"/>
                  </a:ext>
                </a:extLst>
              </a:tr>
              <a:tr h="618317">
                <a:tc>
                  <a:txBody>
                    <a:bodyPr/>
                    <a:lstStyle/>
                    <a:p>
                      <a:r>
                        <a:rPr lang="nl-NL" sz="1200" dirty="0"/>
                        <a:t>Leeftijd</a:t>
                      </a:r>
                      <a:r>
                        <a:rPr lang="nl-NL" sz="1200" baseline="0" dirty="0"/>
                        <a:t> </a:t>
                      </a:r>
                      <a:endParaRPr lang="nl-NL" sz="1200" dirty="0"/>
                    </a:p>
                  </a:txBody>
                  <a:tcPr/>
                </a:tc>
                <a:tc>
                  <a:txBody>
                    <a:bodyPr/>
                    <a:lstStyle/>
                    <a:p>
                      <a:r>
                        <a:rPr lang="nl-NL" sz="1200" dirty="0"/>
                        <a:t>44.5 (11.1)</a:t>
                      </a:r>
                    </a:p>
                  </a:txBody>
                  <a:tcPr/>
                </a:tc>
                <a:extLst>
                  <a:ext uri="{0D108BD9-81ED-4DB2-BD59-A6C34878D82A}">
                    <a16:rowId xmlns:a16="http://schemas.microsoft.com/office/drawing/2014/main" val="1253741438"/>
                  </a:ext>
                </a:extLst>
              </a:tr>
              <a:tr h="618317">
                <a:tc>
                  <a:txBody>
                    <a:bodyPr/>
                    <a:lstStyle/>
                    <a:p>
                      <a:r>
                        <a:rPr lang="nl-NL" sz="1200" dirty="0"/>
                        <a:t>Ziekteduur</a:t>
                      </a:r>
                      <a:r>
                        <a:rPr lang="nl-NL" sz="1200" baseline="0" dirty="0"/>
                        <a:t> </a:t>
                      </a:r>
                      <a:endParaRPr lang="nl-NL" sz="1200" dirty="0"/>
                    </a:p>
                  </a:txBody>
                  <a:tcPr/>
                </a:tc>
                <a:tc>
                  <a:txBody>
                    <a:bodyPr/>
                    <a:lstStyle/>
                    <a:p>
                      <a:r>
                        <a:rPr lang="nl-NL" sz="1200" dirty="0"/>
                        <a:t>17.6 (10.8)</a:t>
                      </a:r>
                    </a:p>
                  </a:txBody>
                  <a:tcPr/>
                </a:tc>
                <a:extLst>
                  <a:ext uri="{0D108BD9-81ED-4DB2-BD59-A6C34878D82A}">
                    <a16:rowId xmlns:a16="http://schemas.microsoft.com/office/drawing/2014/main" val="1827641614"/>
                  </a:ext>
                </a:extLst>
              </a:tr>
            </a:tbl>
          </a:graphicData>
        </a:graphic>
      </p:graphicFrame>
    </p:spTree>
    <p:extLst>
      <p:ext uri="{BB962C8B-B14F-4D97-AF65-F5344CB8AC3E}">
        <p14:creationId xmlns:p14="http://schemas.microsoft.com/office/powerpoint/2010/main" val="209609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2042" y="447094"/>
            <a:ext cx="8911687" cy="1280890"/>
          </a:xfrm>
        </p:spPr>
        <p:txBody>
          <a:bodyPr/>
          <a:lstStyle/>
          <a:p>
            <a:r>
              <a:rPr lang="nl-NL" dirty="0"/>
              <a:t>Stap 2: matchen ROM-</a:t>
            </a:r>
            <a:r>
              <a:rPr lang="nl-NL" dirty="0" err="1"/>
              <a:t>Phamous</a:t>
            </a:r>
            <a:r>
              <a:rPr lang="nl-NL" dirty="0"/>
              <a:t> </a:t>
            </a:r>
          </a:p>
        </p:txBody>
      </p:sp>
      <p:pic>
        <p:nvPicPr>
          <p:cNvPr id="7" name="Picture 2" descr="Afbeeldingsresultaat voor phamo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3680" y="447094"/>
            <a:ext cx="1814535" cy="597469"/>
          </a:xfrm>
          <a:prstGeom prst="rect">
            <a:avLst/>
          </a:prstGeom>
          <a:noFill/>
          <a:extLst>
            <a:ext uri="{909E8E84-426E-40DD-AFC4-6F175D3DCCD1}">
              <a14:hiddenFill xmlns:a14="http://schemas.microsoft.com/office/drawing/2010/main">
                <a:solidFill>
                  <a:srgbClr val="FFFFFF"/>
                </a:solidFill>
              </a14:hiddenFill>
            </a:ext>
          </a:extLst>
        </p:spPr>
      </p:pic>
      <p:sp>
        <p:nvSpPr>
          <p:cNvPr id="11" name="Tijdelijke aanduiding voor inhoud 2"/>
          <p:cNvSpPr txBox="1">
            <a:spLocks/>
          </p:cNvSpPr>
          <p:nvPr/>
        </p:nvSpPr>
        <p:spPr>
          <a:xfrm>
            <a:off x="2302042" y="1684420"/>
            <a:ext cx="2815390" cy="517357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600" b="0" i="0" u="none" strike="noStrike" kern="1200" cap="none" spc="0" normalizeH="0" baseline="0" noProof="0" dirty="0">
                <a:ln>
                  <a:noFill/>
                </a:ln>
                <a:solidFill>
                  <a:srgbClr val="C830CC"/>
                </a:solidFill>
                <a:effectLst/>
                <a:uLnTx/>
                <a:uFillTx/>
                <a:latin typeface="Century Gothic" panose="020B0502020202020204"/>
                <a:ea typeface="+mn-ea"/>
                <a:cs typeface="+mn-cs"/>
              </a:rPr>
              <a:t>Klinisch (PANSS-R)</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Geslacht (m/v)</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Leeftijd </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Zelfstandig wonen </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Levenspartner </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Geheelonthouding</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Geen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comorbiditeit</a:t>
            </a:r>
            <a:endPar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Medicatietrouw </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Dosis antipsychotica (Hal.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Eq</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Huidige opname</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Problemen sociale relaties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honos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9)</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Disfunctioneren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gaf_dis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Kwaliteit van leven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mansa</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Maatschappelijk herstel</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Persoonlijk herstel</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endParaRPr kumimoji="0" lang="nl-NL"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12" name="Tijdelijke aanduiding voor inhoud 2"/>
          <p:cNvSpPr txBox="1">
            <a:spLocks/>
          </p:cNvSpPr>
          <p:nvPr/>
        </p:nvSpPr>
        <p:spPr>
          <a:xfrm>
            <a:off x="5519057" y="1684420"/>
            <a:ext cx="2885337" cy="487499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600" b="0" i="0" u="none" strike="noStrike" kern="1200" cap="none" spc="0" normalizeH="0" baseline="0" noProof="0" dirty="0">
                <a:ln>
                  <a:noFill/>
                </a:ln>
                <a:solidFill>
                  <a:srgbClr val="8971E1"/>
                </a:solidFill>
                <a:effectLst/>
                <a:uLnTx/>
                <a:uFillTx/>
                <a:latin typeface="Century Gothic" panose="020B0502020202020204"/>
                <a:ea typeface="+mn-ea"/>
                <a:cs typeface="+mn-cs"/>
              </a:rPr>
              <a:t>Maatschappelijk (FR Scale</a:t>
            </a:r>
            <a:r>
              <a:rPr kumimoji="0" lang="nl-NL" sz="1600" b="0" i="0" u="none" strike="noStrike" kern="1200" cap="none" spc="0" normalizeH="0" baseline="30000" noProof="0" dirty="0">
                <a:ln>
                  <a:noFill/>
                </a:ln>
                <a:solidFill>
                  <a:srgbClr val="8971E1"/>
                </a:solidFill>
                <a:effectLst/>
                <a:uLnTx/>
                <a:uFillTx/>
                <a:latin typeface="Century Gothic" panose="020B0502020202020204"/>
                <a:ea typeface="+mn-ea"/>
                <a:cs typeface="+mn-cs"/>
              </a:rPr>
              <a:t>1</a:t>
            </a:r>
            <a:r>
              <a:rPr kumimoji="0" lang="nl-NL" sz="1600" b="0" i="0" u="none" strike="noStrike" kern="1200" cap="none" spc="0" normalizeH="0" baseline="0" noProof="0" dirty="0">
                <a:ln>
                  <a:noFill/>
                </a:ln>
                <a:solidFill>
                  <a:srgbClr val="8971E1"/>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Geslacht</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Leeftijd</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Leeftijd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onset</a:t>
            </a:r>
            <a:endPar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Ethniciteit</a:t>
            </a:r>
            <a:endPar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Arbeidstatus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(werk ja/nee)</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Niet alleen wonen</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Levenspartner</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Panss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positief</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Panss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negatief</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Affectieve stoornis</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Ziekteduur</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Sterkte dopamine antagonist</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Disfunctioneren</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Klinisch herstel</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Persoonlijk herstel</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endParaRPr kumimoji="0" lang="nl-NL"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endParaRPr kumimoji="0" lang="nl-NL"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13" name="Tijdelijke aanduiding voor inhoud 2"/>
          <p:cNvSpPr txBox="1">
            <a:spLocks/>
          </p:cNvSpPr>
          <p:nvPr/>
        </p:nvSpPr>
        <p:spPr>
          <a:xfrm>
            <a:off x="8682782" y="1684420"/>
            <a:ext cx="3356810" cy="487499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600" b="0" i="0" u="none" strike="noStrike" kern="1200" cap="none" spc="0" normalizeH="0" baseline="0" noProof="0" dirty="0">
                <a:ln>
                  <a:noFill/>
                </a:ln>
                <a:solidFill>
                  <a:srgbClr val="4EA6DC"/>
                </a:solidFill>
                <a:effectLst/>
                <a:uLnTx/>
                <a:uFillTx/>
                <a:latin typeface="Century Gothic" panose="020B0502020202020204"/>
                <a:ea typeface="+mn-ea"/>
                <a:cs typeface="+mn-cs"/>
              </a:rPr>
              <a:t>Persoonlijk (</a:t>
            </a:r>
            <a:r>
              <a:rPr kumimoji="0" lang="nl-NL" sz="1600" b="0" i="0" u="none" strike="noStrike" kern="1200" cap="none" spc="0" normalizeH="0" baseline="0" noProof="0" dirty="0" err="1">
                <a:ln>
                  <a:noFill/>
                </a:ln>
                <a:solidFill>
                  <a:srgbClr val="4EA6DC"/>
                </a:solidFill>
                <a:effectLst/>
                <a:uLnTx/>
                <a:uFillTx/>
                <a:latin typeface="Century Gothic" panose="020B0502020202020204"/>
                <a:ea typeface="+mn-ea"/>
                <a:cs typeface="+mn-cs"/>
              </a:rPr>
              <a:t>Happiness</a:t>
            </a:r>
            <a:r>
              <a:rPr kumimoji="0" lang="nl-NL" sz="1600" b="0" i="0" u="none" strike="noStrike" kern="1200" cap="none" spc="0" normalizeH="0" baseline="0" noProof="0" dirty="0">
                <a:ln>
                  <a:noFill/>
                </a:ln>
                <a:solidFill>
                  <a:srgbClr val="4EA6DC"/>
                </a:solidFill>
                <a:effectLst/>
                <a:uLnTx/>
                <a:uFillTx/>
                <a:latin typeface="Century Gothic" panose="020B0502020202020204"/>
                <a:ea typeface="+mn-ea"/>
                <a:cs typeface="+mn-cs"/>
              </a:rPr>
              <a:t> Index)</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Arbeidsstatus (werk ja/nee)</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Panss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positief</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Panss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negatief</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Ziekteduur</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Cognitieve problemen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honos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4)</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Depessieve</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stemming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honos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7)</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Angst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honos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8)</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Cognitief inzicht</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Ervaren stress</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Lichamelijke beperking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honos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5)</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Tevredenheid met het leven</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Tevredenheid met sociale relatie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mansa</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12)</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Sociale isolatie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mansa</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10 &amp; 11)</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Geen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comorbiditeit</a:t>
            </a:r>
            <a:endPar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Klinisch herstel</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Maatschappelijk herstel</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endPar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endParaRPr kumimoji="0" lang="nl-NL"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3" name="Afgeronde rechthoek 2"/>
          <p:cNvSpPr/>
          <p:nvPr/>
        </p:nvSpPr>
        <p:spPr>
          <a:xfrm>
            <a:off x="1541206" y="6400800"/>
            <a:ext cx="2462981" cy="2949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30000" noProof="0" dirty="0">
                <a:ln>
                  <a:noFill/>
                </a:ln>
                <a:solidFill>
                  <a:prstClr val="white"/>
                </a:solidFill>
                <a:effectLst/>
                <a:uLnTx/>
                <a:uFillTx/>
                <a:latin typeface="Century Gothic" panose="020B0502020202020204"/>
                <a:ea typeface="+mn-ea"/>
                <a:cs typeface="+mn-cs"/>
              </a:rPr>
              <a:t>1</a:t>
            </a:r>
            <a:r>
              <a:rPr kumimoji="0" lang="nl-NL" sz="800" b="0" i="0" u="none" strike="noStrike" kern="1200" cap="none" spc="0" normalizeH="0" baseline="0" noProof="0" dirty="0">
                <a:ln>
                  <a:noFill/>
                </a:ln>
                <a:solidFill>
                  <a:prstClr val="white"/>
                </a:solidFill>
                <a:effectLst/>
                <a:uLnTx/>
                <a:uFillTx/>
                <a:latin typeface="Century Gothic" panose="020B0502020202020204"/>
                <a:ea typeface="+mn-ea"/>
                <a:cs typeface="+mn-cs"/>
              </a:rPr>
              <a:t> Functionele Remissie Instrument: Wiersma e.a. (2015), </a:t>
            </a:r>
            <a:r>
              <a:rPr kumimoji="0" lang="nl-NL" sz="800" b="0" i="0" u="none" strike="noStrike" kern="1200" cap="none" spc="0" normalizeH="0" baseline="0" noProof="0" dirty="0" err="1">
                <a:ln>
                  <a:noFill/>
                </a:ln>
                <a:solidFill>
                  <a:prstClr val="white"/>
                </a:solidFill>
                <a:effectLst/>
                <a:uLnTx/>
                <a:uFillTx/>
                <a:latin typeface="Century Gothic" panose="020B0502020202020204"/>
                <a:ea typeface="+mn-ea"/>
                <a:cs typeface="+mn-cs"/>
              </a:rPr>
              <a:t>Swildens</a:t>
            </a:r>
            <a:r>
              <a:rPr kumimoji="0" lang="nl-NL" sz="800" b="0" i="0" u="none" strike="noStrike" kern="1200" cap="none" spc="0" normalizeH="0" baseline="0" noProof="0" dirty="0">
                <a:ln>
                  <a:noFill/>
                </a:ln>
                <a:solidFill>
                  <a:prstClr val="white"/>
                </a:solidFill>
                <a:effectLst/>
                <a:uLnTx/>
                <a:uFillTx/>
                <a:latin typeface="Century Gothic" panose="020B0502020202020204"/>
                <a:ea typeface="+mn-ea"/>
                <a:cs typeface="+mn-cs"/>
              </a:rPr>
              <a:t> e.a. (2018)</a:t>
            </a:r>
          </a:p>
        </p:txBody>
      </p:sp>
      <p:sp>
        <p:nvSpPr>
          <p:cNvPr id="4" name="Afgeronde rechthoek 3"/>
          <p:cNvSpPr/>
          <p:nvPr/>
        </p:nvSpPr>
        <p:spPr>
          <a:xfrm rot="1049289">
            <a:off x="5360098" y="2878485"/>
            <a:ext cx="2795574" cy="515670"/>
          </a:xfrm>
          <a:prstGeom prst="round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err="1">
                <a:ln>
                  <a:noFill/>
                </a:ln>
                <a:solidFill>
                  <a:prstClr val="white"/>
                </a:solidFill>
                <a:effectLst/>
                <a:uLnTx/>
                <a:uFillTx/>
                <a:latin typeface="Century Gothic" panose="020B0502020202020204"/>
                <a:ea typeface="+mn-ea"/>
                <a:cs typeface="+mn-cs"/>
              </a:rPr>
              <a:t>Duration</a:t>
            </a:r>
            <a:r>
              <a:rPr kumimoji="0" lang="nl-NL" sz="1000" b="0" i="0" u="none" strike="noStrike" kern="1200" cap="none" spc="0" normalizeH="0" baseline="0" noProof="0" dirty="0">
                <a:ln>
                  <a:noFill/>
                </a:ln>
                <a:solidFill>
                  <a:prstClr val="white"/>
                </a:solidFill>
                <a:effectLst/>
                <a:uLnTx/>
                <a:uFillTx/>
                <a:latin typeface="Century Gothic" panose="020B0502020202020204"/>
                <a:ea typeface="+mn-ea"/>
                <a:cs typeface="+mn-cs"/>
              </a:rPr>
              <a:t> of </a:t>
            </a:r>
            <a:r>
              <a:rPr kumimoji="0" lang="nl-NL" sz="1000" b="0" i="0" u="none" strike="noStrike" kern="1200" cap="none" spc="0" normalizeH="0" baseline="0" noProof="0" dirty="0" err="1">
                <a:ln>
                  <a:noFill/>
                </a:ln>
                <a:solidFill>
                  <a:prstClr val="white"/>
                </a:solidFill>
                <a:effectLst/>
                <a:uLnTx/>
                <a:uFillTx/>
                <a:latin typeface="Century Gothic" panose="020B0502020202020204"/>
                <a:ea typeface="+mn-ea"/>
                <a:cs typeface="+mn-cs"/>
              </a:rPr>
              <a:t>untreated</a:t>
            </a:r>
            <a:r>
              <a:rPr kumimoji="0" lang="nl-NL" sz="10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nl-NL" sz="1000" b="0" i="0" u="none" strike="noStrike" kern="1200" cap="none" spc="0" normalizeH="0" baseline="0" noProof="0" dirty="0" err="1">
                <a:ln>
                  <a:noFill/>
                </a:ln>
                <a:solidFill>
                  <a:prstClr val="white"/>
                </a:solidFill>
                <a:effectLst/>
                <a:uLnTx/>
                <a:uFillTx/>
                <a:latin typeface="Century Gothic" panose="020B0502020202020204"/>
                <a:ea typeface="+mn-ea"/>
                <a:cs typeface="+mn-cs"/>
              </a:rPr>
              <a:t>psychosis</a:t>
            </a:r>
            <a:r>
              <a:rPr kumimoji="0" lang="nl-NL" sz="1000" b="0" i="0" u="none" strike="noStrike" kern="1200" cap="none" spc="0" normalizeH="0" baseline="0" noProof="0" dirty="0">
                <a:ln>
                  <a:noFill/>
                </a:ln>
                <a:solidFill>
                  <a:prstClr val="white"/>
                </a:solidFill>
                <a:effectLst/>
                <a:uLnTx/>
                <a:uFillTx/>
                <a:latin typeface="Century Gothic" panose="020B0502020202020204"/>
                <a:ea typeface="+mn-ea"/>
                <a:cs typeface="+mn-cs"/>
              </a:rPr>
              <a:t> (DUP)</a:t>
            </a:r>
          </a:p>
        </p:txBody>
      </p:sp>
    </p:spTree>
    <p:extLst>
      <p:ext uri="{BB962C8B-B14F-4D97-AF65-F5344CB8AC3E}">
        <p14:creationId xmlns:p14="http://schemas.microsoft.com/office/powerpoint/2010/main" val="373111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3: de “</a:t>
            </a:r>
            <a:r>
              <a:rPr lang="nl-NL" dirty="0" err="1"/>
              <a:t>sweet</a:t>
            </a:r>
            <a:r>
              <a:rPr lang="nl-NL" dirty="0"/>
              <a:t> spot” vinden</a:t>
            </a:r>
          </a:p>
        </p:txBody>
      </p:sp>
      <p:sp>
        <p:nvSpPr>
          <p:cNvPr id="3" name="Tijdelijke aanduiding voor inhoud 2"/>
          <p:cNvSpPr>
            <a:spLocks noGrp="1"/>
          </p:cNvSpPr>
          <p:nvPr>
            <p:ph idx="1"/>
          </p:nvPr>
        </p:nvSpPr>
        <p:spPr>
          <a:xfrm>
            <a:off x="2397483" y="2033232"/>
            <a:ext cx="8915400" cy="2823412"/>
          </a:xfrm>
        </p:spPr>
        <p:txBody>
          <a:bodyPr>
            <a:normAutofit fontScale="92500" lnSpcReduction="20000"/>
          </a:bodyPr>
          <a:lstStyle/>
          <a:p>
            <a:r>
              <a:rPr lang="nl-NL" dirty="0"/>
              <a:t>LASSO: mag geen missing data hebben</a:t>
            </a:r>
          </a:p>
          <a:p>
            <a:r>
              <a:rPr lang="nl-NL" dirty="0"/>
              <a:t>Missing data imputeren (maar ook niet teveel)</a:t>
            </a:r>
          </a:p>
          <a:p>
            <a:pPr marL="0" indent="0">
              <a:buNone/>
            </a:pPr>
            <a:endParaRPr lang="nl-NL" dirty="0"/>
          </a:p>
          <a:p>
            <a:r>
              <a:rPr lang="nl-NL" dirty="0" err="1"/>
              <a:t>Sweet</a:t>
            </a:r>
            <a:r>
              <a:rPr lang="nl-NL" dirty="0"/>
              <a:t> spot</a:t>
            </a:r>
          </a:p>
          <a:p>
            <a:pPr lvl="2"/>
            <a:r>
              <a:rPr lang="nl-NL" dirty="0"/>
              <a:t>Cases: 		niet meer dan 2 variabelen missing per hersteldomein</a:t>
            </a:r>
          </a:p>
          <a:p>
            <a:pPr lvl="2"/>
            <a:r>
              <a:rPr lang="nl-NL" dirty="0"/>
              <a:t>Variables:	niet meer dan 15% missing</a:t>
            </a:r>
          </a:p>
          <a:p>
            <a:pPr lvl="1"/>
            <a:r>
              <a:rPr lang="nl-NL" dirty="0"/>
              <a:t>Resultaat:</a:t>
            </a:r>
          </a:p>
          <a:p>
            <a:pPr lvl="2"/>
            <a:r>
              <a:rPr lang="nl-NL" dirty="0" err="1"/>
              <a:t>GAF_disfunctioneren</a:t>
            </a:r>
            <a:r>
              <a:rPr lang="nl-NL" dirty="0"/>
              <a:t> 41% missing </a:t>
            </a:r>
            <a:r>
              <a:rPr lang="nl-NL" dirty="0">
                <a:sym typeface="Wingdings" panose="05000000000000000000" pitchFamily="2" charset="2"/>
              </a:rPr>
              <a:t></a:t>
            </a:r>
            <a:r>
              <a:rPr lang="nl-NL" dirty="0"/>
              <a:t> Alternatief: </a:t>
            </a:r>
            <a:r>
              <a:rPr lang="nl-NL" dirty="0" err="1"/>
              <a:t>honos</a:t>
            </a:r>
            <a:r>
              <a:rPr lang="nl-NL" dirty="0"/>
              <a:t> (4+5+6)/3</a:t>
            </a:r>
          </a:p>
          <a:p>
            <a:pPr lvl="2"/>
            <a:r>
              <a:rPr lang="nl-NL" dirty="0"/>
              <a:t>Opleidingsniveau 38.8% missing </a:t>
            </a:r>
            <a:r>
              <a:rPr lang="nl-NL" dirty="0">
                <a:sym typeface="Wingdings" panose="05000000000000000000" pitchFamily="2" charset="2"/>
              </a:rPr>
              <a:t> exclusie</a:t>
            </a:r>
            <a:endParaRPr lang="nl-NL" dirty="0"/>
          </a:p>
          <a:p>
            <a:pPr lvl="2"/>
            <a:endParaRPr lang="nl-NL" dirty="0"/>
          </a:p>
          <a:p>
            <a:pPr lvl="1"/>
            <a:endParaRPr lang="nl-NL" dirty="0"/>
          </a:p>
        </p:txBody>
      </p:sp>
      <p:sp>
        <p:nvSpPr>
          <p:cNvPr id="4" name="Afgeronde rechthoek 3"/>
          <p:cNvSpPr/>
          <p:nvPr/>
        </p:nvSpPr>
        <p:spPr>
          <a:xfrm>
            <a:off x="2589212" y="5590674"/>
            <a:ext cx="2287588" cy="93044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entury Gothic" panose="020B0502020202020204"/>
                <a:ea typeface="+mn-ea"/>
                <a:cs typeface="+mn-cs"/>
              </a:rPr>
              <a:t>Klinisch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entury Gothic" panose="020B0502020202020204"/>
                <a:ea typeface="+mn-ea"/>
                <a:cs typeface="+mn-cs"/>
              </a:rPr>
              <a:t>N = 1054</a:t>
            </a:r>
          </a:p>
        </p:txBody>
      </p:sp>
      <p:sp>
        <p:nvSpPr>
          <p:cNvPr id="5" name="Afgeronde rechthoek 4"/>
          <p:cNvSpPr/>
          <p:nvPr/>
        </p:nvSpPr>
        <p:spPr>
          <a:xfrm>
            <a:off x="5212096" y="5590674"/>
            <a:ext cx="2287588" cy="93044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entury Gothic" panose="020B0502020202020204"/>
                <a:ea typeface="+mn-ea"/>
                <a:cs typeface="+mn-cs"/>
              </a:rPr>
              <a:t>Maatschappelijk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entury Gothic" panose="020B0502020202020204"/>
                <a:ea typeface="+mn-ea"/>
                <a:cs typeface="+mn-cs"/>
              </a:rPr>
              <a:t>N = 1145</a:t>
            </a:r>
          </a:p>
        </p:txBody>
      </p:sp>
      <p:sp>
        <p:nvSpPr>
          <p:cNvPr id="6" name="Afgeronde rechthoek 5"/>
          <p:cNvSpPr/>
          <p:nvPr/>
        </p:nvSpPr>
        <p:spPr>
          <a:xfrm>
            <a:off x="7995401" y="5590674"/>
            <a:ext cx="2287588" cy="93044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entury Gothic" panose="020B0502020202020204"/>
                <a:ea typeface="+mn-ea"/>
                <a:cs typeface="+mn-cs"/>
              </a:rPr>
              <a:t>Persoonlijk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entury Gothic" panose="020B0502020202020204"/>
                <a:ea typeface="+mn-ea"/>
                <a:cs typeface="+mn-cs"/>
              </a:rPr>
              <a:t>N = 1187</a:t>
            </a:r>
          </a:p>
        </p:txBody>
      </p:sp>
      <p:pic>
        <p:nvPicPr>
          <p:cNvPr id="7" name="Afbeelding 6"/>
          <p:cNvPicPr>
            <a:picLocks noChangeAspect="1"/>
          </p:cNvPicPr>
          <p:nvPr/>
        </p:nvPicPr>
        <p:blipFill>
          <a:blip r:embed="rId3">
            <a:extLst>
              <a:ext uri="{BEBA8EAE-BF5A-486C-A8C5-ECC9F3942E4B}">
                <a14:imgProps xmlns:a14="http://schemas.microsoft.com/office/drawing/2010/main">
                  <a14:imgLayer r:embed="rId4">
                    <a14:imgEffect>
                      <a14:backgroundRemoval t="0" b="99296" l="0" r="100000"/>
                    </a14:imgEffect>
                  </a14:imgLayer>
                </a14:imgProps>
              </a:ext>
            </a:extLst>
          </a:blip>
          <a:stretch>
            <a:fillRect/>
          </a:stretch>
        </p:blipFill>
        <p:spPr>
          <a:xfrm>
            <a:off x="8170257" y="1706417"/>
            <a:ext cx="4225464" cy="2142914"/>
          </a:xfrm>
          <a:prstGeom prst="rect">
            <a:avLst/>
          </a:prstGeom>
        </p:spPr>
      </p:pic>
    </p:spTree>
    <p:extLst>
      <p:ext uri="{BB962C8B-B14F-4D97-AF65-F5344CB8AC3E}">
        <p14:creationId xmlns:p14="http://schemas.microsoft.com/office/powerpoint/2010/main" val="237553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LASSO uitgegooid</a:t>
            </a:r>
          </a:p>
        </p:txBody>
      </p:sp>
      <p:pic>
        <p:nvPicPr>
          <p:cNvPr id="4" name="Afbeelding 3"/>
          <p:cNvPicPr>
            <a:picLocks noChangeAspect="1"/>
          </p:cNvPicPr>
          <p:nvPr/>
        </p:nvPicPr>
        <p:blipFill>
          <a:blip r:embed="rId3"/>
          <a:stretch>
            <a:fillRect/>
          </a:stretch>
        </p:blipFill>
        <p:spPr>
          <a:xfrm>
            <a:off x="8147802" y="0"/>
            <a:ext cx="1934283" cy="1934283"/>
          </a:xfrm>
          <a:prstGeom prst="rect">
            <a:avLst/>
          </a:prstGeom>
        </p:spPr>
      </p:pic>
      <p:sp>
        <p:nvSpPr>
          <p:cNvPr id="5" name="Tijdelijke aanduiding voor inhoud 2"/>
          <p:cNvSpPr txBox="1">
            <a:spLocks/>
          </p:cNvSpPr>
          <p:nvPr/>
        </p:nvSpPr>
        <p:spPr>
          <a:xfrm>
            <a:off x="2302042" y="1684420"/>
            <a:ext cx="2815390" cy="517357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600" b="0" i="0" u="none" strike="noStrike" kern="1200" cap="none" spc="0" normalizeH="0" baseline="0" noProof="0" dirty="0">
                <a:ln>
                  <a:noFill/>
                </a:ln>
                <a:solidFill>
                  <a:srgbClr val="C830CC"/>
                </a:solidFill>
                <a:effectLst/>
                <a:uLnTx/>
                <a:uFillTx/>
                <a:latin typeface="Century Gothic" panose="020B0502020202020204"/>
                <a:ea typeface="+mn-ea"/>
                <a:cs typeface="+mn-cs"/>
              </a:rPr>
              <a:t>Klinisch (PANSS-R)</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Geslacht</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Leeftijd </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Zelfstandig wonen</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Levenspartner</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Geheelonthouding</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Geen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comorbiditeit</a:t>
            </a:r>
            <a:endPar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Medicatietrouw </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Dosis antipsychotica (Hal.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Eq</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Huidige opname</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Problemen sociale relaties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honos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9)</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Disfunctioneren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gaf_dis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Kwaliteit van leven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mansa</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Maatschappelijk herstel</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Persoonlijk herstel</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endParaRPr kumimoji="0" lang="nl-NL" sz="9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9" name="Rechthoek 8"/>
          <p:cNvSpPr/>
          <p:nvPr/>
        </p:nvSpPr>
        <p:spPr>
          <a:xfrm>
            <a:off x="5931277" y="1684420"/>
            <a:ext cx="5495698" cy="47940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white"/>
                </a:solidFill>
                <a:effectLst/>
                <a:uLnTx/>
                <a:uFillTx/>
                <a:latin typeface="Century Gothic" panose="020B0502020202020204"/>
                <a:ea typeface="+mn-ea"/>
                <a:cs typeface="+mn-cs"/>
              </a:rPr>
              <a:t>Voorspellers méér klinisch herstel</a:t>
            </a:r>
          </a:p>
        </p:txBody>
      </p:sp>
      <p:sp>
        <p:nvSpPr>
          <p:cNvPr id="8" name="Tekstvak 7"/>
          <p:cNvSpPr txBox="1"/>
          <p:nvPr/>
        </p:nvSpPr>
        <p:spPr>
          <a:xfrm>
            <a:off x="6099855" y="2558393"/>
            <a:ext cx="5404757" cy="2308324"/>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E32D91">
                    <a:lumMod val="20000"/>
                    <a:lumOff val="80000"/>
                  </a:srgbClr>
                </a:solidFill>
                <a:effectLst/>
                <a:uLnTx/>
                <a:uFillTx/>
                <a:latin typeface="Century Gothic" panose="020B0502020202020204"/>
                <a:ea typeface="+mn-ea"/>
                <a:cs typeface="+mn-cs"/>
              </a:rPr>
              <a:t>Geen huidige opname 		(B=1.72, p=0.001)</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E32D91">
                    <a:lumMod val="20000"/>
                    <a:lumOff val="80000"/>
                  </a:srgbClr>
                </a:solidFill>
                <a:effectLst/>
                <a:uLnTx/>
                <a:uFillTx/>
                <a:latin typeface="Century Gothic" panose="020B0502020202020204"/>
                <a:ea typeface="+mn-ea"/>
                <a:cs typeface="+mn-cs"/>
              </a:rPr>
              <a:t>Beter maatschappelijk herstel	(B=1.06, p&lt;0.001)</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E32D91">
                    <a:lumMod val="20000"/>
                    <a:lumOff val="80000"/>
                  </a:srgbClr>
                </a:solidFill>
                <a:effectLst/>
                <a:uLnTx/>
                <a:uFillTx/>
                <a:latin typeface="Century Gothic" panose="020B0502020202020204"/>
                <a:ea typeface="+mn-ea"/>
                <a:cs typeface="+mn-cs"/>
              </a:rPr>
              <a:t>Minder </a:t>
            </a:r>
            <a:r>
              <a:rPr kumimoji="0" lang="nl-NL" sz="1600" b="0" i="0" u="none" strike="noStrike" kern="1200" cap="none" spc="0" normalizeH="0" baseline="0" noProof="0" dirty="0" err="1">
                <a:ln>
                  <a:noFill/>
                </a:ln>
                <a:solidFill>
                  <a:srgbClr val="E32D91">
                    <a:lumMod val="20000"/>
                    <a:lumOff val="80000"/>
                  </a:srgbClr>
                </a:solidFill>
                <a:effectLst/>
                <a:uLnTx/>
                <a:uFillTx/>
                <a:latin typeface="Century Gothic" panose="020B0502020202020204"/>
                <a:ea typeface="+mn-ea"/>
                <a:cs typeface="+mn-cs"/>
              </a:rPr>
              <a:t>probl</a:t>
            </a:r>
            <a:r>
              <a:rPr kumimoji="0" lang="nl-NL" sz="1600" b="0" i="0" u="none" strike="noStrike" kern="1200" cap="none" spc="0" normalizeH="0" baseline="0" noProof="0" dirty="0">
                <a:ln>
                  <a:noFill/>
                </a:ln>
                <a:solidFill>
                  <a:srgbClr val="E32D91">
                    <a:lumMod val="20000"/>
                    <a:lumOff val="80000"/>
                  </a:srgbClr>
                </a:solidFill>
                <a:effectLst/>
                <a:uLnTx/>
                <a:uFillTx/>
                <a:latin typeface="Century Gothic" panose="020B0502020202020204"/>
                <a:ea typeface="+mn-ea"/>
                <a:cs typeface="+mn-cs"/>
              </a:rPr>
              <a:t>. sociale relaties 	(B=0.72, p&lt;0.001)</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E32D91">
                    <a:lumMod val="20000"/>
                    <a:lumOff val="80000"/>
                  </a:srgbClr>
                </a:solidFill>
                <a:effectLst/>
                <a:uLnTx/>
                <a:uFillTx/>
                <a:latin typeface="Century Gothic" panose="020B0502020202020204"/>
                <a:ea typeface="+mn-ea"/>
                <a:cs typeface="+mn-cs"/>
              </a:rPr>
              <a:t>Meer persoonlijk herstel		(B=-0.74, p&lt;0.001)</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E32D91">
                    <a:lumMod val="20000"/>
                    <a:lumOff val="80000"/>
                  </a:srgbClr>
                </a:solidFill>
                <a:effectLst/>
                <a:uLnTx/>
                <a:uFillTx/>
                <a:latin typeface="Century Gothic" panose="020B0502020202020204"/>
                <a:ea typeface="+mn-ea"/>
                <a:cs typeface="+mn-cs"/>
              </a:rPr>
              <a:t>Minder disfunctioneren			(B=0.72, p=0.007)</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1" u="none" strike="noStrike" kern="1200" cap="none" spc="0" normalizeH="0" baseline="0" noProof="0" dirty="0">
                <a:ln>
                  <a:noFill/>
                </a:ln>
                <a:solidFill>
                  <a:srgbClr val="E32D91">
                    <a:lumMod val="20000"/>
                    <a:lumOff val="80000"/>
                  </a:srgbClr>
                </a:solidFill>
                <a:effectLst/>
                <a:uLnTx/>
                <a:uFillTx/>
                <a:latin typeface="Century Gothic" panose="020B0502020202020204"/>
                <a:ea typeface="+mn-ea"/>
                <a:cs typeface="+mn-cs"/>
              </a:rPr>
              <a:t>Lagere dosis antipsychotica	(B=0.07, p=0.012)</a:t>
            </a:r>
          </a:p>
        </p:txBody>
      </p:sp>
      <p:sp>
        <p:nvSpPr>
          <p:cNvPr id="10" name="Tekstvak 9"/>
          <p:cNvSpPr txBox="1"/>
          <p:nvPr/>
        </p:nvSpPr>
        <p:spPr>
          <a:xfrm>
            <a:off x="6099855" y="5150778"/>
            <a:ext cx="493431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white"/>
                </a:solidFill>
                <a:effectLst/>
                <a:uLnTx/>
                <a:uFillTx/>
                <a:latin typeface="Century Gothic" panose="020B0502020202020204"/>
                <a:ea typeface="+mn-ea"/>
                <a:cs typeface="+mn-cs"/>
              </a:rPr>
              <a:t>Samen 30,3% verklaarde variantie</a:t>
            </a:r>
          </a:p>
        </p:txBody>
      </p:sp>
      <p:sp>
        <p:nvSpPr>
          <p:cNvPr id="11" name="Tekstvak 10"/>
          <p:cNvSpPr txBox="1"/>
          <p:nvPr/>
        </p:nvSpPr>
        <p:spPr>
          <a:xfrm>
            <a:off x="6379535" y="5788325"/>
            <a:ext cx="486068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32D91">
                    <a:lumMod val="20000"/>
                    <a:lumOff val="80000"/>
                  </a:srgbClr>
                </a:solidFill>
                <a:effectLst/>
                <a:uLnTx/>
                <a:uFillTx/>
                <a:latin typeface="Century Gothic" panose="020B0502020202020204"/>
                <a:ea typeface="+mn-ea"/>
                <a:cs typeface="+mn-cs"/>
              </a:rPr>
              <a:t>RMSE=4.51	         F(6,805)=59.88 (p&lt;0.001)</a:t>
            </a:r>
            <a:endParaRPr kumimoji="0" lang="nl-NL" sz="1600" b="0" i="0" u="none" strike="noStrike" kern="1200" cap="none" spc="0" normalizeH="0" baseline="0" noProof="0" dirty="0">
              <a:ln>
                <a:noFill/>
              </a:ln>
              <a:solidFill>
                <a:srgbClr val="E32D91">
                  <a:lumMod val="20000"/>
                  <a:lumOff val="80000"/>
                </a:srgbClr>
              </a:solidFill>
              <a:effectLst/>
              <a:uLnTx/>
              <a:uFillTx/>
              <a:latin typeface="Century Gothic" panose="020B0502020202020204"/>
              <a:ea typeface="+mn-ea"/>
              <a:cs typeface="+mn-cs"/>
            </a:endParaRPr>
          </a:p>
        </p:txBody>
      </p:sp>
      <p:sp>
        <p:nvSpPr>
          <p:cNvPr id="3" name="Vijfhoek 5">
            <a:extLst>
              <a:ext uri="{FF2B5EF4-FFF2-40B4-BE49-F238E27FC236}">
                <a16:creationId xmlns:a16="http://schemas.microsoft.com/office/drawing/2014/main" id="{7E07D1E1-2CD5-99F6-431E-C2E0198C888F}"/>
              </a:ext>
            </a:extLst>
          </p:cNvPr>
          <p:cNvSpPr/>
          <p:nvPr/>
        </p:nvSpPr>
        <p:spPr>
          <a:xfrm>
            <a:off x="-81022" y="706057"/>
            <a:ext cx="1701478" cy="529190"/>
          </a:xfrm>
          <a:prstGeom prst="homePlat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9924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iterate type="lt">
                                    <p:tmPct val="0"/>
                                  </p:iterate>
                                  <p:childTnLst>
                                    <p:animClr clrSpc="rgb" dir="cw">
                                      <p:cBhvr override="childStyle">
                                        <p:cTn id="6" dur="500" fill="hold"/>
                                        <p:tgtEl>
                                          <p:spTgt spid="5">
                                            <p:txEl>
                                              <p:pRg st="8" end="8"/>
                                            </p:txEl>
                                          </p:spTgt>
                                        </p:tgtEl>
                                        <p:attrNameLst>
                                          <p:attrName>style.color</p:attrName>
                                        </p:attrNameLst>
                                      </p:cBhvr>
                                      <p:to>
                                        <a:srgbClr val="C830CC"/>
                                      </p:to>
                                    </p:animClr>
                                    <p:animClr clrSpc="rgb" dir="cw">
                                      <p:cBhvr>
                                        <p:cTn id="7" dur="500" fill="hold"/>
                                        <p:tgtEl>
                                          <p:spTgt spid="5">
                                            <p:txEl>
                                              <p:pRg st="8" end="8"/>
                                            </p:txEl>
                                          </p:spTgt>
                                        </p:tgtEl>
                                        <p:attrNameLst>
                                          <p:attrName>fillcolor</p:attrName>
                                        </p:attrNameLst>
                                      </p:cBhvr>
                                      <p:to>
                                        <a:srgbClr val="C830CC"/>
                                      </p:to>
                                    </p:animClr>
                                    <p:set>
                                      <p:cBhvr>
                                        <p:cTn id="8" dur="500" fill="hold"/>
                                        <p:tgtEl>
                                          <p:spTgt spid="5">
                                            <p:txEl>
                                              <p:pRg st="8" end="8"/>
                                            </p:txEl>
                                          </p:spTgt>
                                        </p:tgtEl>
                                        <p:attrNameLst>
                                          <p:attrName>fill.type</p:attrName>
                                        </p:attrNameLst>
                                      </p:cBhvr>
                                      <p:to>
                                        <p:strVal val="solid"/>
                                      </p:to>
                                    </p:set>
                                    <p:set>
                                      <p:cBhvr>
                                        <p:cTn id="9" dur="500" fill="hold"/>
                                        <p:tgtEl>
                                          <p:spTgt spid="5">
                                            <p:txEl>
                                              <p:pRg st="8" end="8"/>
                                            </p:txEl>
                                          </p:spTgt>
                                        </p:tgtEl>
                                        <p:attrNameLst>
                                          <p:attrName>fill.on</p:attrName>
                                        </p:attrNameLst>
                                      </p:cBhvr>
                                      <p:to>
                                        <p:strVal val="true"/>
                                      </p:to>
                                    </p:set>
                                  </p:childTnLst>
                                </p:cTn>
                              </p:par>
                              <p:par>
                                <p:cTn id="10" presetID="19" presetClass="emph" presetSubtype="0" fill="hold" nodeType="withEffect">
                                  <p:stCondLst>
                                    <p:cond delay="0"/>
                                  </p:stCondLst>
                                  <p:iterate type="lt">
                                    <p:tmPct val="0"/>
                                  </p:iterate>
                                  <p:childTnLst>
                                    <p:animClr clrSpc="rgb" dir="cw">
                                      <p:cBhvr override="childStyle">
                                        <p:cTn id="11" dur="500" fill="hold"/>
                                        <p:tgtEl>
                                          <p:spTgt spid="5">
                                            <p:txEl>
                                              <p:pRg st="9" end="9"/>
                                            </p:txEl>
                                          </p:spTgt>
                                        </p:tgtEl>
                                        <p:attrNameLst>
                                          <p:attrName>style.color</p:attrName>
                                        </p:attrNameLst>
                                      </p:cBhvr>
                                      <p:to>
                                        <a:srgbClr val="C830CC"/>
                                      </p:to>
                                    </p:animClr>
                                    <p:animClr clrSpc="rgb" dir="cw">
                                      <p:cBhvr>
                                        <p:cTn id="12" dur="500" fill="hold"/>
                                        <p:tgtEl>
                                          <p:spTgt spid="5">
                                            <p:txEl>
                                              <p:pRg st="9" end="9"/>
                                            </p:txEl>
                                          </p:spTgt>
                                        </p:tgtEl>
                                        <p:attrNameLst>
                                          <p:attrName>fillcolor</p:attrName>
                                        </p:attrNameLst>
                                      </p:cBhvr>
                                      <p:to>
                                        <a:srgbClr val="C830CC"/>
                                      </p:to>
                                    </p:animClr>
                                    <p:set>
                                      <p:cBhvr>
                                        <p:cTn id="13" dur="500" fill="hold"/>
                                        <p:tgtEl>
                                          <p:spTgt spid="5">
                                            <p:txEl>
                                              <p:pRg st="9" end="9"/>
                                            </p:txEl>
                                          </p:spTgt>
                                        </p:tgtEl>
                                        <p:attrNameLst>
                                          <p:attrName>fill.type</p:attrName>
                                        </p:attrNameLst>
                                      </p:cBhvr>
                                      <p:to>
                                        <p:strVal val="solid"/>
                                      </p:to>
                                    </p:set>
                                    <p:set>
                                      <p:cBhvr>
                                        <p:cTn id="14" dur="500" fill="hold"/>
                                        <p:tgtEl>
                                          <p:spTgt spid="5">
                                            <p:txEl>
                                              <p:pRg st="9" end="9"/>
                                            </p:txEl>
                                          </p:spTgt>
                                        </p:tgtEl>
                                        <p:attrNameLst>
                                          <p:attrName>fill.on</p:attrName>
                                        </p:attrNameLst>
                                      </p:cBhvr>
                                      <p:to>
                                        <p:strVal val="true"/>
                                      </p:to>
                                    </p:set>
                                  </p:childTnLst>
                                </p:cTn>
                              </p:par>
                              <p:par>
                                <p:cTn id="15" presetID="19" presetClass="emph" presetSubtype="0" fill="hold" nodeType="withEffect">
                                  <p:stCondLst>
                                    <p:cond delay="0"/>
                                  </p:stCondLst>
                                  <p:iterate type="lt">
                                    <p:tmPct val="0"/>
                                  </p:iterate>
                                  <p:childTnLst>
                                    <p:animClr clrSpc="rgb" dir="cw">
                                      <p:cBhvr override="childStyle">
                                        <p:cTn id="16" dur="500" fill="hold"/>
                                        <p:tgtEl>
                                          <p:spTgt spid="5">
                                            <p:txEl>
                                              <p:pRg st="10" end="10"/>
                                            </p:txEl>
                                          </p:spTgt>
                                        </p:tgtEl>
                                        <p:attrNameLst>
                                          <p:attrName>style.color</p:attrName>
                                        </p:attrNameLst>
                                      </p:cBhvr>
                                      <p:to>
                                        <a:srgbClr val="C830CC"/>
                                      </p:to>
                                    </p:animClr>
                                    <p:animClr clrSpc="rgb" dir="cw">
                                      <p:cBhvr>
                                        <p:cTn id="17" dur="500" fill="hold"/>
                                        <p:tgtEl>
                                          <p:spTgt spid="5">
                                            <p:txEl>
                                              <p:pRg st="10" end="10"/>
                                            </p:txEl>
                                          </p:spTgt>
                                        </p:tgtEl>
                                        <p:attrNameLst>
                                          <p:attrName>fillcolor</p:attrName>
                                        </p:attrNameLst>
                                      </p:cBhvr>
                                      <p:to>
                                        <a:srgbClr val="C830CC"/>
                                      </p:to>
                                    </p:animClr>
                                    <p:set>
                                      <p:cBhvr>
                                        <p:cTn id="18" dur="500" fill="hold"/>
                                        <p:tgtEl>
                                          <p:spTgt spid="5">
                                            <p:txEl>
                                              <p:pRg st="10" end="10"/>
                                            </p:txEl>
                                          </p:spTgt>
                                        </p:tgtEl>
                                        <p:attrNameLst>
                                          <p:attrName>fill.type</p:attrName>
                                        </p:attrNameLst>
                                      </p:cBhvr>
                                      <p:to>
                                        <p:strVal val="solid"/>
                                      </p:to>
                                    </p:set>
                                    <p:set>
                                      <p:cBhvr>
                                        <p:cTn id="19" dur="500" fill="hold"/>
                                        <p:tgtEl>
                                          <p:spTgt spid="5">
                                            <p:txEl>
                                              <p:pRg st="10" end="10"/>
                                            </p:txEl>
                                          </p:spTgt>
                                        </p:tgtEl>
                                        <p:attrNameLst>
                                          <p:attrName>fill.on</p:attrName>
                                        </p:attrNameLst>
                                      </p:cBhvr>
                                      <p:to>
                                        <p:strVal val="true"/>
                                      </p:to>
                                    </p:set>
                                  </p:childTnLst>
                                </p:cTn>
                              </p:par>
                              <p:par>
                                <p:cTn id="20" presetID="19" presetClass="emph" presetSubtype="0" fill="hold" nodeType="withEffect">
                                  <p:stCondLst>
                                    <p:cond delay="0"/>
                                  </p:stCondLst>
                                  <p:iterate type="lt">
                                    <p:tmPct val="0"/>
                                  </p:iterate>
                                  <p:childTnLst>
                                    <p:animClr clrSpc="rgb" dir="cw">
                                      <p:cBhvr override="childStyle">
                                        <p:cTn id="21" dur="500" fill="hold"/>
                                        <p:tgtEl>
                                          <p:spTgt spid="5">
                                            <p:txEl>
                                              <p:pRg st="11" end="11"/>
                                            </p:txEl>
                                          </p:spTgt>
                                        </p:tgtEl>
                                        <p:attrNameLst>
                                          <p:attrName>style.color</p:attrName>
                                        </p:attrNameLst>
                                      </p:cBhvr>
                                      <p:to>
                                        <a:srgbClr val="C830CC"/>
                                      </p:to>
                                    </p:animClr>
                                    <p:animClr clrSpc="rgb" dir="cw">
                                      <p:cBhvr>
                                        <p:cTn id="22" dur="500" fill="hold"/>
                                        <p:tgtEl>
                                          <p:spTgt spid="5">
                                            <p:txEl>
                                              <p:pRg st="11" end="11"/>
                                            </p:txEl>
                                          </p:spTgt>
                                        </p:tgtEl>
                                        <p:attrNameLst>
                                          <p:attrName>fillcolor</p:attrName>
                                        </p:attrNameLst>
                                      </p:cBhvr>
                                      <p:to>
                                        <a:srgbClr val="C830CC"/>
                                      </p:to>
                                    </p:animClr>
                                    <p:set>
                                      <p:cBhvr>
                                        <p:cTn id="23" dur="500" fill="hold"/>
                                        <p:tgtEl>
                                          <p:spTgt spid="5">
                                            <p:txEl>
                                              <p:pRg st="11" end="11"/>
                                            </p:txEl>
                                          </p:spTgt>
                                        </p:tgtEl>
                                        <p:attrNameLst>
                                          <p:attrName>fill.type</p:attrName>
                                        </p:attrNameLst>
                                      </p:cBhvr>
                                      <p:to>
                                        <p:strVal val="solid"/>
                                      </p:to>
                                    </p:set>
                                    <p:set>
                                      <p:cBhvr>
                                        <p:cTn id="24" dur="500" fill="hold"/>
                                        <p:tgtEl>
                                          <p:spTgt spid="5">
                                            <p:txEl>
                                              <p:pRg st="11" end="11"/>
                                            </p:txEl>
                                          </p:spTgt>
                                        </p:tgtEl>
                                        <p:attrNameLst>
                                          <p:attrName>fill.on</p:attrName>
                                        </p:attrNameLst>
                                      </p:cBhvr>
                                      <p:to>
                                        <p:strVal val="true"/>
                                      </p:to>
                                    </p:set>
                                  </p:childTnLst>
                                </p:cTn>
                              </p:par>
                              <p:par>
                                <p:cTn id="25" presetID="19" presetClass="emph" presetSubtype="0" fill="hold" nodeType="withEffect">
                                  <p:stCondLst>
                                    <p:cond delay="0"/>
                                  </p:stCondLst>
                                  <p:iterate type="lt">
                                    <p:tmPct val="0"/>
                                  </p:iterate>
                                  <p:childTnLst>
                                    <p:animClr clrSpc="rgb" dir="cw">
                                      <p:cBhvr override="childStyle">
                                        <p:cTn id="26" dur="500" fill="hold"/>
                                        <p:tgtEl>
                                          <p:spTgt spid="5">
                                            <p:txEl>
                                              <p:pRg st="13" end="13"/>
                                            </p:txEl>
                                          </p:spTgt>
                                        </p:tgtEl>
                                        <p:attrNameLst>
                                          <p:attrName>style.color</p:attrName>
                                        </p:attrNameLst>
                                      </p:cBhvr>
                                      <p:to>
                                        <a:srgbClr val="C830CC"/>
                                      </p:to>
                                    </p:animClr>
                                    <p:animClr clrSpc="rgb" dir="cw">
                                      <p:cBhvr>
                                        <p:cTn id="27" dur="500" fill="hold"/>
                                        <p:tgtEl>
                                          <p:spTgt spid="5">
                                            <p:txEl>
                                              <p:pRg st="13" end="13"/>
                                            </p:txEl>
                                          </p:spTgt>
                                        </p:tgtEl>
                                        <p:attrNameLst>
                                          <p:attrName>fillcolor</p:attrName>
                                        </p:attrNameLst>
                                      </p:cBhvr>
                                      <p:to>
                                        <a:srgbClr val="C830CC"/>
                                      </p:to>
                                    </p:animClr>
                                    <p:set>
                                      <p:cBhvr>
                                        <p:cTn id="28" dur="500" fill="hold"/>
                                        <p:tgtEl>
                                          <p:spTgt spid="5">
                                            <p:txEl>
                                              <p:pRg st="13" end="13"/>
                                            </p:txEl>
                                          </p:spTgt>
                                        </p:tgtEl>
                                        <p:attrNameLst>
                                          <p:attrName>fill.type</p:attrName>
                                        </p:attrNameLst>
                                      </p:cBhvr>
                                      <p:to>
                                        <p:strVal val="solid"/>
                                      </p:to>
                                    </p:set>
                                    <p:set>
                                      <p:cBhvr>
                                        <p:cTn id="29" dur="500" fill="hold"/>
                                        <p:tgtEl>
                                          <p:spTgt spid="5">
                                            <p:txEl>
                                              <p:pRg st="13" end="13"/>
                                            </p:txEl>
                                          </p:spTgt>
                                        </p:tgtEl>
                                        <p:attrNameLst>
                                          <p:attrName>fill.on</p:attrName>
                                        </p:attrNameLst>
                                      </p:cBhvr>
                                      <p:to>
                                        <p:strVal val="true"/>
                                      </p:to>
                                    </p:set>
                                  </p:childTnLst>
                                </p:cTn>
                              </p:par>
                              <p:par>
                                <p:cTn id="30" presetID="19" presetClass="emph" presetSubtype="0" fill="hold" nodeType="withEffect">
                                  <p:stCondLst>
                                    <p:cond delay="0"/>
                                  </p:stCondLst>
                                  <p:iterate type="lt">
                                    <p:tmPct val="0"/>
                                  </p:iterate>
                                  <p:childTnLst>
                                    <p:animClr clrSpc="rgb" dir="cw">
                                      <p:cBhvr override="childStyle">
                                        <p:cTn id="31" dur="500" fill="hold"/>
                                        <p:tgtEl>
                                          <p:spTgt spid="5">
                                            <p:txEl>
                                              <p:pRg st="14" end="14"/>
                                            </p:txEl>
                                          </p:spTgt>
                                        </p:tgtEl>
                                        <p:attrNameLst>
                                          <p:attrName>style.color</p:attrName>
                                        </p:attrNameLst>
                                      </p:cBhvr>
                                      <p:to>
                                        <a:srgbClr val="C830CC"/>
                                      </p:to>
                                    </p:animClr>
                                    <p:animClr clrSpc="rgb" dir="cw">
                                      <p:cBhvr>
                                        <p:cTn id="32" dur="500" fill="hold"/>
                                        <p:tgtEl>
                                          <p:spTgt spid="5">
                                            <p:txEl>
                                              <p:pRg st="14" end="14"/>
                                            </p:txEl>
                                          </p:spTgt>
                                        </p:tgtEl>
                                        <p:attrNameLst>
                                          <p:attrName>fillcolor</p:attrName>
                                        </p:attrNameLst>
                                      </p:cBhvr>
                                      <p:to>
                                        <a:srgbClr val="C830CC"/>
                                      </p:to>
                                    </p:animClr>
                                    <p:set>
                                      <p:cBhvr>
                                        <p:cTn id="33" dur="500" fill="hold"/>
                                        <p:tgtEl>
                                          <p:spTgt spid="5">
                                            <p:txEl>
                                              <p:pRg st="14" end="14"/>
                                            </p:txEl>
                                          </p:spTgt>
                                        </p:tgtEl>
                                        <p:attrNameLst>
                                          <p:attrName>fill.type</p:attrName>
                                        </p:attrNameLst>
                                      </p:cBhvr>
                                      <p:to>
                                        <p:strVal val="solid"/>
                                      </p:to>
                                    </p:set>
                                    <p:set>
                                      <p:cBhvr>
                                        <p:cTn id="34" dur="500" fill="hold"/>
                                        <p:tgtEl>
                                          <p:spTgt spid="5">
                                            <p:txEl>
                                              <p:pRg st="14" end="14"/>
                                            </p:txEl>
                                          </p:spTgt>
                                        </p:tgtEl>
                                        <p:attrNameLst>
                                          <p:attrName>fill.on</p:attrName>
                                        </p:attrNameLst>
                                      </p:cBhvr>
                                      <p:to>
                                        <p:strVal val="true"/>
                                      </p:to>
                                    </p:set>
                                  </p:childTnLst>
                                </p:cTn>
                              </p:par>
                              <p:par>
                                <p:cTn id="35" presetID="15" presetClass="emph" presetSubtype="0" grpId="0" nodeType="withEffect">
                                  <p:stCondLst>
                                    <p:cond delay="0"/>
                                  </p:stCondLst>
                                  <p:iterate type="lt">
                                    <p:tmAbs val="25"/>
                                  </p:iterate>
                                  <p:childTnLst>
                                    <p:set>
                                      <p:cBhvr override="childStyle">
                                        <p:cTn id="36" dur="indefinite"/>
                                        <p:tgtEl>
                                          <p:spTgt spid="5">
                                            <p:txEl>
                                              <p:pRg st="8" end="8"/>
                                            </p:txEl>
                                          </p:spTgt>
                                        </p:tgtEl>
                                        <p:attrNameLst>
                                          <p:attrName>style.fontWeight</p:attrName>
                                        </p:attrNameLst>
                                      </p:cBhvr>
                                      <p:to>
                                        <p:strVal val="bold"/>
                                      </p:to>
                                    </p:set>
                                  </p:childTnLst>
                                </p:cTn>
                              </p:par>
                              <p:par>
                                <p:cTn id="37" presetID="15" presetClass="emph" presetSubtype="0" grpId="0" nodeType="withEffect">
                                  <p:stCondLst>
                                    <p:cond delay="0"/>
                                  </p:stCondLst>
                                  <p:iterate type="lt">
                                    <p:tmAbs val="25"/>
                                  </p:iterate>
                                  <p:childTnLst>
                                    <p:set>
                                      <p:cBhvr override="childStyle">
                                        <p:cTn id="38" dur="indefinite"/>
                                        <p:tgtEl>
                                          <p:spTgt spid="5">
                                            <p:txEl>
                                              <p:pRg st="9" end="9"/>
                                            </p:txEl>
                                          </p:spTgt>
                                        </p:tgtEl>
                                        <p:attrNameLst>
                                          <p:attrName>style.fontWeight</p:attrName>
                                        </p:attrNameLst>
                                      </p:cBhvr>
                                      <p:to>
                                        <p:strVal val="bold"/>
                                      </p:to>
                                    </p:set>
                                  </p:childTnLst>
                                </p:cTn>
                              </p:par>
                              <p:par>
                                <p:cTn id="39" presetID="15" presetClass="emph" presetSubtype="0" grpId="0" nodeType="withEffect">
                                  <p:stCondLst>
                                    <p:cond delay="0"/>
                                  </p:stCondLst>
                                  <p:iterate type="lt">
                                    <p:tmAbs val="25"/>
                                  </p:iterate>
                                  <p:childTnLst>
                                    <p:set>
                                      <p:cBhvr override="childStyle">
                                        <p:cTn id="40" dur="indefinite"/>
                                        <p:tgtEl>
                                          <p:spTgt spid="5">
                                            <p:txEl>
                                              <p:pRg st="10" end="10"/>
                                            </p:txEl>
                                          </p:spTgt>
                                        </p:tgtEl>
                                        <p:attrNameLst>
                                          <p:attrName>style.fontWeight</p:attrName>
                                        </p:attrNameLst>
                                      </p:cBhvr>
                                      <p:to>
                                        <p:strVal val="bold"/>
                                      </p:to>
                                    </p:set>
                                  </p:childTnLst>
                                </p:cTn>
                              </p:par>
                              <p:par>
                                <p:cTn id="41" presetID="15" presetClass="emph" presetSubtype="0" grpId="0" nodeType="withEffect">
                                  <p:stCondLst>
                                    <p:cond delay="0"/>
                                  </p:stCondLst>
                                  <p:iterate type="lt">
                                    <p:tmAbs val="25"/>
                                  </p:iterate>
                                  <p:childTnLst>
                                    <p:set>
                                      <p:cBhvr override="childStyle">
                                        <p:cTn id="42" dur="indefinite"/>
                                        <p:tgtEl>
                                          <p:spTgt spid="5">
                                            <p:txEl>
                                              <p:pRg st="11" end="11"/>
                                            </p:txEl>
                                          </p:spTgt>
                                        </p:tgtEl>
                                        <p:attrNameLst>
                                          <p:attrName>style.fontWeight</p:attrName>
                                        </p:attrNameLst>
                                      </p:cBhvr>
                                      <p:to>
                                        <p:strVal val="bold"/>
                                      </p:to>
                                    </p:set>
                                  </p:childTnLst>
                                </p:cTn>
                              </p:par>
                              <p:par>
                                <p:cTn id="43" presetID="15" presetClass="emph" presetSubtype="0" grpId="0" nodeType="withEffect">
                                  <p:stCondLst>
                                    <p:cond delay="0"/>
                                  </p:stCondLst>
                                  <p:iterate type="lt">
                                    <p:tmAbs val="25"/>
                                  </p:iterate>
                                  <p:childTnLst>
                                    <p:set>
                                      <p:cBhvr override="childStyle">
                                        <p:cTn id="44" dur="indefinite"/>
                                        <p:tgtEl>
                                          <p:spTgt spid="5">
                                            <p:txEl>
                                              <p:pRg st="13" end="13"/>
                                            </p:txEl>
                                          </p:spTgt>
                                        </p:tgtEl>
                                        <p:attrNameLst>
                                          <p:attrName>style.fontWeight</p:attrName>
                                        </p:attrNameLst>
                                      </p:cBhvr>
                                      <p:to>
                                        <p:strVal val="bold"/>
                                      </p:to>
                                    </p:set>
                                  </p:childTnLst>
                                </p:cTn>
                              </p:par>
                              <p:par>
                                <p:cTn id="45" presetID="15" presetClass="emph" presetSubtype="0" grpId="0" nodeType="withEffect">
                                  <p:stCondLst>
                                    <p:cond delay="0"/>
                                  </p:stCondLst>
                                  <p:iterate type="lt">
                                    <p:tmAbs val="25"/>
                                  </p:iterate>
                                  <p:childTnLst>
                                    <p:set>
                                      <p:cBhvr override="childStyle">
                                        <p:cTn id="46" dur="indefinite"/>
                                        <p:tgtEl>
                                          <p:spTgt spid="5">
                                            <p:txEl>
                                              <p:pRg st="14" end="14"/>
                                            </p:txEl>
                                          </p:spTgt>
                                        </p:tgtEl>
                                        <p:attrNameLst>
                                          <p:attrName>style.fontWeight</p:attrName>
                                        </p:attrNameLst>
                                      </p:cBhvr>
                                      <p:to>
                                        <p:strVal val="bold"/>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1+#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500"/>
                                        <p:tgtEl>
                                          <p:spTgt spid="8">
                                            <p:txEl>
                                              <p:pRg st="0" end="0"/>
                                            </p:txEl>
                                          </p:spTgt>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8">
                                            <p:txEl>
                                              <p:pRg st="1" end="1"/>
                                            </p:txEl>
                                          </p:spTgt>
                                        </p:tgtEl>
                                        <p:attrNameLst>
                                          <p:attrName>style.visibility</p:attrName>
                                        </p:attrNameLst>
                                      </p:cBhvr>
                                      <p:to>
                                        <p:strVal val="visible"/>
                                      </p:to>
                                    </p:set>
                                    <p:animEffect transition="in" filter="fade">
                                      <p:cBhvr>
                                        <p:cTn id="61" dur="500"/>
                                        <p:tgtEl>
                                          <p:spTgt spid="8">
                                            <p:txEl>
                                              <p:pRg st="1" end="1"/>
                                            </p:txEl>
                                          </p:spTgt>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8">
                                            <p:txEl>
                                              <p:pRg st="2" end="2"/>
                                            </p:txEl>
                                          </p:spTgt>
                                        </p:tgtEl>
                                        <p:attrNameLst>
                                          <p:attrName>style.visibility</p:attrName>
                                        </p:attrNameLst>
                                      </p:cBhvr>
                                      <p:to>
                                        <p:strVal val="visible"/>
                                      </p:to>
                                    </p:set>
                                    <p:animEffect transition="in" filter="fade">
                                      <p:cBhvr>
                                        <p:cTn id="65" dur="500"/>
                                        <p:tgtEl>
                                          <p:spTgt spid="8">
                                            <p:txEl>
                                              <p:pRg st="2" end="2"/>
                                            </p:txEl>
                                          </p:spTgt>
                                        </p:tgtEl>
                                      </p:cBhvr>
                                    </p:animEffect>
                                  </p:childTnLst>
                                </p:cTn>
                              </p:par>
                            </p:childTnLst>
                          </p:cTn>
                        </p:par>
                        <p:par>
                          <p:cTn id="66" fill="hold">
                            <p:stCondLst>
                              <p:cond delay="1500"/>
                            </p:stCondLst>
                            <p:childTnLst>
                              <p:par>
                                <p:cTn id="67" presetID="10" presetClass="entr" presetSubtype="0" fill="hold" grpId="0" nodeType="afterEffect">
                                  <p:stCondLst>
                                    <p:cond delay="0"/>
                                  </p:stCondLst>
                                  <p:childTnLst>
                                    <p:set>
                                      <p:cBhvr>
                                        <p:cTn id="68" dur="1" fill="hold">
                                          <p:stCondLst>
                                            <p:cond delay="0"/>
                                          </p:stCondLst>
                                        </p:cTn>
                                        <p:tgtEl>
                                          <p:spTgt spid="8">
                                            <p:txEl>
                                              <p:pRg st="3" end="3"/>
                                            </p:txEl>
                                          </p:spTgt>
                                        </p:tgtEl>
                                        <p:attrNameLst>
                                          <p:attrName>style.visibility</p:attrName>
                                        </p:attrNameLst>
                                      </p:cBhvr>
                                      <p:to>
                                        <p:strVal val="visible"/>
                                      </p:to>
                                    </p:set>
                                    <p:animEffect transition="in" filter="fade">
                                      <p:cBhvr>
                                        <p:cTn id="69" dur="500"/>
                                        <p:tgtEl>
                                          <p:spTgt spid="8">
                                            <p:txEl>
                                              <p:pRg st="3" end="3"/>
                                            </p:txEl>
                                          </p:spTgt>
                                        </p:tgtEl>
                                      </p:cBhvr>
                                    </p:animEffec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8">
                                            <p:txEl>
                                              <p:pRg st="4" end="4"/>
                                            </p:txEl>
                                          </p:spTgt>
                                        </p:tgtEl>
                                        <p:attrNameLst>
                                          <p:attrName>style.visibility</p:attrName>
                                        </p:attrNameLst>
                                      </p:cBhvr>
                                      <p:to>
                                        <p:strVal val="visible"/>
                                      </p:to>
                                    </p:set>
                                    <p:animEffect transition="in" filter="fade">
                                      <p:cBhvr>
                                        <p:cTn id="73" dur="500"/>
                                        <p:tgtEl>
                                          <p:spTgt spid="8">
                                            <p:txEl>
                                              <p:pRg st="4" end="4"/>
                                            </p:txEl>
                                          </p:spTgt>
                                        </p:tgtEl>
                                      </p:cBhvr>
                                    </p:animEffect>
                                  </p:childTnLst>
                                </p:cTn>
                              </p:par>
                            </p:childTnLst>
                          </p:cTn>
                        </p:par>
                        <p:par>
                          <p:cTn id="74" fill="hold">
                            <p:stCondLst>
                              <p:cond delay="2500"/>
                            </p:stCondLst>
                            <p:childTnLst>
                              <p:par>
                                <p:cTn id="75" presetID="10" presetClass="entr" presetSubtype="0" fill="hold" grpId="0" nodeType="afterEffect">
                                  <p:stCondLst>
                                    <p:cond delay="0"/>
                                  </p:stCondLst>
                                  <p:childTnLst>
                                    <p:set>
                                      <p:cBhvr>
                                        <p:cTn id="76" dur="1" fill="hold">
                                          <p:stCondLst>
                                            <p:cond delay="0"/>
                                          </p:stCondLst>
                                        </p:cTn>
                                        <p:tgtEl>
                                          <p:spTgt spid="8">
                                            <p:txEl>
                                              <p:pRg st="5" end="5"/>
                                            </p:txEl>
                                          </p:spTgt>
                                        </p:tgtEl>
                                        <p:attrNameLst>
                                          <p:attrName>style.visibility</p:attrName>
                                        </p:attrNameLst>
                                      </p:cBhvr>
                                      <p:to>
                                        <p:strVal val="visible"/>
                                      </p:to>
                                    </p:set>
                                    <p:animEffect transition="in" filter="fade">
                                      <p:cBhvr>
                                        <p:cTn id="77" dur="500"/>
                                        <p:tgtEl>
                                          <p:spTgt spid="8">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9" grpId="0" animBg="1"/>
      <p:bldP spid="8" grpId="0" uiExpand="1" build="p"/>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LASSO uitgegooid</a:t>
            </a:r>
          </a:p>
        </p:txBody>
      </p:sp>
      <p:pic>
        <p:nvPicPr>
          <p:cNvPr id="4" name="Afbeelding 3"/>
          <p:cNvPicPr>
            <a:picLocks noChangeAspect="1"/>
          </p:cNvPicPr>
          <p:nvPr/>
        </p:nvPicPr>
        <p:blipFill>
          <a:blip r:embed="rId3"/>
          <a:stretch>
            <a:fillRect/>
          </a:stretch>
        </p:blipFill>
        <p:spPr>
          <a:xfrm>
            <a:off x="8147802" y="0"/>
            <a:ext cx="1934283" cy="1934283"/>
          </a:xfrm>
          <a:prstGeom prst="rect">
            <a:avLst/>
          </a:prstGeom>
        </p:spPr>
      </p:pic>
      <p:sp>
        <p:nvSpPr>
          <p:cNvPr id="9" name="Rechthoek 8"/>
          <p:cNvSpPr/>
          <p:nvPr/>
        </p:nvSpPr>
        <p:spPr>
          <a:xfrm>
            <a:off x="5931277" y="1684420"/>
            <a:ext cx="5927348" cy="47940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white"/>
                </a:solidFill>
                <a:effectLst/>
                <a:uLnTx/>
                <a:uFillTx/>
                <a:latin typeface="Century Gothic" panose="020B0502020202020204"/>
                <a:ea typeface="+mn-ea"/>
                <a:cs typeface="+mn-cs"/>
              </a:rPr>
              <a:t>Voorspellers méér maatschappelijk herstel</a:t>
            </a:r>
          </a:p>
        </p:txBody>
      </p:sp>
      <p:sp>
        <p:nvSpPr>
          <p:cNvPr id="8" name="Tekstvak 7"/>
          <p:cNvSpPr txBox="1"/>
          <p:nvPr/>
        </p:nvSpPr>
        <p:spPr>
          <a:xfrm>
            <a:off x="6236898" y="2308215"/>
            <a:ext cx="5404757" cy="2677656"/>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C830CC">
                    <a:lumMod val="20000"/>
                    <a:lumOff val="80000"/>
                  </a:srgbClr>
                </a:solidFill>
                <a:effectLst/>
                <a:uLnTx/>
                <a:uFillTx/>
                <a:latin typeface="Century Gothic" panose="020B0502020202020204"/>
                <a:ea typeface="+mn-ea"/>
                <a:cs typeface="+mn-cs"/>
              </a:rPr>
              <a:t>Arbeidsstatus=ja				(B=0.99, p&lt;0.001)</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C830CC">
                    <a:lumMod val="20000"/>
                    <a:lumOff val="80000"/>
                  </a:srgbClr>
                </a:solidFill>
                <a:effectLst/>
                <a:uLnTx/>
                <a:uFillTx/>
                <a:latin typeface="Century Gothic" panose="020B0502020202020204"/>
                <a:ea typeface="+mn-ea"/>
                <a:cs typeface="+mn-cs"/>
              </a:rPr>
              <a:t>Levenspartner hebben			(B=0.70, p&lt;0.001)</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C830CC">
                    <a:lumMod val="20000"/>
                    <a:lumOff val="80000"/>
                  </a:srgbClr>
                </a:solidFill>
                <a:effectLst/>
                <a:uLnTx/>
                <a:uFillTx/>
                <a:latin typeface="Century Gothic" panose="020B0502020202020204"/>
                <a:ea typeface="+mn-ea"/>
                <a:cs typeface="+mn-cs"/>
              </a:rPr>
              <a:t>Minder disfunctioneren			(B=0.67, p&lt;0.001)</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C830CC">
                    <a:lumMod val="20000"/>
                    <a:lumOff val="80000"/>
                  </a:srgbClr>
                </a:solidFill>
                <a:effectLst/>
                <a:uLnTx/>
                <a:uFillTx/>
                <a:latin typeface="Century Gothic" panose="020B0502020202020204"/>
                <a:ea typeface="+mn-ea"/>
                <a:cs typeface="+mn-cs"/>
              </a:rPr>
              <a:t>Minder negatieve symptomen	(B=0.32, p&lt;0.001)</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C830CC">
                    <a:lumMod val="20000"/>
                    <a:lumOff val="80000"/>
                  </a:srgbClr>
                </a:solidFill>
                <a:effectLst/>
                <a:uLnTx/>
                <a:uFillTx/>
                <a:latin typeface="Century Gothic" panose="020B0502020202020204"/>
                <a:ea typeface="+mn-ea"/>
                <a:cs typeface="+mn-cs"/>
              </a:rPr>
              <a:t>Geslacht = vrouw				(B=-0.23, p=0.011)</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1" u="none" strike="noStrike" kern="1200" cap="none" spc="0" normalizeH="0" baseline="0" noProof="0" dirty="0">
                <a:ln>
                  <a:noFill/>
                </a:ln>
                <a:solidFill>
                  <a:srgbClr val="C830CC">
                    <a:lumMod val="20000"/>
                    <a:lumOff val="80000"/>
                  </a:srgbClr>
                </a:solidFill>
                <a:effectLst/>
                <a:uLnTx/>
                <a:uFillTx/>
                <a:latin typeface="Century Gothic" panose="020B0502020202020204"/>
                <a:ea typeface="+mn-ea"/>
                <a:cs typeface="+mn-cs"/>
              </a:rPr>
              <a:t>Beter klinisch herstel			(B=0.04, p&lt;0.001)</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1" u="none" strike="noStrike" kern="1200" cap="none" spc="0" normalizeH="0" baseline="0" noProof="0" dirty="0">
                <a:ln>
                  <a:noFill/>
                </a:ln>
                <a:solidFill>
                  <a:srgbClr val="C830CC">
                    <a:lumMod val="20000"/>
                    <a:lumOff val="80000"/>
                  </a:srgbClr>
                </a:solidFill>
                <a:effectLst/>
                <a:uLnTx/>
                <a:uFillTx/>
                <a:latin typeface="Century Gothic" panose="020B0502020202020204"/>
                <a:ea typeface="+mn-ea"/>
                <a:cs typeface="+mn-cs"/>
              </a:rPr>
              <a:t>Hogere ‘</a:t>
            </a:r>
            <a:r>
              <a:rPr kumimoji="0" lang="nl-NL" sz="1600" b="0" i="1" u="none" strike="noStrike" kern="1200" cap="none" spc="0" normalizeH="0" baseline="0" noProof="0" dirty="0" err="1">
                <a:ln>
                  <a:noFill/>
                </a:ln>
                <a:solidFill>
                  <a:srgbClr val="C830CC">
                    <a:lumMod val="20000"/>
                    <a:lumOff val="80000"/>
                  </a:srgbClr>
                </a:solidFill>
                <a:effectLst/>
                <a:uLnTx/>
                <a:uFillTx/>
                <a:latin typeface="Century Gothic" panose="020B0502020202020204"/>
                <a:ea typeface="+mn-ea"/>
                <a:cs typeface="+mn-cs"/>
              </a:rPr>
              <a:t>age</a:t>
            </a:r>
            <a:r>
              <a:rPr kumimoji="0" lang="nl-NL" sz="1600" b="0" i="1" u="none" strike="noStrike" kern="1200" cap="none" spc="0" normalizeH="0" baseline="0" noProof="0" dirty="0">
                <a:ln>
                  <a:noFill/>
                </a:ln>
                <a:solidFill>
                  <a:srgbClr val="C830CC">
                    <a:lumMod val="20000"/>
                    <a:lumOff val="80000"/>
                  </a:srgbClr>
                </a:solidFill>
                <a:effectLst/>
                <a:uLnTx/>
                <a:uFillTx/>
                <a:latin typeface="Century Gothic" panose="020B0502020202020204"/>
                <a:ea typeface="+mn-ea"/>
                <a:cs typeface="+mn-cs"/>
              </a:rPr>
              <a:t> of </a:t>
            </a:r>
            <a:r>
              <a:rPr kumimoji="0" lang="nl-NL" sz="1600" b="0" i="1" u="none" strike="noStrike" kern="1200" cap="none" spc="0" normalizeH="0" baseline="0" noProof="0" dirty="0" err="1">
                <a:ln>
                  <a:noFill/>
                </a:ln>
                <a:solidFill>
                  <a:srgbClr val="C830CC">
                    <a:lumMod val="20000"/>
                    <a:lumOff val="80000"/>
                  </a:srgbClr>
                </a:solidFill>
                <a:effectLst/>
                <a:uLnTx/>
                <a:uFillTx/>
                <a:latin typeface="Century Gothic" panose="020B0502020202020204"/>
                <a:ea typeface="+mn-ea"/>
                <a:cs typeface="+mn-cs"/>
              </a:rPr>
              <a:t>onset</a:t>
            </a:r>
            <a:r>
              <a:rPr kumimoji="0" lang="nl-NL" sz="1600" b="0" i="1" u="none" strike="noStrike" kern="1200" cap="none" spc="0" normalizeH="0" baseline="0" noProof="0" dirty="0">
                <a:ln>
                  <a:noFill/>
                </a:ln>
                <a:solidFill>
                  <a:srgbClr val="C830CC">
                    <a:lumMod val="20000"/>
                    <a:lumOff val="80000"/>
                  </a:srgbClr>
                </a:solidFill>
                <a:effectLst/>
                <a:uLnTx/>
                <a:uFillTx/>
                <a:latin typeface="Century Gothic" panose="020B0502020202020204"/>
                <a:ea typeface="+mn-ea"/>
                <a:cs typeface="+mn-cs"/>
              </a:rPr>
              <a:t>’			(B=-0.01, p=0.001)</a:t>
            </a:r>
          </a:p>
        </p:txBody>
      </p:sp>
      <p:sp>
        <p:nvSpPr>
          <p:cNvPr id="10" name="Tekstvak 9"/>
          <p:cNvSpPr txBox="1"/>
          <p:nvPr/>
        </p:nvSpPr>
        <p:spPr>
          <a:xfrm>
            <a:off x="6427796" y="5355655"/>
            <a:ext cx="493431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white"/>
                </a:solidFill>
                <a:effectLst/>
                <a:uLnTx/>
                <a:uFillTx/>
                <a:latin typeface="Century Gothic" panose="020B0502020202020204"/>
                <a:ea typeface="+mn-ea"/>
                <a:cs typeface="+mn-cs"/>
              </a:rPr>
              <a:t>Samen 43,7% verklaarde variantie</a:t>
            </a:r>
          </a:p>
        </p:txBody>
      </p:sp>
      <p:sp>
        <p:nvSpPr>
          <p:cNvPr id="11" name="Tekstvak 10"/>
          <p:cNvSpPr txBox="1"/>
          <p:nvPr/>
        </p:nvSpPr>
        <p:spPr>
          <a:xfrm>
            <a:off x="6921795" y="5941451"/>
            <a:ext cx="471986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830CC">
                    <a:lumMod val="20000"/>
                    <a:lumOff val="80000"/>
                  </a:srgbClr>
                </a:solidFill>
                <a:effectLst/>
                <a:uLnTx/>
                <a:uFillTx/>
                <a:latin typeface="Century Gothic" panose="020B0502020202020204"/>
                <a:ea typeface="+mn-ea"/>
                <a:cs typeface="+mn-cs"/>
              </a:rPr>
              <a:t>RMSE=1.34 	 F(7,910)=102.5 (p&lt;0.001)</a:t>
            </a:r>
            <a:endParaRPr kumimoji="0" lang="nl-NL" sz="1200" b="0" i="0" u="none" strike="noStrike" kern="1200" cap="none" spc="0" normalizeH="0" baseline="0" noProof="0" dirty="0">
              <a:ln>
                <a:noFill/>
              </a:ln>
              <a:solidFill>
                <a:srgbClr val="C830CC">
                  <a:lumMod val="20000"/>
                  <a:lumOff val="80000"/>
                </a:srgbClr>
              </a:solidFill>
              <a:effectLst/>
              <a:uLnTx/>
              <a:uFillTx/>
              <a:latin typeface="Century Gothic" panose="020B0502020202020204"/>
              <a:ea typeface="+mn-ea"/>
              <a:cs typeface="+mn-cs"/>
            </a:endParaRPr>
          </a:p>
        </p:txBody>
      </p:sp>
      <p:sp>
        <p:nvSpPr>
          <p:cNvPr id="12" name="Tijdelijke aanduiding voor inhoud 2"/>
          <p:cNvSpPr txBox="1">
            <a:spLocks/>
          </p:cNvSpPr>
          <p:nvPr/>
        </p:nvSpPr>
        <p:spPr>
          <a:xfrm>
            <a:off x="2592925" y="1749590"/>
            <a:ext cx="2885337" cy="48749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600" b="0" i="0" u="none" strike="noStrike" kern="1200" cap="none" spc="0" normalizeH="0" baseline="0" noProof="0" dirty="0">
                <a:ln>
                  <a:noFill/>
                </a:ln>
                <a:solidFill>
                  <a:srgbClr val="8971E1"/>
                </a:solidFill>
                <a:effectLst/>
                <a:uLnTx/>
                <a:uFillTx/>
                <a:latin typeface="Century Gothic" panose="020B0502020202020204"/>
                <a:ea typeface="+mn-ea"/>
                <a:cs typeface="+mn-cs"/>
              </a:rPr>
              <a:t>Maatschappelijk (FR </a:t>
            </a:r>
            <a:r>
              <a:rPr kumimoji="0" lang="nl-NL" sz="1600" b="0" i="0" u="none" strike="noStrike" kern="1200" cap="none" spc="0" normalizeH="0" baseline="0" noProof="0" dirty="0" err="1">
                <a:ln>
                  <a:noFill/>
                </a:ln>
                <a:solidFill>
                  <a:srgbClr val="8971E1"/>
                </a:solidFill>
                <a:effectLst/>
                <a:uLnTx/>
                <a:uFillTx/>
                <a:latin typeface="Century Gothic" panose="020B0502020202020204"/>
                <a:ea typeface="+mn-ea"/>
                <a:cs typeface="+mn-cs"/>
              </a:rPr>
              <a:t>Scale</a:t>
            </a:r>
            <a:r>
              <a:rPr kumimoji="0" lang="nl-NL" sz="1600" b="0" i="0" u="none" strike="noStrike" kern="1200" cap="none" spc="0" normalizeH="0" baseline="0" noProof="0" dirty="0">
                <a:ln>
                  <a:noFill/>
                </a:ln>
                <a:solidFill>
                  <a:srgbClr val="8971E1"/>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Geslacht</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Leeftijd</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Leeftijd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onset</a:t>
            </a:r>
            <a:endPar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Ethniciteit</a:t>
            </a:r>
            <a:endPar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Arbeidstatus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(werk ja/nee)</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Niet alleen wonen</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Levenspartner</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Panss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positief</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Panss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negatief</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Affectieve stoornis</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Ziekteduur</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Sterkte dopamine antagonist</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Disfunctioneren</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Klinisch herstel</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Persoonlijk herstel</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endParaRPr kumimoji="0" lang="nl-NL"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endParaRPr kumimoji="0" lang="nl-NL"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3" name="Vijfhoek 5">
            <a:extLst>
              <a:ext uri="{FF2B5EF4-FFF2-40B4-BE49-F238E27FC236}">
                <a16:creationId xmlns:a16="http://schemas.microsoft.com/office/drawing/2014/main" id="{00B16566-09CC-0123-E09D-698274F79322}"/>
              </a:ext>
            </a:extLst>
          </p:cNvPr>
          <p:cNvSpPr/>
          <p:nvPr/>
        </p:nvSpPr>
        <p:spPr>
          <a:xfrm>
            <a:off x="-81022" y="706057"/>
            <a:ext cx="1701478" cy="529190"/>
          </a:xfrm>
          <a:prstGeom prst="homePlat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8284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iterate type="lt">
                                    <p:tmPct val="0"/>
                                  </p:iterate>
                                  <p:childTnLst>
                                    <p:animClr clrSpc="rgb" dir="cw">
                                      <p:cBhvr override="childStyle">
                                        <p:cTn id="6" dur="500" fill="hold"/>
                                        <p:tgtEl>
                                          <p:spTgt spid="12">
                                            <p:txEl>
                                              <p:pRg st="1" end="1"/>
                                            </p:txEl>
                                          </p:spTgt>
                                        </p:tgtEl>
                                        <p:attrNameLst>
                                          <p:attrName>style.color</p:attrName>
                                        </p:attrNameLst>
                                      </p:cBhvr>
                                      <p:to>
                                        <a:srgbClr val="8971E1"/>
                                      </p:to>
                                    </p:animClr>
                                    <p:animClr clrSpc="rgb" dir="cw">
                                      <p:cBhvr>
                                        <p:cTn id="7" dur="500" fill="hold"/>
                                        <p:tgtEl>
                                          <p:spTgt spid="12">
                                            <p:txEl>
                                              <p:pRg st="1" end="1"/>
                                            </p:txEl>
                                          </p:spTgt>
                                        </p:tgtEl>
                                        <p:attrNameLst>
                                          <p:attrName>fillcolor</p:attrName>
                                        </p:attrNameLst>
                                      </p:cBhvr>
                                      <p:to>
                                        <a:srgbClr val="8971E1"/>
                                      </p:to>
                                    </p:animClr>
                                    <p:set>
                                      <p:cBhvr>
                                        <p:cTn id="8" dur="500" fill="hold"/>
                                        <p:tgtEl>
                                          <p:spTgt spid="12">
                                            <p:txEl>
                                              <p:pRg st="1" end="1"/>
                                            </p:txEl>
                                          </p:spTgt>
                                        </p:tgtEl>
                                        <p:attrNameLst>
                                          <p:attrName>fill.type</p:attrName>
                                        </p:attrNameLst>
                                      </p:cBhvr>
                                      <p:to>
                                        <p:strVal val="solid"/>
                                      </p:to>
                                    </p:set>
                                    <p:set>
                                      <p:cBhvr>
                                        <p:cTn id="9" dur="500" fill="hold"/>
                                        <p:tgtEl>
                                          <p:spTgt spid="12">
                                            <p:txEl>
                                              <p:pRg st="1" end="1"/>
                                            </p:txEl>
                                          </p:spTgt>
                                        </p:tgtEl>
                                        <p:attrNameLst>
                                          <p:attrName>fill.on</p:attrName>
                                        </p:attrNameLst>
                                      </p:cBhvr>
                                      <p:to>
                                        <p:strVal val="true"/>
                                      </p:to>
                                    </p:set>
                                  </p:childTnLst>
                                </p:cTn>
                              </p:par>
                              <p:par>
                                <p:cTn id="10" presetID="19" presetClass="emph" presetSubtype="0" fill="hold" nodeType="withEffect">
                                  <p:stCondLst>
                                    <p:cond delay="0"/>
                                  </p:stCondLst>
                                  <p:iterate type="lt">
                                    <p:tmPct val="0"/>
                                  </p:iterate>
                                  <p:childTnLst>
                                    <p:animClr clrSpc="rgb" dir="cw">
                                      <p:cBhvr override="childStyle">
                                        <p:cTn id="11" dur="500" fill="hold"/>
                                        <p:tgtEl>
                                          <p:spTgt spid="12">
                                            <p:txEl>
                                              <p:pRg st="3" end="3"/>
                                            </p:txEl>
                                          </p:spTgt>
                                        </p:tgtEl>
                                        <p:attrNameLst>
                                          <p:attrName>style.color</p:attrName>
                                        </p:attrNameLst>
                                      </p:cBhvr>
                                      <p:to>
                                        <a:srgbClr val="8971E1"/>
                                      </p:to>
                                    </p:animClr>
                                    <p:animClr clrSpc="rgb" dir="cw">
                                      <p:cBhvr>
                                        <p:cTn id="12" dur="500" fill="hold"/>
                                        <p:tgtEl>
                                          <p:spTgt spid="12">
                                            <p:txEl>
                                              <p:pRg st="3" end="3"/>
                                            </p:txEl>
                                          </p:spTgt>
                                        </p:tgtEl>
                                        <p:attrNameLst>
                                          <p:attrName>fillcolor</p:attrName>
                                        </p:attrNameLst>
                                      </p:cBhvr>
                                      <p:to>
                                        <a:srgbClr val="8971E1"/>
                                      </p:to>
                                    </p:animClr>
                                    <p:set>
                                      <p:cBhvr>
                                        <p:cTn id="13" dur="500" fill="hold"/>
                                        <p:tgtEl>
                                          <p:spTgt spid="12">
                                            <p:txEl>
                                              <p:pRg st="3" end="3"/>
                                            </p:txEl>
                                          </p:spTgt>
                                        </p:tgtEl>
                                        <p:attrNameLst>
                                          <p:attrName>fill.type</p:attrName>
                                        </p:attrNameLst>
                                      </p:cBhvr>
                                      <p:to>
                                        <p:strVal val="solid"/>
                                      </p:to>
                                    </p:set>
                                    <p:set>
                                      <p:cBhvr>
                                        <p:cTn id="14" dur="500" fill="hold"/>
                                        <p:tgtEl>
                                          <p:spTgt spid="12">
                                            <p:txEl>
                                              <p:pRg st="3" end="3"/>
                                            </p:txEl>
                                          </p:spTgt>
                                        </p:tgtEl>
                                        <p:attrNameLst>
                                          <p:attrName>fill.on</p:attrName>
                                        </p:attrNameLst>
                                      </p:cBhvr>
                                      <p:to>
                                        <p:strVal val="true"/>
                                      </p:to>
                                    </p:set>
                                  </p:childTnLst>
                                </p:cTn>
                              </p:par>
                              <p:par>
                                <p:cTn id="15" presetID="19" presetClass="emph" presetSubtype="0" fill="hold" nodeType="withEffect">
                                  <p:stCondLst>
                                    <p:cond delay="0"/>
                                  </p:stCondLst>
                                  <p:iterate type="lt">
                                    <p:tmPct val="0"/>
                                  </p:iterate>
                                  <p:childTnLst>
                                    <p:animClr clrSpc="rgb" dir="cw">
                                      <p:cBhvr override="childStyle">
                                        <p:cTn id="16" dur="500" fill="hold"/>
                                        <p:tgtEl>
                                          <p:spTgt spid="12">
                                            <p:txEl>
                                              <p:pRg st="5" end="5"/>
                                            </p:txEl>
                                          </p:spTgt>
                                        </p:tgtEl>
                                        <p:attrNameLst>
                                          <p:attrName>style.color</p:attrName>
                                        </p:attrNameLst>
                                      </p:cBhvr>
                                      <p:to>
                                        <a:srgbClr val="8971E1"/>
                                      </p:to>
                                    </p:animClr>
                                    <p:animClr clrSpc="rgb" dir="cw">
                                      <p:cBhvr>
                                        <p:cTn id="17" dur="500" fill="hold"/>
                                        <p:tgtEl>
                                          <p:spTgt spid="12">
                                            <p:txEl>
                                              <p:pRg st="5" end="5"/>
                                            </p:txEl>
                                          </p:spTgt>
                                        </p:tgtEl>
                                        <p:attrNameLst>
                                          <p:attrName>fillcolor</p:attrName>
                                        </p:attrNameLst>
                                      </p:cBhvr>
                                      <p:to>
                                        <a:srgbClr val="8971E1"/>
                                      </p:to>
                                    </p:animClr>
                                    <p:set>
                                      <p:cBhvr>
                                        <p:cTn id="18" dur="500" fill="hold"/>
                                        <p:tgtEl>
                                          <p:spTgt spid="12">
                                            <p:txEl>
                                              <p:pRg st="5" end="5"/>
                                            </p:txEl>
                                          </p:spTgt>
                                        </p:tgtEl>
                                        <p:attrNameLst>
                                          <p:attrName>fill.type</p:attrName>
                                        </p:attrNameLst>
                                      </p:cBhvr>
                                      <p:to>
                                        <p:strVal val="solid"/>
                                      </p:to>
                                    </p:set>
                                    <p:set>
                                      <p:cBhvr>
                                        <p:cTn id="19" dur="500" fill="hold"/>
                                        <p:tgtEl>
                                          <p:spTgt spid="12">
                                            <p:txEl>
                                              <p:pRg st="5" end="5"/>
                                            </p:txEl>
                                          </p:spTgt>
                                        </p:tgtEl>
                                        <p:attrNameLst>
                                          <p:attrName>fill.on</p:attrName>
                                        </p:attrNameLst>
                                      </p:cBhvr>
                                      <p:to>
                                        <p:strVal val="true"/>
                                      </p:to>
                                    </p:set>
                                  </p:childTnLst>
                                </p:cTn>
                              </p:par>
                              <p:par>
                                <p:cTn id="20" presetID="19" presetClass="emph" presetSubtype="0" fill="hold" nodeType="withEffect">
                                  <p:stCondLst>
                                    <p:cond delay="0"/>
                                  </p:stCondLst>
                                  <p:iterate type="lt">
                                    <p:tmPct val="0"/>
                                  </p:iterate>
                                  <p:childTnLst>
                                    <p:animClr clrSpc="rgb" dir="cw">
                                      <p:cBhvr override="childStyle">
                                        <p:cTn id="21" dur="500" fill="hold"/>
                                        <p:tgtEl>
                                          <p:spTgt spid="12">
                                            <p:txEl>
                                              <p:pRg st="7" end="7"/>
                                            </p:txEl>
                                          </p:spTgt>
                                        </p:tgtEl>
                                        <p:attrNameLst>
                                          <p:attrName>style.color</p:attrName>
                                        </p:attrNameLst>
                                      </p:cBhvr>
                                      <p:to>
                                        <a:srgbClr val="8971E1"/>
                                      </p:to>
                                    </p:animClr>
                                    <p:animClr clrSpc="rgb" dir="cw">
                                      <p:cBhvr>
                                        <p:cTn id="22" dur="500" fill="hold"/>
                                        <p:tgtEl>
                                          <p:spTgt spid="12">
                                            <p:txEl>
                                              <p:pRg st="7" end="7"/>
                                            </p:txEl>
                                          </p:spTgt>
                                        </p:tgtEl>
                                        <p:attrNameLst>
                                          <p:attrName>fillcolor</p:attrName>
                                        </p:attrNameLst>
                                      </p:cBhvr>
                                      <p:to>
                                        <a:srgbClr val="8971E1"/>
                                      </p:to>
                                    </p:animClr>
                                    <p:set>
                                      <p:cBhvr>
                                        <p:cTn id="23" dur="500" fill="hold"/>
                                        <p:tgtEl>
                                          <p:spTgt spid="12">
                                            <p:txEl>
                                              <p:pRg st="7" end="7"/>
                                            </p:txEl>
                                          </p:spTgt>
                                        </p:tgtEl>
                                        <p:attrNameLst>
                                          <p:attrName>fill.type</p:attrName>
                                        </p:attrNameLst>
                                      </p:cBhvr>
                                      <p:to>
                                        <p:strVal val="solid"/>
                                      </p:to>
                                    </p:set>
                                    <p:set>
                                      <p:cBhvr>
                                        <p:cTn id="24" dur="500" fill="hold"/>
                                        <p:tgtEl>
                                          <p:spTgt spid="12">
                                            <p:txEl>
                                              <p:pRg st="7" end="7"/>
                                            </p:txEl>
                                          </p:spTgt>
                                        </p:tgtEl>
                                        <p:attrNameLst>
                                          <p:attrName>fill.on</p:attrName>
                                        </p:attrNameLst>
                                      </p:cBhvr>
                                      <p:to>
                                        <p:strVal val="true"/>
                                      </p:to>
                                    </p:set>
                                  </p:childTnLst>
                                </p:cTn>
                              </p:par>
                              <p:par>
                                <p:cTn id="25" presetID="19" presetClass="emph" presetSubtype="0" fill="hold" nodeType="withEffect">
                                  <p:stCondLst>
                                    <p:cond delay="0"/>
                                  </p:stCondLst>
                                  <p:iterate type="lt">
                                    <p:tmPct val="0"/>
                                  </p:iterate>
                                  <p:childTnLst>
                                    <p:animClr clrSpc="rgb" dir="cw">
                                      <p:cBhvr override="childStyle">
                                        <p:cTn id="26" dur="500" fill="hold"/>
                                        <p:tgtEl>
                                          <p:spTgt spid="12">
                                            <p:txEl>
                                              <p:pRg st="9" end="9"/>
                                            </p:txEl>
                                          </p:spTgt>
                                        </p:tgtEl>
                                        <p:attrNameLst>
                                          <p:attrName>style.color</p:attrName>
                                        </p:attrNameLst>
                                      </p:cBhvr>
                                      <p:to>
                                        <a:srgbClr val="8971E1"/>
                                      </p:to>
                                    </p:animClr>
                                    <p:animClr clrSpc="rgb" dir="cw">
                                      <p:cBhvr>
                                        <p:cTn id="27" dur="500" fill="hold"/>
                                        <p:tgtEl>
                                          <p:spTgt spid="12">
                                            <p:txEl>
                                              <p:pRg st="9" end="9"/>
                                            </p:txEl>
                                          </p:spTgt>
                                        </p:tgtEl>
                                        <p:attrNameLst>
                                          <p:attrName>fillcolor</p:attrName>
                                        </p:attrNameLst>
                                      </p:cBhvr>
                                      <p:to>
                                        <a:srgbClr val="8971E1"/>
                                      </p:to>
                                    </p:animClr>
                                    <p:set>
                                      <p:cBhvr>
                                        <p:cTn id="28" dur="500" fill="hold"/>
                                        <p:tgtEl>
                                          <p:spTgt spid="12">
                                            <p:txEl>
                                              <p:pRg st="9" end="9"/>
                                            </p:txEl>
                                          </p:spTgt>
                                        </p:tgtEl>
                                        <p:attrNameLst>
                                          <p:attrName>fill.type</p:attrName>
                                        </p:attrNameLst>
                                      </p:cBhvr>
                                      <p:to>
                                        <p:strVal val="solid"/>
                                      </p:to>
                                    </p:set>
                                    <p:set>
                                      <p:cBhvr>
                                        <p:cTn id="29" dur="500" fill="hold"/>
                                        <p:tgtEl>
                                          <p:spTgt spid="12">
                                            <p:txEl>
                                              <p:pRg st="9" end="9"/>
                                            </p:txEl>
                                          </p:spTgt>
                                        </p:tgtEl>
                                        <p:attrNameLst>
                                          <p:attrName>fill.on</p:attrName>
                                        </p:attrNameLst>
                                      </p:cBhvr>
                                      <p:to>
                                        <p:strVal val="true"/>
                                      </p:to>
                                    </p:set>
                                  </p:childTnLst>
                                </p:cTn>
                              </p:par>
                              <p:par>
                                <p:cTn id="30" presetID="19" presetClass="emph" presetSubtype="0" fill="hold" nodeType="withEffect">
                                  <p:stCondLst>
                                    <p:cond delay="0"/>
                                  </p:stCondLst>
                                  <p:iterate type="lt">
                                    <p:tmPct val="0"/>
                                  </p:iterate>
                                  <p:childTnLst>
                                    <p:animClr clrSpc="rgb" dir="cw">
                                      <p:cBhvr override="childStyle">
                                        <p:cTn id="31" dur="500" fill="hold"/>
                                        <p:tgtEl>
                                          <p:spTgt spid="12">
                                            <p:txEl>
                                              <p:pRg st="13" end="13"/>
                                            </p:txEl>
                                          </p:spTgt>
                                        </p:tgtEl>
                                        <p:attrNameLst>
                                          <p:attrName>style.color</p:attrName>
                                        </p:attrNameLst>
                                      </p:cBhvr>
                                      <p:to>
                                        <a:srgbClr val="8971E1"/>
                                      </p:to>
                                    </p:animClr>
                                    <p:animClr clrSpc="rgb" dir="cw">
                                      <p:cBhvr>
                                        <p:cTn id="32" dur="500" fill="hold"/>
                                        <p:tgtEl>
                                          <p:spTgt spid="12">
                                            <p:txEl>
                                              <p:pRg st="13" end="13"/>
                                            </p:txEl>
                                          </p:spTgt>
                                        </p:tgtEl>
                                        <p:attrNameLst>
                                          <p:attrName>fillcolor</p:attrName>
                                        </p:attrNameLst>
                                      </p:cBhvr>
                                      <p:to>
                                        <a:srgbClr val="8971E1"/>
                                      </p:to>
                                    </p:animClr>
                                    <p:set>
                                      <p:cBhvr>
                                        <p:cTn id="33" dur="500" fill="hold"/>
                                        <p:tgtEl>
                                          <p:spTgt spid="12">
                                            <p:txEl>
                                              <p:pRg st="13" end="13"/>
                                            </p:txEl>
                                          </p:spTgt>
                                        </p:tgtEl>
                                        <p:attrNameLst>
                                          <p:attrName>fill.type</p:attrName>
                                        </p:attrNameLst>
                                      </p:cBhvr>
                                      <p:to>
                                        <p:strVal val="solid"/>
                                      </p:to>
                                    </p:set>
                                    <p:set>
                                      <p:cBhvr>
                                        <p:cTn id="34" dur="500" fill="hold"/>
                                        <p:tgtEl>
                                          <p:spTgt spid="12">
                                            <p:txEl>
                                              <p:pRg st="13" end="13"/>
                                            </p:txEl>
                                          </p:spTgt>
                                        </p:tgtEl>
                                        <p:attrNameLst>
                                          <p:attrName>fill.on</p:attrName>
                                        </p:attrNameLst>
                                      </p:cBhvr>
                                      <p:to>
                                        <p:strVal val="true"/>
                                      </p:to>
                                    </p:set>
                                  </p:childTnLst>
                                </p:cTn>
                              </p:par>
                              <p:par>
                                <p:cTn id="35" presetID="19" presetClass="emph" presetSubtype="0" fill="hold" nodeType="withEffect">
                                  <p:stCondLst>
                                    <p:cond delay="0"/>
                                  </p:stCondLst>
                                  <p:iterate type="lt">
                                    <p:tmPct val="0"/>
                                  </p:iterate>
                                  <p:childTnLst>
                                    <p:animClr clrSpc="rgb" dir="cw">
                                      <p:cBhvr override="childStyle">
                                        <p:cTn id="36" dur="500" fill="hold"/>
                                        <p:tgtEl>
                                          <p:spTgt spid="12">
                                            <p:txEl>
                                              <p:pRg st="14" end="14"/>
                                            </p:txEl>
                                          </p:spTgt>
                                        </p:tgtEl>
                                        <p:attrNameLst>
                                          <p:attrName>style.color</p:attrName>
                                        </p:attrNameLst>
                                      </p:cBhvr>
                                      <p:to>
                                        <a:srgbClr val="8971E1"/>
                                      </p:to>
                                    </p:animClr>
                                    <p:animClr clrSpc="rgb" dir="cw">
                                      <p:cBhvr>
                                        <p:cTn id="37" dur="500" fill="hold"/>
                                        <p:tgtEl>
                                          <p:spTgt spid="12">
                                            <p:txEl>
                                              <p:pRg st="14" end="14"/>
                                            </p:txEl>
                                          </p:spTgt>
                                        </p:tgtEl>
                                        <p:attrNameLst>
                                          <p:attrName>fillcolor</p:attrName>
                                        </p:attrNameLst>
                                      </p:cBhvr>
                                      <p:to>
                                        <a:srgbClr val="8971E1"/>
                                      </p:to>
                                    </p:animClr>
                                    <p:set>
                                      <p:cBhvr>
                                        <p:cTn id="38" dur="500" fill="hold"/>
                                        <p:tgtEl>
                                          <p:spTgt spid="12">
                                            <p:txEl>
                                              <p:pRg st="14" end="14"/>
                                            </p:txEl>
                                          </p:spTgt>
                                        </p:tgtEl>
                                        <p:attrNameLst>
                                          <p:attrName>fill.type</p:attrName>
                                        </p:attrNameLst>
                                      </p:cBhvr>
                                      <p:to>
                                        <p:strVal val="solid"/>
                                      </p:to>
                                    </p:set>
                                    <p:set>
                                      <p:cBhvr>
                                        <p:cTn id="39" dur="500" fill="hold"/>
                                        <p:tgtEl>
                                          <p:spTgt spid="12">
                                            <p:txEl>
                                              <p:pRg st="14" end="14"/>
                                            </p:txEl>
                                          </p:spTgt>
                                        </p:tgtEl>
                                        <p:attrNameLst>
                                          <p:attrName>fill.on</p:attrName>
                                        </p:attrNameLst>
                                      </p:cBhvr>
                                      <p:to>
                                        <p:strVal val="true"/>
                                      </p:to>
                                    </p:set>
                                  </p:childTnLst>
                                </p:cTn>
                              </p:par>
                              <p:par>
                                <p:cTn id="40" presetID="15" presetClass="emph" presetSubtype="0" grpId="0" nodeType="withEffect">
                                  <p:stCondLst>
                                    <p:cond delay="0"/>
                                  </p:stCondLst>
                                  <p:iterate type="lt">
                                    <p:tmAbs val="25"/>
                                  </p:iterate>
                                  <p:childTnLst>
                                    <p:set>
                                      <p:cBhvr override="childStyle">
                                        <p:cTn id="41" dur="indefinite"/>
                                        <p:tgtEl>
                                          <p:spTgt spid="12">
                                            <p:txEl>
                                              <p:pRg st="1" end="1"/>
                                            </p:txEl>
                                          </p:spTgt>
                                        </p:tgtEl>
                                        <p:attrNameLst>
                                          <p:attrName>style.fontWeight</p:attrName>
                                        </p:attrNameLst>
                                      </p:cBhvr>
                                      <p:to>
                                        <p:strVal val="bold"/>
                                      </p:to>
                                    </p:set>
                                  </p:childTnLst>
                                </p:cTn>
                              </p:par>
                              <p:par>
                                <p:cTn id="42" presetID="15" presetClass="emph" presetSubtype="0" grpId="0" nodeType="withEffect">
                                  <p:stCondLst>
                                    <p:cond delay="0"/>
                                  </p:stCondLst>
                                  <p:iterate type="lt">
                                    <p:tmAbs val="25"/>
                                  </p:iterate>
                                  <p:childTnLst>
                                    <p:set>
                                      <p:cBhvr override="childStyle">
                                        <p:cTn id="43" dur="indefinite"/>
                                        <p:tgtEl>
                                          <p:spTgt spid="12">
                                            <p:txEl>
                                              <p:pRg st="3" end="3"/>
                                            </p:txEl>
                                          </p:spTgt>
                                        </p:tgtEl>
                                        <p:attrNameLst>
                                          <p:attrName>style.fontWeight</p:attrName>
                                        </p:attrNameLst>
                                      </p:cBhvr>
                                      <p:to>
                                        <p:strVal val="bold"/>
                                      </p:to>
                                    </p:set>
                                  </p:childTnLst>
                                </p:cTn>
                              </p:par>
                              <p:par>
                                <p:cTn id="44" presetID="15" presetClass="emph" presetSubtype="0" grpId="0" nodeType="withEffect">
                                  <p:stCondLst>
                                    <p:cond delay="0"/>
                                  </p:stCondLst>
                                  <p:iterate type="lt">
                                    <p:tmAbs val="25"/>
                                  </p:iterate>
                                  <p:childTnLst>
                                    <p:set>
                                      <p:cBhvr override="childStyle">
                                        <p:cTn id="45" dur="indefinite"/>
                                        <p:tgtEl>
                                          <p:spTgt spid="12">
                                            <p:txEl>
                                              <p:pRg st="5" end="5"/>
                                            </p:txEl>
                                          </p:spTgt>
                                        </p:tgtEl>
                                        <p:attrNameLst>
                                          <p:attrName>style.fontWeight</p:attrName>
                                        </p:attrNameLst>
                                      </p:cBhvr>
                                      <p:to>
                                        <p:strVal val="bold"/>
                                      </p:to>
                                    </p:set>
                                  </p:childTnLst>
                                </p:cTn>
                              </p:par>
                              <p:par>
                                <p:cTn id="46" presetID="15" presetClass="emph" presetSubtype="0" grpId="0" nodeType="withEffect">
                                  <p:stCondLst>
                                    <p:cond delay="0"/>
                                  </p:stCondLst>
                                  <p:iterate type="lt">
                                    <p:tmAbs val="25"/>
                                  </p:iterate>
                                  <p:childTnLst>
                                    <p:set>
                                      <p:cBhvr override="childStyle">
                                        <p:cTn id="47" dur="indefinite"/>
                                        <p:tgtEl>
                                          <p:spTgt spid="12">
                                            <p:txEl>
                                              <p:pRg st="7" end="7"/>
                                            </p:txEl>
                                          </p:spTgt>
                                        </p:tgtEl>
                                        <p:attrNameLst>
                                          <p:attrName>style.fontWeight</p:attrName>
                                        </p:attrNameLst>
                                      </p:cBhvr>
                                      <p:to>
                                        <p:strVal val="bold"/>
                                      </p:to>
                                    </p:set>
                                  </p:childTnLst>
                                </p:cTn>
                              </p:par>
                              <p:par>
                                <p:cTn id="48" presetID="15" presetClass="emph" presetSubtype="0" grpId="0" nodeType="withEffect">
                                  <p:stCondLst>
                                    <p:cond delay="0"/>
                                  </p:stCondLst>
                                  <p:iterate type="lt">
                                    <p:tmAbs val="25"/>
                                  </p:iterate>
                                  <p:childTnLst>
                                    <p:set>
                                      <p:cBhvr override="childStyle">
                                        <p:cTn id="49" dur="indefinite"/>
                                        <p:tgtEl>
                                          <p:spTgt spid="12">
                                            <p:txEl>
                                              <p:pRg st="9" end="9"/>
                                            </p:txEl>
                                          </p:spTgt>
                                        </p:tgtEl>
                                        <p:attrNameLst>
                                          <p:attrName>style.fontWeight</p:attrName>
                                        </p:attrNameLst>
                                      </p:cBhvr>
                                      <p:to>
                                        <p:strVal val="bold"/>
                                      </p:to>
                                    </p:set>
                                  </p:childTnLst>
                                </p:cTn>
                              </p:par>
                              <p:par>
                                <p:cTn id="50" presetID="15" presetClass="emph" presetSubtype="0" grpId="0" nodeType="withEffect">
                                  <p:stCondLst>
                                    <p:cond delay="0"/>
                                  </p:stCondLst>
                                  <p:iterate type="lt">
                                    <p:tmAbs val="25"/>
                                  </p:iterate>
                                  <p:childTnLst>
                                    <p:set>
                                      <p:cBhvr override="childStyle">
                                        <p:cTn id="51" dur="indefinite"/>
                                        <p:tgtEl>
                                          <p:spTgt spid="12">
                                            <p:txEl>
                                              <p:pRg st="13" end="13"/>
                                            </p:txEl>
                                          </p:spTgt>
                                        </p:tgtEl>
                                        <p:attrNameLst>
                                          <p:attrName>style.fontWeight</p:attrName>
                                        </p:attrNameLst>
                                      </p:cBhvr>
                                      <p:to>
                                        <p:strVal val="bold"/>
                                      </p:to>
                                    </p:set>
                                  </p:childTnLst>
                                </p:cTn>
                              </p:par>
                              <p:par>
                                <p:cTn id="52" presetID="15" presetClass="emph" presetSubtype="0" grpId="0" nodeType="withEffect">
                                  <p:stCondLst>
                                    <p:cond delay="0"/>
                                  </p:stCondLst>
                                  <p:iterate type="lt">
                                    <p:tmAbs val="25"/>
                                  </p:iterate>
                                  <p:childTnLst>
                                    <p:set>
                                      <p:cBhvr override="childStyle">
                                        <p:cTn id="53" dur="indefinite"/>
                                        <p:tgtEl>
                                          <p:spTgt spid="12">
                                            <p:txEl>
                                              <p:pRg st="14" end="14"/>
                                            </p:txEl>
                                          </p:spTgt>
                                        </p:tgtEl>
                                        <p:attrNameLst>
                                          <p:attrName>style.fontWeight</p:attrName>
                                        </p:attrNameLst>
                                      </p:cBhvr>
                                      <p:to>
                                        <p:strVal val="bold"/>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1+#ppt_w/2"/>
                                          </p:val>
                                        </p:tav>
                                        <p:tav tm="100000">
                                          <p:val>
                                            <p:strVal val="#ppt_x"/>
                                          </p:val>
                                        </p:tav>
                                      </p:tavLst>
                                    </p:anim>
                                    <p:anim calcmode="lin" valueType="num">
                                      <p:cBhvr additive="base">
                                        <p:cTn id="5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xEl>
                                              <p:pRg st="0" end="0"/>
                                            </p:txEl>
                                          </p:spTgt>
                                        </p:tgtEl>
                                        <p:attrNameLst>
                                          <p:attrName>style.visibility</p:attrName>
                                        </p:attrNameLst>
                                      </p:cBhvr>
                                      <p:to>
                                        <p:strVal val="visible"/>
                                      </p:to>
                                    </p:set>
                                    <p:animEffect transition="in" filter="fade">
                                      <p:cBhvr>
                                        <p:cTn id="64" dur="500"/>
                                        <p:tgtEl>
                                          <p:spTgt spid="8">
                                            <p:txEl>
                                              <p:pRg st="0" end="0"/>
                                            </p:txEl>
                                          </p:spTgt>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8">
                                            <p:txEl>
                                              <p:pRg st="1" end="1"/>
                                            </p:txEl>
                                          </p:spTgt>
                                        </p:tgtEl>
                                        <p:attrNameLst>
                                          <p:attrName>style.visibility</p:attrName>
                                        </p:attrNameLst>
                                      </p:cBhvr>
                                      <p:to>
                                        <p:strVal val="visible"/>
                                      </p:to>
                                    </p:set>
                                    <p:animEffect transition="in" filter="fade">
                                      <p:cBhvr>
                                        <p:cTn id="68" dur="500"/>
                                        <p:tgtEl>
                                          <p:spTgt spid="8">
                                            <p:txEl>
                                              <p:pRg st="1" end="1"/>
                                            </p:txEl>
                                          </p:spTgt>
                                        </p:tgtEl>
                                      </p:cBhvr>
                                    </p:animEffect>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8">
                                            <p:txEl>
                                              <p:pRg st="2" end="2"/>
                                            </p:txEl>
                                          </p:spTgt>
                                        </p:tgtEl>
                                        <p:attrNameLst>
                                          <p:attrName>style.visibility</p:attrName>
                                        </p:attrNameLst>
                                      </p:cBhvr>
                                      <p:to>
                                        <p:strVal val="visible"/>
                                      </p:to>
                                    </p:set>
                                    <p:animEffect transition="in" filter="fade">
                                      <p:cBhvr>
                                        <p:cTn id="72" dur="500"/>
                                        <p:tgtEl>
                                          <p:spTgt spid="8">
                                            <p:txEl>
                                              <p:pRg st="2" end="2"/>
                                            </p:txEl>
                                          </p:spTgt>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8">
                                            <p:txEl>
                                              <p:pRg st="3" end="3"/>
                                            </p:txEl>
                                          </p:spTgt>
                                        </p:tgtEl>
                                        <p:attrNameLst>
                                          <p:attrName>style.visibility</p:attrName>
                                        </p:attrNameLst>
                                      </p:cBhvr>
                                      <p:to>
                                        <p:strVal val="visible"/>
                                      </p:to>
                                    </p:set>
                                    <p:animEffect transition="in" filter="fade">
                                      <p:cBhvr>
                                        <p:cTn id="76" dur="500"/>
                                        <p:tgtEl>
                                          <p:spTgt spid="8">
                                            <p:txEl>
                                              <p:pRg st="3" end="3"/>
                                            </p:txEl>
                                          </p:spTgt>
                                        </p:tgtEl>
                                      </p:cBhvr>
                                    </p:animEffec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8">
                                            <p:txEl>
                                              <p:pRg st="4" end="4"/>
                                            </p:txEl>
                                          </p:spTgt>
                                        </p:tgtEl>
                                        <p:attrNameLst>
                                          <p:attrName>style.visibility</p:attrName>
                                        </p:attrNameLst>
                                      </p:cBhvr>
                                      <p:to>
                                        <p:strVal val="visible"/>
                                      </p:to>
                                    </p:set>
                                    <p:animEffect transition="in" filter="fade">
                                      <p:cBhvr>
                                        <p:cTn id="80" dur="500"/>
                                        <p:tgtEl>
                                          <p:spTgt spid="8">
                                            <p:txEl>
                                              <p:pRg st="4" end="4"/>
                                            </p:txEl>
                                          </p:spTgt>
                                        </p:tgtEl>
                                      </p:cBhvr>
                                    </p:animEffect>
                                  </p:childTnLst>
                                </p:cTn>
                              </p:par>
                            </p:childTnLst>
                          </p:cTn>
                        </p:par>
                        <p:par>
                          <p:cTn id="81" fill="hold">
                            <p:stCondLst>
                              <p:cond delay="2500"/>
                            </p:stCondLst>
                            <p:childTnLst>
                              <p:par>
                                <p:cTn id="82" presetID="10" presetClass="entr" presetSubtype="0" fill="hold" grpId="0" nodeType="afterEffect">
                                  <p:stCondLst>
                                    <p:cond delay="0"/>
                                  </p:stCondLst>
                                  <p:childTnLst>
                                    <p:set>
                                      <p:cBhvr>
                                        <p:cTn id="83" dur="1" fill="hold">
                                          <p:stCondLst>
                                            <p:cond delay="0"/>
                                          </p:stCondLst>
                                        </p:cTn>
                                        <p:tgtEl>
                                          <p:spTgt spid="8">
                                            <p:txEl>
                                              <p:pRg st="5" end="5"/>
                                            </p:txEl>
                                          </p:spTgt>
                                        </p:tgtEl>
                                        <p:attrNameLst>
                                          <p:attrName>style.visibility</p:attrName>
                                        </p:attrNameLst>
                                      </p:cBhvr>
                                      <p:to>
                                        <p:strVal val="visible"/>
                                      </p:to>
                                    </p:set>
                                    <p:animEffect transition="in" filter="fade">
                                      <p:cBhvr>
                                        <p:cTn id="84" dur="500"/>
                                        <p:tgtEl>
                                          <p:spTgt spid="8">
                                            <p:txEl>
                                              <p:pRg st="5" end="5"/>
                                            </p:txEl>
                                          </p:spTgt>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8">
                                            <p:txEl>
                                              <p:pRg st="6" end="6"/>
                                            </p:txEl>
                                          </p:spTgt>
                                        </p:tgtEl>
                                        <p:attrNameLst>
                                          <p:attrName>style.visibility</p:attrName>
                                        </p:attrNameLst>
                                      </p:cBhvr>
                                      <p:to>
                                        <p:strVal val="visible"/>
                                      </p:to>
                                    </p:set>
                                    <p:animEffect transition="in" filter="fade">
                                      <p:cBhvr>
                                        <p:cTn id="88" dur="500"/>
                                        <p:tgtEl>
                                          <p:spTgt spid="8">
                                            <p:txEl>
                                              <p:pRg st="6" end="6"/>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fade">
                                      <p:cBhvr>
                                        <p:cTn id="93" dur="500"/>
                                        <p:tgtEl>
                                          <p:spTgt spid="10"/>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fade">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uiExpand="1" build="p"/>
      <p:bldP spid="10" grpId="0"/>
      <p:bldP spid="11" grpId="0"/>
      <p:bldP spid="12" grpId="0" uiExpand="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LASSO uitgegooid</a:t>
            </a:r>
          </a:p>
        </p:txBody>
      </p:sp>
      <p:pic>
        <p:nvPicPr>
          <p:cNvPr id="4" name="Afbeelding 3"/>
          <p:cNvPicPr>
            <a:picLocks noChangeAspect="1"/>
          </p:cNvPicPr>
          <p:nvPr/>
        </p:nvPicPr>
        <p:blipFill>
          <a:blip r:embed="rId3"/>
          <a:stretch>
            <a:fillRect/>
          </a:stretch>
        </p:blipFill>
        <p:spPr>
          <a:xfrm>
            <a:off x="8147802" y="0"/>
            <a:ext cx="1934283" cy="1934283"/>
          </a:xfrm>
          <a:prstGeom prst="rect">
            <a:avLst/>
          </a:prstGeom>
        </p:spPr>
      </p:pic>
      <p:sp>
        <p:nvSpPr>
          <p:cNvPr id="9" name="Rechthoek 8"/>
          <p:cNvSpPr/>
          <p:nvPr/>
        </p:nvSpPr>
        <p:spPr>
          <a:xfrm>
            <a:off x="5931277" y="1684420"/>
            <a:ext cx="5927348" cy="40893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white"/>
                </a:solidFill>
                <a:effectLst/>
                <a:uLnTx/>
                <a:uFillTx/>
                <a:latin typeface="Century Gothic" panose="020B0502020202020204"/>
                <a:ea typeface="+mn-ea"/>
                <a:cs typeface="+mn-cs"/>
              </a:rPr>
              <a:t>Voorspellers méér persoonlijk herstel</a:t>
            </a:r>
          </a:p>
        </p:txBody>
      </p:sp>
      <p:sp>
        <p:nvSpPr>
          <p:cNvPr id="8" name="Tekstvak 7"/>
          <p:cNvSpPr txBox="1"/>
          <p:nvPr/>
        </p:nvSpPr>
        <p:spPr>
          <a:xfrm>
            <a:off x="6236898" y="2511769"/>
            <a:ext cx="5404757" cy="156966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4EA6DC">
                    <a:lumMod val="20000"/>
                    <a:lumOff val="80000"/>
                  </a:srgbClr>
                </a:solidFill>
                <a:effectLst/>
                <a:uLnTx/>
                <a:uFillTx/>
                <a:latin typeface="Century Gothic" panose="020B0502020202020204"/>
                <a:ea typeface="+mn-ea"/>
                <a:cs typeface="+mn-cs"/>
              </a:rPr>
              <a:t>Tevredener met leven			(B=0.56, p&lt;0.001)</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4EA6DC">
                    <a:lumMod val="20000"/>
                    <a:lumOff val="80000"/>
                  </a:srgbClr>
                </a:solidFill>
                <a:effectLst/>
                <a:uLnTx/>
                <a:uFillTx/>
                <a:latin typeface="Century Gothic" panose="020B0502020202020204"/>
                <a:ea typeface="+mn-ea"/>
                <a:cs typeface="+mn-cs"/>
              </a:rPr>
              <a:t>Geen depressieve stemming	(B=-0.29, p&lt;0.001)</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4EA6DC">
                    <a:lumMod val="20000"/>
                    <a:lumOff val="80000"/>
                  </a:srgbClr>
                </a:solidFill>
                <a:effectLst/>
                <a:uLnTx/>
                <a:uFillTx/>
                <a:latin typeface="Century Gothic" panose="020B0502020202020204"/>
                <a:ea typeface="+mn-ea"/>
                <a:cs typeface="+mn-cs"/>
              </a:rPr>
              <a:t>Tevredener sociale relaties		(B=0.07, p=0.034)</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4EA6DC">
                    <a:lumMod val="20000"/>
                    <a:lumOff val="80000"/>
                  </a:srgbClr>
                </a:solidFill>
                <a:effectLst/>
                <a:uLnTx/>
                <a:uFillTx/>
                <a:latin typeface="Century Gothic" panose="020B0502020202020204"/>
                <a:ea typeface="+mn-ea"/>
                <a:cs typeface="+mn-cs"/>
              </a:rPr>
              <a:t>Beter klinisch herstel			(B=-0.03, p=0.047)</a:t>
            </a:r>
          </a:p>
        </p:txBody>
      </p:sp>
      <p:sp>
        <p:nvSpPr>
          <p:cNvPr id="10" name="Tekstvak 9"/>
          <p:cNvSpPr txBox="1"/>
          <p:nvPr/>
        </p:nvSpPr>
        <p:spPr>
          <a:xfrm>
            <a:off x="6332002" y="4411275"/>
            <a:ext cx="493431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white"/>
                </a:solidFill>
                <a:effectLst/>
                <a:uLnTx/>
                <a:uFillTx/>
                <a:latin typeface="Century Gothic" panose="020B0502020202020204"/>
                <a:ea typeface="+mn-ea"/>
                <a:cs typeface="+mn-cs"/>
              </a:rPr>
              <a:t>Samen 40,5% verklaarde variantie</a:t>
            </a:r>
          </a:p>
        </p:txBody>
      </p:sp>
      <p:sp>
        <p:nvSpPr>
          <p:cNvPr id="11" name="Tekstvak 10"/>
          <p:cNvSpPr txBox="1"/>
          <p:nvPr/>
        </p:nvSpPr>
        <p:spPr>
          <a:xfrm>
            <a:off x="6784752" y="4971954"/>
            <a:ext cx="471986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EA6DC">
                    <a:lumMod val="20000"/>
                    <a:lumOff val="80000"/>
                  </a:srgbClr>
                </a:solidFill>
                <a:effectLst/>
                <a:uLnTx/>
                <a:uFillTx/>
                <a:latin typeface="Century Gothic" panose="020B0502020202020204"/>
                <a:ea typeface="+mn-ea"/>
                <a:cs typeface="+mn-cs"/>
              </a:rPr>
              <a:t>RMSE=1.23 	F(6,740)=85.64 (p&lt;0.001)</a:t>
            </a:r>
            <a:endParaRPr kumimoji="0" lang="nl-NL" sz="1100" b="0" i="0" u="none" strike="noStrike" kern="1200" cap="none" spc="0" normalizeH="0" baseline="0" noProof="0" dirty="0">
              <a:ln>
                <a:noFill/>
              </a:ln>
              <a:solidFill>
                <a:srgbClr val="4EA6DC">
                  <a:lumMod val="20000"/>
                  <a:lumOff val="80000"/>
                </a:srgbClr>
              </a:solidFill>
              <a:effectLst/>
              <a:uLnTx/>
              <a:uFillTx/>
              <a:latin typeface="Century Gothic" panose="020B0502020202020204"/>
              <a:ea typeface="+mn-ea"/>
              <a:cs typeface="+mn-cs"/>
            </a:endParaRPr>
          </a:p>
        </p:txBody>
      </p:sp>
      <p:sp>
        <p:nvSpPr>
          <p:cNvPr id="13" name="Tijdelijke aanduiding voor inhoud 2"/>
          <p:cNvSpPr txBox="1">
            <a:spLocks/>
          </p:cNvSpPr>
          <p:nvPr/>
        </p:nvSpPr>
        <p:spPr>
          <a:xfrm>
            <a:off x="2526075" y="1684420"/>
            <a:ext cx="3356810" cy="487499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600" b="0" i="0" u="none" strike="noStrike" kern="1200" cap="none" spc="0" normalizeH="0" baseline="0" noProof="0" dirty="0">
                <a:ln>
                  <a:noFill/>
                </a:ln>
                <a:solidFill>
                  <a:srgbClr val="4EA6DC"/>
                </a:solidFill>
                <a:effectLst/>
                <a:uLnTx/>
                <a:uFillTx/>
                <a:latin typeface="Century Gothic" panose="020B0502020202020204"/>
                <a:ea typeface="+mn-ea"/>
                <a:cs typeface="+mn-cs"/>
              </a:rPr>
              <a:t>Persoonlijk (</a:t>
            </a:r>
            <a:r>
              <a:rPr kumimoji="0" lang="nl-NL" sz="1600" b="0" i="0" u="none" strike="noStrike" kern="1200" cap="none" spc="0" normalizeH="0" baseline="0" noProof="0" dirty="0" err="1">
                <a:ln>
                  <a:noFill/>
                </a:ln>
                <a:solidFill>
                  <a:srgbClr val="4EA6DC"/>
                </a:solidFill>
                <a:effectLst/>
                <a:uLnTx/>
                <a:uFillTx/>
                <a:latin typeface="Century Gothic" panose="020B0502020202020204"/>
                <a:ea typeface="+mn-ea"/>
                <a:cs typeface="+mn-cs"/>
              </a:rPr>
              <a:t>Happiness</a:t>
            </a:r>
            <a:r>
              <a:rPr kumimoji="0" lang="nl-NL" sz="1600" b="0" i="0" u="none" strike="noStrike" kern="1200" cap="none" spc="0" normalizeH="0" baseline="0" noProof="0" dirty="0">
                <a:ln>
                  <a:noFill/>
                </a:ln>
                <a:solidFill>
                  <a:srgbClr val="4EA6DC"/>
                </a:solidFill>
                <a:effectLst/>
                <a:uLnTx/>
                <a:uFillTx/>
                <a:latin typeface="Century Gothic" panose="020B0502020202020204"/>
                <a:ea typeface="+mn-ea"/>
                <a:cs typeface="+mn-cs"/>
              </a:rPr>
              <a:t> Index)</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Arbeidsstatus (werk ja/nee)</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Panss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positief</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Panss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negatief</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Ziekteduur</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Cognitieve problemen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honos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4)</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Depressieve stemming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honos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7)</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Angst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honos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8)</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Cognitief inzicht</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Ervaren stress</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Lichamelijke beperking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honos</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5)</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Tevredenheid met het leven</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Tevredenheid met sociale relatie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mansa</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12)</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Sociale isolatie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mansa</a:t>
            </a: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10 &amp; 11)</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Geen </a:t>
            </a:r>
            <a:r>
              <a:rPr kumimoji="0" lang="nl-NL" sz="1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comorbiditeit</a:t>
            </a:r>
            <a:endPar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Klinisch herstel</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r>
              <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Maatschappelijk herstel</a:t>
            </a: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endParaRPr kumimoji="0" lang="nl-NL" sz="11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E32D91"/>
              </a:buClr>
              <a:buSzTx/>
              <a:buFont typeface="Wingdings 3" charset="2"/>
              <a:buNone/>
              <a:tabLst/>
              <a:defRPr/>
            </a:pPr>
            <a:endParaRPr kumimoji="0" lang="nl-NL"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
        <p:nvSpPr>
          <p:cNvPr id="3" name="Vijfhoek 5">
            <a:extLst>
              <a:ext uri="{FF2B5EF4-FFF2-40B4-BE49-F238E27FC236}">
                <a16:creationId xmlns:a16="http://schemas.microsoft.com/office/drawing/2014/main" id="{040F12D9-170A-89B8-B124-E09EF5F9DD4B}"/>
              </a:ext>
            </a:extLst>
          </p:cNvPr>
          <p:cNvSpPr/>
          <p:nvPr/>
        </p:nvSpPr>
        <p:spPr>
          <a:xfrm>
            <a:off x="-81022" y="706057"/>
            <a:ext cx="1701478" cy="529190"/>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9406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iterate type="lt">
                                    <p:tmPct val="0"/>
                                  </p:iterate>
                                  <p:childTnLst>
                                    <p:animClr clrSpc="rgb" dir="cw">
                                      <p:cBhvr override="childStyle">
                                        <p:cTn id="6" dur="500" fill="hold"/>
                                        <p:tgtEl>
                                          <p:spTgt spid="13">
                                            <p:txEl>
                                              <p:pRg st="2" end="2"/>
                                            </p:txEl>
                                          </p:spTgt>
                                        </p:tgtEl>
                                        <p:attrNameLst>
                                          <p:attrName>style.color</p:attrName>
                                        </p:attrNameLst>
                                      </p:cBhvr>
                                      <p:to>
                                        <a:srgbClr val="4EA6DC"/>
                                      </p:to>
                                    </p:animClr>
                                    <p:animClr clrSpc="rgb" dir="cw">
                                      <p:cBhvr>
                                        <p:cTn id="7" dur="500" fill="hold"/>
                                        <p:tgtEl>
                                          <p:spTgt spid="13">
                                            <p:txEl>
                                              <p:pRg st="2" end="2"/>
                                            </p:txEl>
                                          </p:spTgt>
                                        </p:tgtEl>
                                        <p:attrNameLst>
                                          <p:attrName>fillcolor</p:attrName>
                                        </p:attrNameLst>
                                      </p:cBhvr>
                                      <p:to>
                                        <a:srgbClr val="4EA6DC"/>
                                      </p:to>
                                    </p:animClr>
                                    <p:set>
                                      <p:cBhvr>
                                        <p:cTn id="8" dur="500" fill="hold"/>
                                        <p:tgtEl>
                                          <p:spTgt spid="13">
                                            <p:txEl>
                                              <p:pRg st="2" end="2"/>
                                            </p:txEl>
                                          </p:spTgt>
                                        </p:tgtEl>
                                        <p:attrNameLst>
                                          <p:attrName>fill.type</p:attrName>
                                        </p:attrNameLst>
                                      </p:cBhvr>
                                      <p:to>
                                        <p:strVal val="solid"/>
                                      </p:to>
                                    </p:set>
                                    <p:set>
                                      <p:cBhvr>
                                        <p:cTn id="9" dur="500" fill="hold"/>
                                        <p:tgtEl>
                                          <p:spTgt spid="13">
                                            <p:txEl>
                                              <p:pRg st="2" end="2"/>
                                            </p:txEl>
                                          </p:spTgt>
                                        </p:tgtEl>
                                        <p:attrNameLst>
                                          <p:attrName>fill.on</p:attrName>
                                        </p:attrNameLst>
                                      </p:cBhvr>
                                      <p:to>
                                        <p:strVal val="true"/>
                                      </p:to>
                                    </p:set>
                                  </p:childTnLst>
                                </p:cTn>
                              </p:par>
                              <p:par>
                                <p:cTn id="10" presetID="19" presetClass="emph" presetSubtype="0" fill="hold" nodeType="withEffect">
                                  <p:stCondLst>
                                    <p:cond delay="0"/>
                                  </p:stCondLst>
                                  <p:iterate type="lt">
                                    <p:tmPct val="0"/>
                                  </p:iterate>
                                  <p:childTnLst>
                                    <p:animClr clrSpc="rgb" dir="cw">
                                      <p:cBhvr override="childStyle">
                                        <p:cTn id="11" dur="500" fill="hold"/>
                                        <p:tgtEl>
                                          <p:spTgt spid="13">
                                            <p:txEl>
                                              <p:pRg st="6" end="6"/>
                                            </p:txEl>
                                          </p:spTgt>
                                        </p:tgtEl>
                                        <p:attrNameLst>
                                          <p:attrName>style.color</p:attrName>
                                        </p:attrNameLst>
                                      </p:cBhvr>
                                      <p:to>
                                        <a:srgbClr val="4EA6DC"/>
                                      </p:to>
                                    </p:animClr>
                                    <p:animClr clrSpc="rgb" dir="cw">
                                      <p:cBhvr>
                                        <p:cTn id="12" dur="500" fill="hold"/>
                                        <p:tgtEl>
                                          <p:spTgt spid="13">
                                            <p:txEl>
                                              <p:pRg st="6" end="6"/>
                                            </p:txEl>
                                          </p:spTgt>
                                        </p:tgtEl>
                                        <p:attrNameLst>
                                          <p:attrName>fillcolor</p:attrName>
                                        </p:attrNameLst>
                                      </p:cBhvr>
                                      <p:to>
                                        <a:srgbClr val="4EA6DC"/>
                                      </p:to>
                                    </p:animClr>
                                    <p:set>
                                      <p:cBhvr>
                                        <p:cTn id="13" dur="500" fill="hold"/>
                                        <p:tgtEl>
                                          <p:spTgt spid="13">
                                            <p:txEl>
                                              <p:pRg st="6" end="6"/>
                                            </p:txEl>
                                          </p:spTgt>
                                        </p:tgtEl>
                                        <p:attrNameLst>
                                          <p:attrName>fill.type</p:attrName>
                                        </p:attrNameLst>
                                      </p:cBhvr>
                                      <p:to>
                                        <p:strVal val="solid"/>
                                      </p:to>
                                    </p:set>
                                    <p:set>
                                      <p:cBhvr>
                                        <p:cTn id="14" dur="500" fill="hold"/>
                                        <p:tgtEl>
                                          <p:spTgt spid="13">
                                            <p:txEl>
                                              <p:pRg st="6" end="6"/>
                                            </p:txEl>
                                          </p:spTgt>
                                        </p:tgtEl>
                                        <p:attrNameLst>
                                          <p:attrName>fill.on</p:attrName>
                                        </p:attrNameLst>
                                      </p:cBhvr>
                                      <p:to>
                                        <p:strVal val="true"/>
                                      </p:to>
                                    </p:set>
                                  </p:childTnLst>
                                </p:cTn>
                              </p:par>
                              <p:par>
                                <p:cTn id="15" presetID="19" presetClass="emph" presetSubtype="0" fill="hold" nodeType="withEffect">
                                  <p:stCondLst>
                                    <p:cond delay="0"/>
                                  </p:stCondLst>
                                  <p:iterate type="lt">
                                    <p:tmPct val="0"/>
                                  </p:iterate>
                                  <p:childTnLst>
                                    <p:animClr clrSpc="rgb" dir="cw">
                                      <p:cBhvr override="childStyle">
                                        <p:cTn id="16" dur="500" fill="hold"/>
                                        <p:tgtEl>
                                          <p:spTgt spid="13">
                                            <p:txEl>
                                              <p:pRg st="8" end="8"/>
                                            </p:txEl>
                                          </p:spTgt>
                                        </p:tgtEl>
                                        <p:attrNameLst>
                                          <p:attrName>style.color</p:attrName>
                                        </p:attrNameLst>
                                      </p:cBhvr>
                                      <p:to>
                                        <a:srgbClr val="4EA6DC"/>
                                      </p:to>
                                    </p:animClr>
                                    <p:animClr clrSpc="rgb" dir="cw">
                                      <p:cBhvr>
                                        <p:cTn id="17" dur="500" fill="hold"/>
                                        <p:tgtEl>
                                          <p:spTgt spid="13">
                                            <p:txEl>
                                              <p:pRg st="8" end="8"/>
                                            </p:txEl>
                                          </p:spTgt>
                                        </p:tgtEl>
                                        <p:attrNameLst>
                                          <p:attrName>fillcolor</p:attrName>
                                        </p:attrNameLst>
                                      </p:cBhvr>
                                      <p:to>
                                        <a:srgbClr val="4EA6DC"/>
                                      </p:to>
                                    </p:animClr>
                                    <p:set>
                                      <p:cBhvr>
                                        <p:cTn id="18" dur="500" fill="hold"/>
                                        <p:tgtEl>
                                          <p:spTgt spid="13">
                                            <p:txEl>
                                              <p:pRg st="8" end="8"/>
                                            </p:txEl>
                                          </p:spTgt>
                                        </p:tgtEl>
                                        <p:attrNameLst>
                                          <p:attrName>fill.type</p:attrName>
                                        </p:attrNameLst>
                                      </p:cBhvr>
                                      <p:to>
                                        <p:strVal val="solid"/>
                                      </p:to>
                                    </p:set>
                                    <p:set>
                                      <p:cBhvr>
                                        <p:cTn id="19" dur="500" fill="hold"/>
                                        <p:tgtEl>
                                          <p:spTgt spid="13">
                                            <p:txEl>
                                              <p:pRg st="8" end="8"/>
                                            </p:txEl>
                                          </p:spTgt>
                                        </p:tgtEl>
                                        <p:attrNameLst>
                                          <p:attrName>fill.on</p:attrName>
                                        </p:attrNameLst>
                                      </p:cBhvr>
                                      <p:to>
                                        <p:strVal val="true"/>
                                      </p:to>
                                    </p:set>
                                  </p:childTnLst>
                                </p:cTn>
                              </p:par>
                              <p:par>
                                <p:cTn id="20" presetID="19" presetClass="emph" presetSubtype="0" fill="hold" nodeType="withEffect">
                                  <p:stCondLst>
                                    <p:cond delay="0"/>
                                  </p:stCondLst>
                                  <p:iterate type="lt">
                                    <p:tmPct val="0"/>
                                  </p:iterate>
                                  <p:childTnLst>
                                    <p:animClr clrSpc="rgb" dir="cw">
                                      <p:cBhvr override="childStyle">
                                        <p:cTn id="21" dur="500" fill="hold"/>
                                        <p:tgtEl>
                                          <p:spTgt spid="13">
                                            <p:txEl>
                                              <p:pRg st="11" end="11"/>
                                            </p:txEl>
                                          </p:spTgt>
                                        </p:tgtEl>
                                        <p:attrNameLst>
                                          <p:attrName>style.color</p:attrName>
                                        </p:attrNameLst>
                                      </p:cBhvr>
                                      <p:to>
                                        <a:srgbClr val="4EA6DC"/>
                                      </p:to>
                                    </p:animClr>
                                    <p:animClr clrSpc="rgb" dir="cw">
                                      <p:cBhvr>
                                        <p:cTn id="22" dur="500" fill="hold"/>
                                        <p:tgtEl>
                                          <p:spTgt spid="13">
                                            <p:txEl>
                                              <p:pRg st="11" end="11"/>
                                            </p:txEl>
                                          </p:spTgt>
                                        </p:tgtEl>
                                        <p:attrNameLst>
                                          <p:attrName>fillcolor</p:attrName>
                                        </p:attrNameLst>
                                      </p:cBhvr>
                                      <p:to>
                                        <a:srgbClr val="4EA6DC"/>
                                      </p:to>
                                    </p:animClr>
                                    <p:set>
                                      <p:cBhvr>
                                        <p:cTn id="23" dur="500" fill="hold"/>
                                        <p:tgtEl>
                                          <p:spTgt spid="13">
                                            <p:txEl>
                                              <p:pRg st="11" end="11"/>
                                            </p:txEl>
                                          </p:spTgt>
                                        </p:tgtEl>
                                        <p:attrNameLst>
                                          <p:attrName>fill.type</p:attrName>
                                        </p:attrNameLst>
                                      </p:cBhvr>
                                      <p:to>
                                        <p:strVal val="solid"/>
                                      </p:to>
                                    </p:set>
                                    <p:set>
                                      <p:cBhvr>
                                        <p:cTn id="24" dur="500" fill="hold"/>
                                        <p:tgtEl>
                                          <p:spTgt spid="13">
                                            <p:txEl>
                                              <p:pRg st="11" end="11"/>
                                            </p:txEl>
                                          </p:spTgt>
                                        </p:tgtEl>
                                        <p:attrNameLst>
                                          <p:attrName>fill.on</p:attrName>
                                        </p:attrNameLst>
                                      </p:cBhvr>
                                      <p:to>
                                        <p:strVal val="true"/>
                                      </p:to>
                                    </p:set>
                                  </p:childTnLst>
                                </p:cTn>
                              </p:par>
                              <p:par>
                                <p:cTn id="25" presetID="19" presetClass="emph" presetSubtype="0" fill="hold" nodeType="withEffect">
                                  <p:stCondLst>
                                    <p:cond delay="0"/>
                                  </p:stCondLst>
                                  <p:iterate type="lt">
                                    <p:tmPct val="0"/>
                                  </p:iterate>
                                  <p:childTnLst>
                                    <p:animClr clrSpc="rgb" dir="cw">
                                      <p:cBhvr override="childStyle">
                                        <p:cTn id="26" dur="500" fill="hold"/>
                                        <p:tgtEl>
                                          <p:spTgt spid="13">
                                            <p:txEl>
                                              <p:pRg st="12" end="12"/>
                                            </p:txEl>
                                          </p:spTgt>
                                        </p:tgtEl>
                                        <p:attrNameLst>
                                          <p:attrName>style.color</p:attrName>
                                        </p:attrNameLst>
                                      </p:cBhvr>
                                      <p:to>
                                        <a:srgbClr val="4EA6DC"/>
                                      </p:to>
                                    </p:animClr>
                                    <p:animClr clrSpc="rgb" dir="cw">
                                      <p:cBhvr>
                                        <p:cTn id="27" dur="500" fill="hold"/>
                                        <p:tgtEl>
                                          <p:spTgt spid="13">
                                            <p:txEl>
                                              <p:pRg st="12" end="12"/>
                                            </p:txEl>
                                          </p:spTgt>
                                        </p:tgtEl>
                                        <p:attrNameLst>
                                          <p:attrName>fillcolor</p:attrName>
                                        </p:attrNameLst>
                                      </p:cBhvr>
                                      <p:to>
                                        <a:srgbClr val="4EA6DC"/>
                                      </p:to>
                                    </p:animClr>
                                    <p:set>
                                      <p:cBhvr>
                                        <p:cTn id="28" dur="500" fill="hold"/>
                                        <p:tgtEl>
                                          <p:spTgt spid="13">
                                            <p:txEl>
                                              <p:pRg st="12" end="12"/>
                                            </p:txEl>
                                          </p:spTgt>
                                        </p:tgtEl>
                                        <p:attrNameLst>
                                          <p:attrName>fill.type</p:attrName>
                                        </p:attrNameLst>
                                      </p:cBhvr>
                                      <p:to>
                                        <p:strVal val="solid"/>
                                      </p:to>
                                    </p:set>
                                    <p:set>
                                      <p:cBhvr>
                                        <p:cTn id="29" dur="500" fill="hold"/>
                                        <p:tgtEl>
                                          <p:spTgt spid="13">
                                            <p:txEl>
                                              <p:pRg st="12" end="12"/>
                                            </p:txEl>
                                          </p:spTgt>
                                        </p:tgtEl>
                                        <p:attrNameLst>
                                          <p:attrName>fill.on</p:attrName>
                                        </p:attrNameLst>
                                      </p:cBhvr>
                                      <p:to>
                                        <p:strVal val="true"/>
                                      </p:to>
                                    </p:set>
                                  </p:childTnLst>
                                </p:cTn>
                              </p:par>
                              <p:par>
                                <p:cTn id="30" presetID="19" presetClass="emph" presetSubtype="0" fill="hold" nodeType="withEffect">
                                  <p:stCondLst>
                                    <p:cond delay="0"/>
                                  </p:stCondLst>
                                  <p:iterate type="lt">
                                    <p:tmPct val="0"/>
                                  </p:iterate>
                                  <p:childTnLst>
                                    <p:animClr clrSpc="rgb" dir="cw">
                                      <p:cBhvr override="childStyle">
                                        <p:cTn id="31" dur="500" fill="hold"/>
                                        <p:tgtEl>
                                          <p:spTgt spid="13">
                                            <p:txEl>
                                              <p:pRg st="15" end="15"/>
                                            </p:txEl>
                                          </p:spTgt>
                                        </p:tgtEl>
                                        <p:attrNameLst>
                                          <p:attrName>style.color</p:attrName>
                                        </p:attrNameLst>
                                      </p:cBhvr>
                                      <p:to>
                                        <a:srgbClr val="4EA6DC"/>
                                      </p:to>
                                    </p:animClr>
                                    <p:animClr clrSpc="rgb" dir="cw">
                                      <p:cBhvr>
                                        <p:cTn id="32" dur="500" fill="hold"/>
                                        <p:tgtEl>
                                          <p:spTgt spid="13">
                                            <p:txEl>
                                              <p:pRg st="15" end="15"/>
                                            </p:txEl>
                                          </p:spTgt>
                                        </p:tgtEl>
                                        <p:attrNameLst>
                                          <p:attrName>fillcolor</p:attrName>
                                        </p:attrNameLst>
                                      </p:cBhvr>
                                      <p:to>
                                        <a:srgbClr val="4EA6DC"/>
                                      </p:to>
                                    </p:animClr>
                                    <p:set>
                                      <p:cBhvr>
                                        <p:cTn id="33" dur="500" fill="hold"/>
                                        <p:tgtEl>
                                          <p:spTgt spid="13">
                                            <p:txEl>
                                              <p:pRg st="15" end="15"/>
                                            </p:txEl>
                                          </p:spTgt>
                                        </p:tgtEl>
                                        <p:attrNameLst>
                                          <p:attrName>fill.type</p:attrName>
                                        </p:attrNameLst>
                                      </p:cBhvr>
                                      <p:to>
                                        <p:strVal val="solid"/>
                                      </p:to>
                                    </p:set>
                                    <p:set>
                                      <p:cBhvr>
                                        <p:cTn id="34" dur="500" fill="hold"/>
                                        <p:tgtEl>
                                          <p:spTgt spid="13">
                                            <p:txEl>
                                              <p:pRg st="15" end="15"/>
                                            </p:txEl>
                                          </p:spTgt>
                                        </p:tgtEl>
                                        <p:attrNameLst>
                                          <p:attrName>fill.on</p:attrName>
                                        </p:attrNameLst>
                                      </p:cBhvr>
                                      <p:to>
                                        <p:strVal val="true"/>
                                      </p:to>
                                    </p:set>
                                  </p:childTnLst>
                                </p:cTn>
                              </p:par>
                              <p:par>
                                <p:cTn id="35" presetID="15" presetClass="emph" presetSubtype="0" grpId="0" nodeType="withEffect">
                                  <p:stCondLst>
                                    <p:cond delay="0"/>
                                  </p:stCondLst>
                                  <p:iterate type="lt">
                                    <p:tmAbs val="25"/>
                                  </p:iterate>
                                  <p:childTnLst>
                                    <p:set>
                                      <p:cBhvr override="childStyle">
                                        <p:cTn id="36" dur="indefinite"/>
                                        <p:tgtEl>
                                          <p:spTgt spid="13">
                                            <p:txEl>
                                              <p:pRg st="2" end="2"/>
                                            </p:txEl>
                                          </p:spTgt>
                                        </p:tgtEl>
                                        <p:attrNameLst>
                                          <p:attrName>style.fontWeight</p:attrName>
                                        </p:attrNameLst>
                                      </p:cBhvr>
                                      <p:to>
                                        <p:strVal val="bold"/>
                                      </p:to>
                                    </p:set>
                                  </p:childTnLst>
                                </p:cTn>
                              </p:par>
                              <p:par>
                                <p:cTn id="37" presetID="15" presetClass="emph" presetSubtype="0" grpId="0" nodeType="withEffect">
                                  <p:stCondLst>
                                    <p:cond delay="0"/>
                                  </p:stCondLst>
                                  <p:iterate type="lt">
                                    <p:tmAbs val="25"/>
                                  </p:iterate>
                                  <p:childTnLst>
                                    <p:set>
                                      <p:cBhvr override="childStyle">
                                        <p:cTn id="38" dur="indefinite"/>
                                        <p:tgtEl>
                                          <p:spTgt spid="13">
                                            <p:txEl>
                                              <p:pRg st="6" end="6"/>
                                            </p:txEl>
                                          </p:spTgt>
                                        </p:tgtEl>
                                        <p:attrNameLst>
                                          <p:attrName>style.fontWeight</p:attrName>
                                        </p:attrNameLst>
                                      </p:cBhvr>
                                      <p:to>
                                        <p:strVal val="bold"/>
                                      </p:to>
                                    </p:set>
                                  </p:childTnLst>
                                </p:cTn>
                              </p:par>
                              <p:par>
                                <p:cTn id="39" presetID="15" presetClass="emph" presetSubtype="0" grpId="0" nodeType="withEffect">
                                  <p:stCondLst>
                                    <p:cond delay="0"/>
                                  </p:stCondLst>
                                  <p:iterate type="lt">
                                    <p:tmAbs val="25"/>
                                  </p:iterate>
                                  <p:childTnLst>
                                    <p:set>
                                      <p:cBhvr override="childStyle">
                                        <p:cTn id="40" dur="indefinite"/>
                                        <p:tgtEl>
                                          <p:spTgt spid="13">
                                            <p:txEl>
                                              <p:pRg st="8" end="8"/>
                                            </p:txEl>
                                          </p:spTgt>
                                        </p:tgtEl>
                                        <p:attrNameLst>
                                          <p:attrName>style.fontWeight</p:attrName>
                                        </p:attrNameLst>
                                      </p:cBhvr>
                                      <p:to>
                                        <p:strVal val="bold"/>
                                      </p:to>
                                    </p:set>
                                  </p:childTnLst>
                                </p:cTn>
                              </p:par>
                              <p:par>
                                <p:cTn id="41" presetID="15" presetClass="emph" presetSubtype="0" grpId="0" nodeType="withEffect">
                                  <p:stCondLst>
                                    <p:cond delay="0"/>
                                  </p:stCondLst>
                                  <p:iterate type="lt">
                                    <p:tmAbs val="25"/>
                                  </p:iterate>
                                  <p:childTnLst>
                                    <p:set>
                                      <p:cBhvr override="childStyle">
                                        <p:cTn id="42" dur="indefinite"/>
                                        <p:tgtEl>
                                          <p:spTgt spid="13">
                                            <p:txEl>
                                              <p:pRg st="11" end="11"/>
                                            </p:txEl>
                                          </p:spTgt>
                                        </p:tgtEl>
                                        <p:attrNameLst>
                                          <p:attrName>style.fontWeight</p:attrName>
                                        </p:attrNameLst>
                                      </p:cBhvr>
                                      <p:to>
                                        <p:strVal val="bold"/>
                                      </p:to>
                                    </p:set>
                                  </p:childTnLst>
                                </p:cTn>
                              </p:par>
                              <p:par>
                                <p:cTn id="43" presetID="15" presetClass="emph" presetSubtype="0" grpId="0" nodeType="withEffect">
                                  <p:stCondLst>
                                    <p:cond delay="0"/>
                                  </p:stCondLst>
                                  <p:iterate type="lt">
                                    <p:tmAbs val="25"/>
                                  </p:iterate>
                                  <p:childTnLst>
                                    <p:set>
                                      <p:cBhvr override="childStyle">
                                        <p:cTn id="44" dur="indefinite"/>
                                        <p:tgtEl>
                                          <p:spTgt spid="13">
                                            <p:txEl>
                                              <p:pRg st="12" end="12"/>
                                            </p:txEl>
                                          </p:spTgt>
                                        </p:tgtEl>
                                        <p:attrNameLst>
                                          <p:attrName>style.fontWeight</p:attrName>
                                        </p:attrNameLst>
                                      </p:cBhvr>
                                      <p:to>
                                        <p:strVal val="bold"/>
                                      </p:to>
                                    </p:set>
                                  </p:childTnLst>
                                </p:cTn>
                              </p:par>
                              <p:par>
                                <p:cTn id="45" presetID="15" presetClass="emph" presetSubtype="0" grpId="0" nodeType="withEffect">
                                  <p:stCondLst>
                                    <p:cond delay="0"/>
                                  </p:stCondLst>
                                  <p:iterate type="lt">
                                    <p:tmAbs val="25"/>
                                  </p:iterate>
                                  <p:childTnLst>
                                    <p:set>
                                      <p:cBhvr override="childStyle">
                                        <p:cTn id="46" dur="indefinite"/>
                                        <p:tgtEl>
                                          <p:spTgt spid="13">
                                            <p:txEl>
                                              <p:pRg st="15" end="15"/>
                                            </p:txEl>
                                          </p:spTgt>
                                        </p:tgtEl>
                                        <p:attrNameLst>
                                          <p:attrName>style.fontWeight</p:attrName>
                                        </p:attrNameLst>
                                      </p:cBhvr>
                                      <p:to>
                                        <p:strVal val="bold"/>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1+#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500"/>
                                        <p:tgtEl>
                                          <p:spTgt spid="8">
                                            <p:txEl>
                                              <p:pRg st="0" end="0"/>
                                            </p:txEl>
                                          </p:spTgt>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8">
                                            <p:txEl>
                                              <p:pRg st="1" end="1"/>
                                            </p:txEl>
                                          </p:spTgt>
                                        </p:tgtEl>
                                        <p:attrNameLst>
                                          <p:attrName>style.visibility</p:attrName>
                                        </p:attrNameLst>
                                      </p:cBhvr>
                                      <p:to>
                                        <p:strVal val="visible"/>
                                      </p:to>
                                    </p:set>
                                    <p:animEffect transition="in" filter="fade">
                                      <p:cBhvr>
                                        <p:cTn id="61" dur="500"/>
                                        <p:tgtEl>
                                          <p:spTgt spid="8">
                                            <p:txEl>
                                              <p:pRg st="1" end="1"/>
                                            </p:txEl>
                                          </p:spTgt>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8">
                                            <p:txEl>
                                              <p:pRg st="2" end="2"/>
                                            </p:txEl>
                                          </p:spTgt>
                                        </p:tgtEl>
                                        <p:attrNameLst>
                                          <p:attrName>style.visibility</p:attrName>
                                        </p:attrNameLst>
                                      </p:cBhvr>
                                      <p:to>
                                        <p:strVal val="visible"/>
                                      </p:to>
                                    </p:set>
                                    <p:animEffect transition="in" filter="fade">
                                      <p:cBhvr>
                                        <p:cTn id="65" dur="500"/>
                                        <p:tgtEl>
                                          <p:spTgt spid="8">
                                            <p:txEl>
                                              <p:pRg st="2" end="2"/>
                                            </p:txEl>
                                          </p:spTgt>
                                        </p:tgtEl>
                                      </p:cBhvr>
                                    </p:animEffect>
                                  </p:childTnLst>
                                </p:cTn>
                              </p:par>
                            </p:childTnLst>
                          </p:cTn>
                        </p:par>
                        <p:par>
                          <p:cTn id="66" fill="hold">
                            <p:stCondLst>
                              <p:cond delay="1500"/>
                            </p:stCondLst>
                            <p:childTnLst>
                              <p:par>
                                <p:cTn id="67" presetID="10" presetClass="entr" presetSubtype="0" fill="hold" grpId="0" nodeType="afterEffect">
                                  <p:stCondLst>
                                    <p:cond delay="0"/>
                                  </p:stCondLst>
                                  <p:childTnLst>
                                    <p:set>
                                      <p:cBhvr>
                                        <p:cTn id="68" dur="1" fill="hold">
                                          <p:stCondLst>
                                            <p:cond delay="0"/>
                                          </p:stCondLst>
                                        </p:cTn>
                                        <p:tgtEl>
                                          <p:spTgt spid="8">
                                            <p:txEl>
                                              <p:pRg st="3" end="3"/>
                                            </p:txEl>
                                          </p:spTgt>
                                        </p:tgtEl>
                                        <p:attrNameLst>
                                          <p:attrName>style.visibility</p:attrName>
                                        </p:attrNameLst>
                                      </p:cBhvr>
                                      <p:to>
                                        <p:strVal val="visible"/>
                                      </p:to>
                                    </p:set>
                                    <p:animEffect transition="in" filter="fade">
                                      <p:cBhvr>
                                        <p:cTn id="69" dur="500"/>
                                        <p:tgtEl>
                                          <p:spTgt spid="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uiExpand="1" build="p"/>
      <p:bldP spid="10" grpId="0"/>
      <p:bldP spid="11" grpId="0"/>
      <p:bldP spid="13" grpId="0" uiExpan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t>Voorspellers voor verandering na 1 jaar?</a:t>
            </a:r>
          </a:p>
        </p:txBody>
      </p:sp>
      <p:sp>
        <p:nvSpPr>
          <p:cNvPr id="4" name="Tijdelijke aanduiding voor inhoud 3"/>
          <p:cNvSpPr>
            <a:spLocks noGrp="1"/>
          </p:cNvSpPr>
          <p:nvPr>
            <p:ph idx="1"/>
          </p:nvPr>
        </p:nvSpPr>
        <p:spPr/>
        <p:txBody>
          <a:bodyPr/>
          <a:lstStyle/>
          <a:p>
            <a:r>
              <a:rPr lang="nl-NL" dirty="0"/>
              <a:t>Klinisch</a:t>
            </a:r>
          </a:p>
          <a:p>
            <a:endParaRPr lang="nl-NL" dirty="0"/>
          </a:p>
          <a:p>
            <a:r>
              <a:rPr lang="nl-NL" dirty="0"/>
              <a:t>Maatschappelijk </a:t>
            </a:r>
          </a:p>
          <a:p>
            <a:endParaRPr lang="nl-NL" dirty="0"/>
          </a:p>
          <a:p>
            <a:r>
              <a:rPr lang="nl-NL" dirty="0"/>
              <a:t>Persoonlijk</a:t>
            </a:r>
          </a:p>
        </p:txBody>
      </p:sp>
      <p:pic>
        <p:nvPicPr>
          <p:cNvPr id="4100" name="Picture 4" descr="Nee zeg je, ja geef je - Loyal Partn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8175" y="1755057"/>
            <a:ext cx="3930444" cy="26186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Afgeronde rechthoek 4"/>
          <p:cNvSpPr/>
          <p:nvPr/>
        </p:nvSpPr>
        <p:spPr>
          <a:xfrm>
            <a:off x="3775587" y="4955458"/>
            <a:ext cx="4409768" cy="9557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entury Gothic" panose="020B0502020202020204"/>
                <a:ea typeface="+mn-ea"/>
                <a:cs typeface="+mn-cs"/>
              </a:rPr>
              <a:t>Helaas geen eenduidige informatie opgeleverd op vijf geïmputeerde datasets!</a:t>
            </a:r>
          </a:p>
        </p:txBody>
      </p:sp>
    </p:spTree>
    <p:extLst>
      <p:ext uri="{BB962C8B-B14F-4D97-AF65-F5344CB8AC3E}">
        <p14:creationId xmlns:p14="http://schemas.microsoft.com/office/powerpoint/2010/main" val="194269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D9177-B605-D237-947D-8C56F09C46A6}"/>
              </a:ext>
            </a:extLst>
          </p:cNvPr>
          <p:cNvSpPr>
            <a:spLocks noGrp="1"/>
          </p:cNvSpPr>
          <p:nvPr>
            <p:ph type="title"/>
          </p:nvPr>
        </p:nvSpPr>
        <p:spPr/>
        <p:txBody>
          <a:bodyPr/>
          <a:lstStyle/>
          <a:p>
            <a:r>
              <a:rPr lang="nl-NL" dirty="0"/>
              <a:t>Conclusie en discussie</a:t>
            </a:r>
          </a:p>
        </p:txBody>
      </p:sp>
      <p:sp>
        <p:nvSpPr>
          <p:cNvPr id="3" name="Tijdelijke aanduiding voor inhoud 2">
            <a:extLst>
              <a:ext uri="{FF2B5EF4-FFF2-40B4-BE49-F238E27FC236}">
                <a16:creationId xmlns:a16="http://schemas.microsoft.com/office/drawing/2014/main" id="{D7C7201C-CD9C-6AFE-8927-4AE89A5C37A5}"/>
              </a:ext>
            </a:extLst>
          </p:cNvPr>
          <p:cNvSpPr>
            <a:spLocks noGrp="1"/>
          </p:cNvSpPr>
          <p:nvPr>
            <p:ph idx="1"/>
          </p:nvPr>
        </p:nvSpPr>
        <p:spPr/>
        <p:txBody>
          <a:bodyPr/>
          <a:lstStyle/>
          <a:p>
            <a:r>
              <a:rPr lang="nl-NL" dirty="0"/>
              <a:t>De hersteldomeinen voorspellen elkaar</a:t>
            </a:r>
          </a:p>
          <a:p>
            <a:r>
              <a:rPr lang="nl-NL" dirty="0"/>
              <a:t>Verklaarde variantie is relatief hoog</a:t>
            </a:r>
          </a:p>
          <a:p>
            <a:r>
              <a:rPr lang="nl-NL" dirty="0"/>
              <a:t>Verandering binnen 1 jaar laat zich echter niet voorspellen binnen EPA</a:t>
            </a:r>
          </a:p>
          <a:p>
            <a:endParaRPr lang="nl-NL" dirty="0"/>
          </a:p>
          <a:p>
            <a:pPr marL="0" indent="0">
              <a:buNone/>
            </a:pPr>
            <a:r>
              <a:rPr lang="nl-NL" b="1" dirty="0">
                <a:solidFill>
                  <a:schemeClr val="accent1"/>
                </a:solidFill>
              </a:rPr>
              <a:t>Take </a:t>
            </a:r>
            <a:r>
              <a:rPr lang="nl-NL" b="1" dirty="0" err="1">
                <a:solidFill>
                  <a:schemeClr val="accent1"/>
                </a:solidFill>
              </a:rPr>
              <a:t>to</a:t>
            </a:r>
            <a:r>
              <a:rPr lang="nl-NL" b="1" dirty="0">
                <a:solidFill>
                  <a:schemeClr val="accent1"/>
                </a:solidFill>
              </a:rPr>
              <a:t> </a:t>
            </a:r>
            <a:r>
              <a:rPr lang="nl-NL" b="1" dirty="0" err="1">
                <a:solidFill>
                  <a:schemeClr val="accent1"/>
                </a:solidFill>
              </a:rPr>
              <a:t>work</a:t>
            </a:r>
            <a:r>
              <a:rPr lang="nl-NL" b="1" dirty="0">
                <a:solidFill>
                  <a:schemeClr val="accent1"/>
                </a:solidFill>
              </a:rPr>
              <a:t> </a:t>
            </a:r>
            <a:r>
              <a:rPr lang="nl-NL" b="1" dirty="0" err="1">
                <a:solidFill>
                  <a:schemeClr val="accent1"/>
                </a:solidFill>
              </a:rPr>
              <a:t>message</a:t>
            </a:r>
            <a:r>
              <a:rPr lang="nl-NL" b="1" dirty="0">
                <a:solidFill>
                  <a:schemeClr val="accent1"/>
                </a:solidFill>
              </a:rPr>
              <a:t> </a:t>
            </a:r>
          </a:p>
          <a:p>
            <a:pPr marL="0" indent="0">
              <a:buNone/>
            </a:pPr>
            <a:endParaRPr lang="nl-NL" dirty="0"/>
          </a:p>
          <a:p>
            <a:pPr marL="0" indent="0">
              <a:buNone/>
            </a:pPr>
            <a:r>
              <a:rPr lang="nl-NL" dirty="0"/>
              <a:t>Pleidooi voor gelijktijdig aanpakken van de drie </a:t>
            </a:r>
          </a:p>
          <a:p>
            <a:pPr marL="0" indent="0">
              <a:buNone/>
            </a:pPr>
            <a:r>
              <a:rPr lang="nl-NL" dirty="0"/>
              <a:t>hersteldomeinen, óók bij mensen met EPA?!?</a:t>
            </a:r>
          </a:p>
        </p:txBody>
      </p:sp>
      <p:pic>
        <p:nvPicPr>
          <p:cNvPr id="3074" name="Picture 2" descr="Afbeeldingsresultaten voor recovery 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2878" y="3816042"/>
            <a:ext cx="1590675" cy="1714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50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09371" y="193639"/>
            <a:ext cx="5594567" cy="5034577"/>
          </a:xfrm>
          <a:prstGeom prst="rect">
            <a:avLst/>
          </a:prstGeom>
        </p:spPr>
      </p:pic>
      <p:pic>
        <p:nvPicPr>
          <p:cNvPr id="3" name="Afbeelding 2"/>
          <p:cNvPicPr>
            <a:picLocks noChangeAspect="1"/>
          </p:cNvPicPr>
          <p:nvPr/>
        </p:nvPicPr>
        <p:blipFill>
          <a:blip r:embed="rId3"/>
          <a:stretch>
            <a:fillRect/>
          </a:stretch>
        </p:blipFill>
        <p:spPr>
          <a:xfrm>
            <a:off x="5988622" y="1990160"/>
            <a:ext cx="6065688" cy="4717228"/>
          </a:xfrm>
          <a:prstGeom prst="rect">
            <a:avLst/>
          </a:prstGeom>
        </p:spPr>
      </p:pic>
    </p:spTree>
    <p:extLst>
      <p:ext uri="{BB962C8B-B14F-4D97-AF65-F5344CB8AC3E}">
        <p14:creationId xmlns:p14="http://schemas.microsoft.com/office/powerpoint/2010/main" val="963875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0445EBD-8B51-B0D7-409E-BEA6A7B04632}"/>
              </a:ext>
            </a:extLst>
          </p:cNvPr>
          <p:cNvSpPr>
            <a:spLocks noGrp="1"/>
          </p:cNvSpPr>
          <p:nvPr>
            <p:ph type="title"/>
          </p:nvPr>
        </p:nvSpPr>
        <p:spPr/>
        <p:txBody>
          <a:bodyPr/>
          <a:lstStyle/>
          <a:p>
            <a:r>
              <a:rPr lang="nl-NL" dirty="0">
                <a:solidFill>
                  <a:schemeClr val="tx1"/>
                </a:solidFill>
                <a:latin typeface="Century Gothic" panose="020B0502020202020204" pitchFamily="34" charset="0"/>
              </a:rPr>
              <a:t>Met dank aan velen…</a:t>
            </a:r>
          </a:p>
        </p:txBody>
      </p:sp>
      <p:sp>
        <p:nvSpPr>
          <p:cNvPr id="6" name="Tijdelijke aanduiding voor inhoud 5">
            <a:extLst>
              <a:ext uri="{FF2B5EF4-FFF2-40B4-BE49-F238E27FC236}">
                <a16:creationId xmlns:a16="http://schemas.microsoft.com/office/drawing/2014/main" id="{21A07A2F-E846-417E-73B5-4E74895BB7DF}"/>
              </a:ext>
            </a:extLst>
          </p:cNvPr>
          <p:cNvSpPr>
            <a:spLocks noGrp="1"/>
          </p:cNvSpPr>
          <p:nvPr>
            <p:ph sz="half" idx="1"/>
          </p:nvPr>
        </p:nvSpPr>
        <p:spPr>
          <a:xfrm>
            <a:off x="1391045" y="943048"/>
            <a:ext cx="6216445" cy="4906250"/>
          </a:xfrm>
        </p:spPr>
        <p:txBody>
          <a:bodyPr>
            <a:normAutofit/>
          </a:bodyPr>
          <a:lstStyle/>
          <a:p>
            <a:endParaRPr lang="nl-NL" sz="2200" dirty="0">
              <a:solidFill>
                <a:schemeClr val="tx1"/>
              </a:solidFill>
            </a:endParaRPr>
          </a:p>
          <a:p>
            <a:r>
              <a:rPr lang="nl-NL" sz="1600" dirty="0">
                <a:solidFill>
                  <a:schemeClr val="tx1"/>
                </a:solidFill>
              </a:rPr>
              <a:t>Alle cliënten</a:t>
            </a:r>
          </a:p>
          <a:p>
            <a:endParaRPr lang="nl-NL" sz="1600" dirty="0">
              <a:solidFill>
                <a:schemeClr val="tx1"/>
              </a:solidFill>
            </a:endParaRPr>
          </a:p>
          <a:p>
            <a:r>
              <a:rPr lang="nl-NL" sz="1600" dirty="0">
                <a:solidFill>
                  <a:schemeClr val="tx1"/>
                </a:solidFill>
              </a:rPr>
              <a:t>Dr. Ellen Visser (</a:t>
            </a:r>
            <a:r>
              <a:rPr lang="nl-NL" sz="1600" dirty="0" err="1">
                <a:solidFill>
                  <a:schemeClr val="tx1"/>
                </a:solidFill>
              </a:rPr>
              <a:t>RGOc</a:t>
            </a:r>
            <a:r>
              <a:rPr lang="nl-NL" sz="1600" dirty="0">
                <a:solidFill>
                  <a:schemeClr val="tx1"/>
                </a:solidFill>
              </a:rPr>
              <a:t>/UMCG)</a:t>
            </a:r>
          </a:p>
          <a:p>
            <a:endParaRPr lang="nl-NL" sz="1600" dirty="0">
              <a:solidFill>
                <a:schemeClr val="tx1"/>
              </a:solidFill>
            </a:endParaRPr>
          </a:p>
          <a:p>
            <a:r>
              <a:rPr lang="nl-NL" sz="1600" dirty="0">
                <a:solidFill>
                  <a:schemeClr val="tx1"/>
                </a:solidFill>
              </a:rPr>
              <a:t>Dr. Klaas </a:t>
            </a:r>
            <a:r>
              <a:rPr lang="nl-NL" sz="1600" dirty="0" err="1">
                <a:solidFill>
                  <a:schemeClr val="tx1"/>
                </a:solidFill>
              </a:rPr>
              <a:t>Wardenaar</a:t>
            </a:r>
            <a:r>
              <a:rPr lang="nl-NL" sz="1600" dirty="0">
                <a:solidFill>
                  <a:schemeClr val="tx1"/>
                </a:solidFill>
              </a:rPr>
              <a:t> (ICPE/UMCG)</a:t>
            </a:r>
          </a:p>
          <a:p>
            <a:r>
              <a:rPr lang="nl-NL" sz="1600" dirty="0">
                <a:solidFill>
                  <a:schemeClr val="tx1"/>
                </a:solidFill>
              </a:rPr>
              <a:t>Dr. Maarten </a:t>
            </a:r>
            <a:r>
              <a:rPr lang="nl-NL" sz="1600" dirty="0" err="1">
                <a:solidFill>
                  <a:schemeClr val="tx1"/>
                </a:solidFill>
              </a:rPr>
              <a:t>Brilman</a:t>
            </a:r>
            <a:r>
              <a:rPr lang="nl-NL" sz="1600" dirty="0">
                <a:solidFill>
                  <a:schemeClr val="tx1"/>
                </a:solidFill>
              </a:rPr>
              <a:t> (</a:t>
            </a:r>
            <a:r>
              <a:rPr lang="nl-NL" sz="1600" dirty="0" err="1">
                <a:solidFill>
                  <a:schemeClr val="tx1"/>
                </a:solidFill>
              </a:rPr>
              <a:t>RGOc</a:t>
            </a:r>
            <a:r>
              <a:rPr lang="nl-NL" sz="1600" dirty="0">
                <a:solidFill>
                  <a:schemeClr val="tx1"/>
                </a:solidFill>
              </a:rPr>
              <a:t>/UMCG)</a:t>
            </a:r>
          </a:p>
          <a:p>
            <a:r>
              <a:rPr lang="nl-NL" sz="1600" dirty="0">
                <a:solidFill>
                  <a:schemeClr val="tx1"/>
                </a:solidFill>
              </a:rPr>
              <a:t>Dr. Jojanneke Bruins (</a:t>
            </a:r>
            <a:r>
              <a:rPr lang="nl-NL" sz="1600" dirty="0" err="1">
                <a:solidFill>
                  <a:schemeClr val="tx1"/>
                </a:solidFill>
              </a:rPr>
              <a:t>Lentis</a:t>
            </a:r>
            <a:r>
              <a:rPr lang="nl-NL" sz="1600" dirty="0">
                <a:solidFill>
                  <a:schemeClr val="tx1"/>
                </a:solidFill>
              </a:rPr>
              <a:t>)</a:t>
            </a:r>
          </a:p>
          <a:p>
            <a:r>
              <a:rPr lang="nl-NL" sz="1400" dirty="0">
                <a:solidFill>
                  <a:schemeClr val="tx1"/>
                </a:solidFill>
              </a:rPr>
              <a:t>PHAMOUS investigators: </a:t>
            </a:r>
            <a:r>
              <a:rPr lang="nl-NL" sz="1400" dirty="0" err="1">
                <a:solidFill>
                  <a:schemeClr val="tx1"/>
                </a:solidFill>
              </a:rPr>
              <a:t>prof.dr</a:t>
            </a:r>
            <a:r>
              <a:rPr lang="nl-NL" sz="1400" dirty="0">
                <a:solidFill>
                  <a:schemeClr val="tx1"/>
                </a:solidFill>
              </a:rPr>
              <a:t>. Marieke Pijnenborg (</a:t>
            </a:r>
            <a:r>
              <a:rPr lang="nl-NL" sz="1400" dirty="0" err="1">
                <a:solidFill>
                  <a:schemeClr val="tx1"/>
                </a:solidFill>
              </a:rPr>
              <a:t>GGz</a:t>
            </a:r>
            <a:r>
              <a:rPr lang="nl-NL" sz="1400" dirty="0">
                <a:solidFill>
                  <a:schemeClr val="tx1"/>
                </a:solidFill>
              </a:rPr>
              <a:t> Drenthe, </a:t>
            </a:r>
            <a:r>
              <a:rPr lang="nl-NL" sz="1400" dirty="0" err="1">
                <a:solidFill>
                  <a:schemeClr val="tx1"/>
                </a:solidFill>
              </a:rPr>
              <a:t>RuG</a:t>
            </a:r>
            <a:r>
              <a:rPr lang="nl-NL" sz="1400" dirty="0">
                <a:solidFill>
                  <a:schemeClr val="tx1"/>
                </a:solidFill>
              </a:rPr>
              <a:t>), </a:t>
            </a:r>
            <a:r>
              <a:rPr lang="nl-NL" sz="1400" dirty="0" err="1">
                <a:solidFill>
                  <a:schemeClr val="tx1"/>
                </a:solidFill>
              </a:rPr>
              <a:t>prof.dr</a:t>
            </a:r>
            <a:r>
              <a:rPr lang="nl-NL" sz="1400" dirty="0">
                <a:solidFill>
                  <a:schemeClr val="tx1"/>
                </a:solidFill>
              </a:rPr>
              <a:t>. Wim Veling (UMCG), drs. Johan Arends (</a:t>
            </a:r>
            <a:r>
              <a:rPr lang="nl-NL" sz="1400" dirty="0" err="1">
                <a:solidFill>
                  <a:schemeClr val="tx1"/>
                </a:solidFill>
              </a:rPr>
              <a:t>GGz</a:t>
            </a:r>
            <a:r>
              <a:rPr lang="nl-NL" sz="1400" dirty="0">
                <a:solidFill>
                  <a:schemeClr val="tx1"/>
                </a:solidFill>
              </a:rPr>
              <a:t> Drenthe)en dr. Frederike </a:t>
            </a:r>
            <a:r>
              <a:rPr lang="nl-NL" sz="1400" dirty="0" err="1">
                <a:solidFill>
                  <a:schemeClr val="tx1"/>
                </a:solidFill>
              </a:rPr>
              <a:t>Jörg</a:t>
            </a:r>
            <a:r>
              <a:rPr lang="nl-NL" sz="1400" dirty="0">
                <a:solidFill>
                  <a:schemeClr val="tx1"/>
                </a:solidFill>
              </a:rPr>
              <a:t> (</a:t>
            </a:r>
            <a:r>
              <a:rPr lang="nl-NL" sz="1400" dirty="0" err="1">
                <a:solidFill>
                  <a:schemeClr val="tx1"/>
                </a:solidFill>
              </a:rPr>
              <a:t>GGz</a:t>
            </a:r>
            <a:r>
              <a:rPr lang="nl-NL" sz="1400" dirty="0">
                <a:solidFill>
                  <a:schemeClr val="tx1"/>
                </a:solidFill>
              </a:rPr>
              <a:t> Friesland/</a:t>
            </a:r>
            <a:r>
              <a:rPr lang="nl-NL" sz="1400" dirty="0" err="1">
                <a:solidFill>
                  <a:schemeClr val="tx1"/>
                </a:solidFill>
              </a:rPr>
              <a:t>RGOc</a:t>
            </a:r>
            <a:r>
              <a:rPr lang="nl-NL" sz="1400" dirty="0">
                <a:solidFill>
                  <a:schemeClr val="tx1"/>
                </a:solidFill>
              </a:rPr>
              <a:t>)</a:t>
            </a:r>
          </a:p>
          <a:p>
            <a:endParaRPr lang="nl-NL" sz="2200" dirty="0">
              <a:solidFill>
                <a:schemeClr val="tx1"/>
              </a:solidFill>
            </a:endParaRPr>
          </a:p>
          <a:p>
            <a:pPr marL="0" indent="0">
              <a:buNone/>
            </a:pPr>
            <a:endParaRPr lang="nl-NL" sz="5000" dirty="0">
              <a:solidFill>
                <a:schemeClr val="tx1"/>
              </a:solidFill>
            </a:endParaRPr>
          </a:p>
          <a:p>
            <a:pPr marL="0" indent="0">
              <a:buNone/>
            </a:pPr>
            <a:endParaRPr lang="nl-NL" sz="2900" dirty="0">
              <a:solidFill>
                <a:schemeClr val="tx1"/>
              </a:solidFill>
            </a:endParaRPr>
          </a:p>
          <a:p>
            <a:endParaRPr lang="nl-NL" sz="2900" dirty="0">
              <a:solidFill>
                <a:schemeClr val="tx1"/>
              </a:solidFill>
            </a:endParaRPr>
          </a:p>
          <a:p>
            <a:pPr marL="0" indent="0">
              <a:buNone/>
            </a:pPr>
            <a:endParaRPr lang="nl-NL" dirty="0">
              <a:solidFill>
                <a:schemeClr val="tx1"/>
              </a:solidFill>
            </a:endParaRPr>
          </a:p>
          <a:p>
            <a:pPr>
              <a:buFontTx/>
              <a:buChar char="-"/>
            </a:pPr>
            <a:endParaRPr lang="nl-NL" dirty="0">
              <a:solidFill>
                <a:schemeClr val="tx1"/>
              </a:solidFill>
            </a:endParaRPr>
          </a:p>
        </p:txBody>
      </p:sp>
      <p:pic>
        <p:nvPicPr>
          <p:cNvPr id="1028" name="Picture 4" descr="Afbeeldingsresultaten voor Ellen Visser. Grootte: 137 x 185. Bron: www.rug.n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102" y="1969027"/>
            <a:ext cx="1304925" cy="1762126"/>
          </a:xfrm>
          <a:prstGeom prst="snip2DiagRect">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2" name="Picture 8" descr="Afbeeldingsresultaten voor klaas wardena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7338" y="1194619"/>
            <a:ext cx="1531608" cy="1548817"/>
          </a:xfrm>
          <a:prstGeom prst="snip2DiagRect">
            <a:avLst/>
          </a:prstGeom>
          <a:solidFill>
            <a:srgbClr val="FFFFFF">
              <a:shade val="85000"/>
            </a:srgbClr>
          </a:solidFill>
          <a:ln w="889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Afbeelding 10"/>
          <p:cNvPicPr>
            <a:picLocks noChangeAspect="1"/>
          </p:cNvPicPr>
          <p:nvPr/>
        </p:nvPicPr>
        <p:blipFill>
          <a:blip r:embed="rId5"/>
          <a:stretch>
            <a:fillRect/>
          </a:stretch>
        </p:blipFill>
        <p:spPr>
          <a:xfrm>
            <a:off x="6069703" y="6243424"/>
            <a:ext cx="277994" cy="2779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kstvak 2"/>
          <p:cNvSpPr txBox="1"/>
          <p:nvPr/>
        </p:nvSpPr>
        <p:spPr>
          <a:xfrm>
            <a:off x="6347697" y="6172200"/>
            <a:ext cx="21625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letsboostrecovery</a:t>
            </a:r>
            <a:endParaRPr kumimoji="0" lang="nl-NL"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1034" name="Picture 10" descr="Afbeeldingsresultaten voor maarten bril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7045" y="3628102"/>
            <a:ext cx="1214209" cy="1681213"/>
          </a:xfrm>
          <a:prstGeom prst="round2DiagRect">
            <a:avLst>
              <a:gd name="adj1" fmla="val 16667"/>
              <a:gd name="adj2" fmla="val 0"/>
            </a:avLst>
          </a:prstGeom>
          <a:ln w="88900" cap="sq">
            <a:solidFill>
              <a:schemeClr val="accent4"/>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Voorbeeld van afbeeldi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89189" y="4339130"/>
            <a:ext cx="1199616" cy="1601156"/>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8" name="Picture 14" descr="Afbeeldingsresultaten voor mai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flipV="1">
            <a:off x="2592924" y="5992201"/>
            <a:ext cx="672120" cy="6721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3189036" y="6134024"/>
            <a:ext cx="262046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entury Gothic" panose="020B0502020202020204"/>
                <a:ea typeface="+mn-ea"/>
                <a:cs typeface="+mn-cs"/>
              </a:rPr>
              <a:t>s.castelein@lentis.nl</a:t>
            </a:r>
          </a:p>
        </p:txBody>
      </p:sp>
    </p:spTree>
    <p:extLst>
      <p:ext uri="{BB962C8B-B14F-4D97-AF65-F5344CB8AC3E}">
        <p14:creationId xmlns:p14="http://schemas.microsoft.com/office/powerpoint/2010/main" val="1002112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2986" y="1329337"/>
            <a:ext cx="6131584" cy="45555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93303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a:solidFill>
                  <a:schemeClr val="bg1"/>
                </a:solidFill>
              </a:rPr>
              <a:t>Take </a:t>
            </a:r>
            <a:r>
              <a:rPr lang="nl-NL" b="1" dirty="0" err="1">
                <a:solidFill>
                  <a:schemeClr val="bg1"/>
                </a:solidFill>
              </a:rPr>
              <a:t>to</a:t>
            </a:r>
            <a:r>
              <a:rPr lang="nl-NL" b="1" dirty="0">
                <a:solidFill>
                  <a:schemeClr val="bg1"/>
                </a:solidFill>
              </a:rPr>
              <a:t> </a:t>
            </a:r>
            <a:r>
              <a:rPr lang="nl-NL" b="1" dirty="0" err="1">
                <a:solidFill>
                  <a:schemeClr val="bg1"/>
                </a:solidFill>
              </a:rPr>
              <a:t>work</a:t>
            </a:r>
            <a:r>
              <a:rPr lang="nl-NL" b="1" dirty="0">
                <a:solidFill>
                  <a:schemeClr val="bg1"/>
                </a:solidFill>
              </a:rPr>
              <a:t> </a:t>
            </a:r>
            <a:r>
              <a:rPr lang="nl-NL" b="1" dirty="0" err="1">
                <a:solidFill>
                  <a:schemeClr val="bg1"/>
                </a:solidFill>
              </a:rPr>
              <a:t>message</a:t>
            </a:r>
            <a:endParaRPr lang="nl-NL" b="1" dirty="0">
              <a:solidFill>
                <a:schemeClr val="bg1"/>
              </a:solidFill>
            </a:endParaRPr>
          </a:p>
        </p:txBody>
      </p:sp>
      <p:sp>
        <p:nvSpPr>
          <p:cNvPr id="6" name="Tijdelijke aanduiding voor inhoud 5">
            <a:extLst>
              <a:ext uri="{FF2B5EF4-FFF2-40B4-BE49-F238E27FC236}">
                <a16:creationId xmlns:a16="http://schemas.microsoft.com/office/drawing/2014/main" id="{21A07A2F-E846-417E-73B5-4E74895BB7DF}"/>
              </a:ext>
            </a:extLst>
          </p:cNvPr>
          <p:cNvSpPr>
            <a:spLocks noGrp="1"/>
          </p:cNvSpPr>
          <p:nvPr>
            <p:ph idx="1"/>
          </p:nvPr>
        </p:nvSpPr>
        <p:spPr/>
        <p:txBody>
          <a:bodyPr>
            <a:normAutofit/>
          </a:bodyPr>
          <a:lstStyle/>
          <a:p>
            <a:pPr>
              <a:buFontTx/>
              <a:buChar char="-"/>
            </a:pPr>
            <a:endParaRPr lang="nl-NL" dirty="0">
              <a:solidFill>
                <a:schemeClr val="accent1">
                  <a:lumMod val="20000"/>
                  <a:lumOff val="80000"/>
                </a:schemeClr>
              </a:solidFill>
            </a:endParaRPr>
          </a:p>
          <a:p>
            <a:pPr>
              <a:buFontTx/>
              <a:buChar char="-"/>
            </a:pPr>
            <a:endParaRPr lang="nl-NL" dirty="0">
              <a:solidFill>
                <a:schemeClr val="accent1">
                  <a:lumMod val="20000"/>
                  <a:lumOff val="80000"/>
                </a:schemeClr>
              </a:solidFill>
            </a:endParaRPr>
          </a:p>
          <a:p>
            <a:pPr>
              <a:buFontTx/>
              <a:buChar char="-"/>
            </a:pPr>
            <a:endParaRPr lang="nl-NL" dirty="0">
              <a:solidFill>
                <a:schemeClr val="bg1"/>
              </a:solidFill>
            </a:endParaRPr>
          </a:p>
        </p:txBody>
      </p:sp>
      <p:sp>
        <p:nvSpPr>
          <p:cNvPr id="4" name="Afgeronde rechthoek 3"/>
          <p:cNvSpPr/>
          <p:nvPr/>
        </p:nvSpPr>
        <p:spPr>
          <a:xfrm>
            <a:off x="8828955" y="2689411"/>
            <a:ext cx="2389734" cy="1129553"/>
          </a:xfrm>
          <a:prstGeom prst="roundRect">
            <a:avLst/>
          </a:prstGeom>
          <a:solidFill>
            <a:srgbClr val="67D0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Contact:</a:t>
            </a:r>
          </a:p>
          <a:p>
            <a:pPr algn="ctr"/>
            <a:r>
              <a:rPr lang="nl-NL" b="1" dirty="0"/>
              <a:t>s.castelein@lentis.nl</a:t>
            </a:r>
          </a:p>
        </p:txBody>
      </p:sp>
      <p:sp>
        <p:nvSpPr>
          <p:cNvPr id="2" name="Rechthoek 1">
            <a:extLst>
              <a:ext uri="{FF2B5EF4-FFF2-40B4-BE49-F238E27FC236}">
                <a16:creationId xmlns:a16="http://schemas.microsoft.com/office/drawing/2014/main" id="{A35D3F1B-0636-C72A-F47E-F0A589C74C71}"/>
              </a:ext>
            </a:extLst>
          </p:cNvPr>
          <p:cNvSpPr/>
          <p:nvPr/>
        </p:nvSpPr>
        <p:spPr>
          <a:xfrm>
            <a:off x="2697096" y="2071561"/>
            <a:ext cx="3811280" cy="3852830"/>
          </a:xfrm>
          <a:prstGeom prst="rect">
            <a:avLst/>
          </a:prstGeom>
          <a:solidFill>
            <a:srgbClr val="67D067"/>
          </a:solidFill>
          <a:ln>
            <a:noFill/>
          </a:ln>
          <a:effectLst>
            <a:outerShdw blurRad="225425" dist="50800" dir="5220000" algn="ctr">
              <a:srgbClr val="000000">
                <a:alpha val="33000"/>
              </a:srgbClr>
            </a:outerShdw>
            <a:reflection blurRad="6350" stA="52000" endA="300" endPos="3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lvl="1"/>
            <a:endParaRPr lang="nl-NL" sz="6000" b="1" dirty="0">
              <a:latin typeface="Corbel" panose="020B0503020204020204" pitchFamily="34" charset="0"/>
              <a:cs typeface="Aharoni" panose="02010803020104030203" pitchFamily="2" charset="-79"/>
            </a:endParaRPr>
          </a:p>
          <a:p>
            <a:pPr lvl="1"/>
            <a:r>
              <a:rPr lang="nl-NL" sz="6000" b="1" dirty="0">
                <a:latin typeface="Corbel" panose="020B0503020204020204" pitchFamily="34" charset="0"/>
                <a:cs typeface="Aharoni" panose="02010803020104030203" pitchFamily="2" charset="-79"/>
              </a:rPr>
              <a:t>Aan de slag met zijn allen!</a:t>
            </a:r>
          </a:p>
          <a:p>
            <a:pPr lvl="1"/>
            <a:endParaRPr lang="nl-NL" sz="6600" b="1" dirty="0">
              <a:latin typeface="Corbel" panose="020B0503020204020204" pitchFamily="34" charset="0"/>
              <a:cs typeface="Aharoni" panose="02010803020104030203" pitchFamily="2" charset="-79"/>
            </a:endParaRPr>
          </a:p>
        </p:txBody>
      </p:sp>
      <p:pic>
        <p:nvPicPr>
          <p:cNvPr id="5" name="Afbeelding 4"/>
          <p:cNvPicPr>
            <a:picLocks noChangeAspect="1"/>
          </p:cNvPicPr>
          <p:nvPr/>
        </p:nvPicPr>
        <p:blipFill>
          <a:blip r:embed="rId3"/>
          <a:stretch>
            <a:fillRect/>
          </a:stretch>
        </p:blipFill>
        <p:spPr>
          <a:xfrm>
            <a:off x="8483173" y="5006711"/>
            <a:ext cx="691563" cy="6915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kstvak 6"/>
          <p:cNvSpPr txBox="1"/>
          <p:nvPr/>
        </p:nvSpPr>
        <p:spPr>
          <a:xfrm>
            <a:off x="9311520" y="5084838"/>
            <a:ext cx="2602184" cy="1200329"/>
          </a:xfrm>
          <a:prstGeom prst="rect">
            <a:avLst/>
          </a:prstGeom>
          <a:noFill/>
        </p:spPr>
        <p:txBody>
          <a:bodyPr wrap="square" rtlCol="0">
            <a:spAutoFit/>
          </a:bodyPr>
          <a:lstStyle/>
          <a:p>
            <a:r>
              <a:rPr lang="nl-NL" b="1" dirty="0" err="1">
                <a:solidFill>
                  <a:srgbClr val="67D067"/>
                </a:solidFill>
              </a:rPr>
              <a:t>letsboostrecovery</a:t>
            </a:r>
            <a:endParaRPr lang="nl-NL" b="1" dirty="0">
              <a:solidFill>
                <a:srgbClr val="67D067"/>
              </a:solidFill>
            </a:endParaRPr>
          </a:p>
          <a:p>
            <a:endParaRPr lang="nl-NL" b="1" dirty="0">
              <a:solidFill>
                <a:srgbClr val="67D067"/>
              </a:solidFill>
            </a:endParaRPr>
          </a:p>
          <a:p>
            <a:endParaRPr lang="nl-NL" b="1" dirty="0">
              <a:solidFill>
                <a:srgbClr val="67D067"/>
              </a:solidFill>
            </a:endParaRPr>
          </a:p>
          <a:p>
            <a:r>
              <a:rPr lang="nl-NL" b="1" dirty="0" err="1">
                <a:solidFill>
                  <a:srgbClr val="67D067"/>
                </a:solidFill>
              </a:rPr>
              <a:t>promoverenkunjeleren</a:t>
            </a:r>
            <a:endParaRPr lang="nl-NL" b="1" dirty="0">
              <a:solidFill>
                <a:srgbClr val="67D067"/>
              </a:solidFill>
            </a:endParaRPr>
          </a:p>
        </p:txBody>
      </p:sp>
      <p:pic>
        <p:nvPicPr>
          <p:cNvPr id="8" name="Afbeelding 7">
            <a:extLst>
              <a:ext uri="{FF2B5EF4-FFF2-40B4-BE49-F238E27FC236}">
                <a16:creationId xmlns:a16="http://schemas.microsoft.com/office/drawing/2014/main" id="{496F95C9-A910-3C6B-1A0B-AAD9210D5ACC}"/>
              </a:ext>
            </a:extLst>
          </p:cNvPr>
          <p:cNvPicPr>
            <a:picLocks noChangeAspect="1"/>
          </p:cNvPicPr>
          <p:nvPr/>
        </p:nvPicPr>
        <p:blipFill>
          <a:blip r:embed="rId3"/>
          <a:stretch>
            <a:fillRect/>
          </a:stretch>
        </p:blipFill>
        <p:spPr>
          <a:xfrm>
            <a:off x="8483172" y="5843753"/>
            <a:ext cx="691563" cy="6915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0224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0445EBD-8B51-B0D7-409E-BEA6A7B04632}"/>
              </a:ext>
            </a:extLst>
          </p:cNvPr>
          <p:cNvSpPr>
            <a:spLocks noGrp="1"/>
          </p:cNvSpPr>
          <p:nvPr>
            <p:ph type="title"/>
          </p:nvPr>
        </p:nvSpPr>
        <p:spPr/>
        <p:txBody>
          <a:bodyPr/>
          <a:lstStyle/>
          <a:p>
            <a:r>
              <a:rPr lang="nl-NL" dirty="0">
                <a:solidFill>
                  <a:srgbClr val="00B050"/>
                </a:solidFill>
                <a:latin typeface="Gill Sans Ultra Bold" panose="020B0A02020104020203" pitchFamily="34" charset="77"/>
              </a:rPr>
              <a:t>Met dank aan velen…</a:t>
            </a:r>
          </a:p>
        </p:txBody>
      </p:sp>
      <p:sp>
        <p:nvSpPr>
          <p:cNvPr id="6" name="Tijdelijke aanduiding voor inhoud 5">
            <a:extLst>
              <a:ext uri="{FF2B5EF4-FFF2-40B4-BE49-F238E27FC236}">
                <a16:creationId xmlns:a16="http://schemas.microsoft.com/office/drawing/2014/main" id="{21A07A2F-E846-417E-73B5-4E74895BB7DF}"/>
              </a:ext>
            </a:extLst>
          </p:cNvPr>
          <p:cNvSpPr>
            <a:spLocks noGrp="1"/>
          </p:cNvSpPr>
          <p:nvPr>
            <p:ph sz="half" idx="1"/>
          </p:nvPr>
        </p:nvSpPr>
        <p:spPr>
          <a:xfrm>
            <a:off x="914400" y="1415722"/>
            <a:ext cx="5181600" cy="4906250"/>
          </a:xfrm>
        </p:spPr>
        <p:txBody>
          <a:bodyPr>
            <a:normAutofit fontScale="25000" lnSpcReduction="20000"/>
          </a:bodyPr>
          <a:lstStyle/>
          <a:p>
            <a:pPr marL="0" indent="0">
              <a:buNone/>
            </a:pPr>
            <a:endParaRPr lang="nl-NL" sz="2000" dirty="0">
              <a:solidFill>
                <a:schemeClr val="bg1"/>
              </a:solidFill>
            </a:endParaRPr>
          </a:p>
          <a:p>
            <a:r>
              <a:rPr lang="nl-NL" sz="8000" dirty="0">
                <a:solidFill>
                  <a:schemeClr val="bg1"/>
                </a:solidFill>
              </a:rPr>
              <a:t>Alle cliënten</a:t>
            </a:r>
          </a:p>
          <a:p>
            <a:r>
              <a:rPr lang="nl-NL" sz="8000" dirty="0">
                <a:solidFill>
                  <a:schemeClr val="bg1"/>
                </a:solidFill>
              </a:rPr>
              <a:t>Dr. Jojanneke Bruins (</a:t>
            </a:r>
            <a:r>
              <a:rPr lang="nl-NL" sz="8000" dirty="0" err="1">
                <a:solidFill>
                  <a:schemeClr val="bg1"/>
                </a:solidFill>
              </a:rPr>
              <a:t>Lentis</a:t>
            </a:r>
            <a:r>
              <a:rPr lang="nl-NL" sz="8000" dirty="0">
                <a:solidFill>
                  <a:schemeClr val="bg1"/>
                </a:solidFill>
              </a:rPr>
              <a:t>)</a:t>
            </a:r>
          </a:p>
          <a:p>
            <a:r>
              <a:rPr lang="nl-NL" sz="8000" dirty="0">
                <a:solidFill>
                  <a:schemeClr val="bg1"/>
                </a:solidFill>
              </a:rPr>
              <a:t>Dr. Stijn Crutzen (</a:t>
            </a:r>
            <a:r>
              <a:rPr lang="nl-NL" sz="8000" dirty="0" err="1">
                <a:solidFill>
                  <a:schemeClr val="bg1"/>
                </a:solidFill>
              </a:rPr>
              <a:t>Lentis</a:t>
            </a:r>
            <a:r>
              <a:rPr lang="nl-NL" sz="8000" dirty="0">
                <a:solidFill>
                  <a:schemeClr val="bg1"/>
                </a:solidFill>
              </a:rPr>
              <a:t>)</a:t>
            </a:r>
          </a:p>
          <a:p>
            <a:r>
              <a:rPr lang="nl-NL" sz="8000" dirty="0">
                <a:solidFill>
                  <a:schemeClr val="bg1"/>
                </a:solidFill>
              </a:rPr>
              <a:t>Dr. Hannah Jongsma (UMCG |UCP)</a:t>
            </a:r>
          </a:p>
          <a:p>
            <a:r>
              <a:rPr lang="nl-NL" sz="8000" dirty="0">
                <a:solidFill>
                  <a:schemeClr val="bg1"/>
                </a:solidFill>
              </a:rPr>
              <a:t>Dr. Rogier Hoenders (</a:t>
            </a:r>
            <a:r>
              <a:rPr lang="nl-NL" sz="8000" dirty="0" err="1">
                <a:solidFill>
                  <a:schemeClr val="bg1"/>
                </a:solidFill>
              </a:rPr>
              <a:t>Lentis</a:t>
            </a:r>
            <a:r>
              <a:rPr lang="nl-NL" sz="8000" dirty="0">
                <a:solidFill>
                  <a:schemeClr val="bg1"/>
                </a:solidFill>
              </a:rPr>
              <a:t> | CIP)</a:t>
            </a:r>
          </a:p>
          <a:p>
            <a:r>
              <a:rPr lang="nl-NL" sz="8000" dirty="0">
                <a:solidFill>
                  <a:schemeClr val="bg1"/>
                </a:solidFill>
              </a:rPr>
              <a:t>Dr. Sanne Booij (</a:t>
            </a:r>
            <a:r>
              <a:rPr lang="nl-NL" sz="8000" dirty="0" err="1">
                <a:solidFill>
                  <a:schemeClr val="bg1"/>
                </a:solidFill>
              </a:rPr>
              <a:t>Lentis</a:t>
            </a:r>
            <a:r>
              <a:rPr lang="nl-NL" sz="8000" dirty="0">
                <a:solidFill>
                  <a:schemeClr val="bg1"/>
                </a:solidFill>
              </a:rPr>
              <a:t> | CIP)</a:t>
            </a:r>
          </a:p>
          <a:p>
            <a:r>
              <a:rPr lang="nl-NL" sz="8000" dirty="0">
                <a:solidFill>
                  <a:schemeClr val="bg1"/>
                </a:solidFill>
              </a:rPr>
              <a:t>Dr. Inge van Balkom (</a:t>
            </a:r>
            <a:r>
              <a:rPr lang="nl-NL" sz="8000" dirty="0" err="1">
                <a:solidFill>
                  <a:schemeClr val="bg1"/>
                </a:solidFill>
              </a:rPr>
              <a:t>Lentis</a:t>
            </a:r>
            <a:r>
              <a:rPr lang="nl-NL" sz="8000" dirty="0">
                <a:solidFill>
                  <a:schemeClr val="bg1"/>
                </a:solidFill>
              </a:rPr>
              <a:t> | ATN)</a:t>
            </a:r>
          </a:p>
          <a:p>
            <a:r>
              <a:rPr lang="nl-NL" sz="8000" dirty="0">
                <a:solidFill>
                  <a:schemeClr val="bg1"/>
                </a:solidFill>
              </a:rPr>
              <a:t>Dr. </a:t>
            </a:r>
            <a:r>
              <a:rPr lang="nl-NL" sz="8000" dirty="0" err="1">
                <a:solidFill>
                  <a:schemeClr val="bg1"/>
                </a:solidFill>
              </a:rPr>
              <a:t>Catheleine</a:t>
            </a:r>
            <a:r>
              <a:rPr lang="nl-NL" sz="8000" dirty="0">
                <a:solidFill>
                  <a:schemeClr val="bg1"/>
                </a:solidFill>
              </a:rPr>
              <a:t> van Driel (UMCG | UCP)</a:t>
            </a:r>
          </a:p>
          <a:p>
            <a:r>
              <a:rPr lang="nl-NL" sz="8000" dirty="0" err="1">
                <a:solidFill>
                  <a:schemeClr val="bg1"/>
                </a:solidFill>
              </a:rPr>
              <a:t>Prof.dr</a:t>
            </a:r>
            <a:r>
              <a:rPr lang="nl-NL" sz="8000" dirty="0">
                <a:solidFill>
                  <a:schemeClr val="bg1"/>
                </a:solidFill>
              </a:rPr>
              <a:t>. Marieke Timmerman (</a:t>
            </a:r>
            <a:r>
              <a:rPr lang="nl-NL" sz="8000" dirty="0" err="1">
                <a:solidFill>
                  <a:schemeClr val="bg1"/>
                </a:solidFill>
              </a:rPr>
              <a:t>RuG</a:t>
            </a:r>
            <a:r>
              <a:rPr lang="nl-NL" sz="8000" dirty="0">
                <a:solidFill>
                  <a:schemeClr val="bg1"/>
                </a:solidFill>
              </a:rPr>
              <a:t> | GMW)</a:t>
            </a:r>
          </a:p>
          <a:p>
            <a:r>
              <a:rPr lang="nl-NL" sz="8000" dirty="0" err="1">
                <a:solidFill>
                  <a:schemeClr val="bg1"/>
                </a:solidFill>
              </a:rPr>
              <a:t>Prof.dr</a:t>
            </a:r>
            <a:r>
              <a:rPr lang="nl-NL" sz="8000" dirty="0">
                <a:solidFill>
                  <a:schemeClr val="bg1"/>
                </a:solidFill>
              </a:rPr>
              <a:t>. Marieke Pijnenborg (</a:t>
            </a:r>
            <a:r>
              <a:rPr lang="nl-NL" sz="8000" dirty="0" err="1">
                <a:solidFill>
                  <a:schemeClr val="bg1"/>
                </a:solidFill>
              </a:rPr>
              <a:t>RuG</a:t>
            </a:r>
            <a:r>
              <a:rPr lang="nl-NL" sz="8000" dirty="0">
                <a:solidFill>
                  <a:schemeClr val="bg1"/>
                </a:solidFill>
              </a:rPr>
              <a:t> | GMW)</a:t>
            </a:r>
          </a:p>
          <a:p>
            <a:r>
              <a:rPr lang="nl-NL" sz="8000" dirty="0" err="1">
                <a:solidFill>
                  <a:schemeClr val="bg1"/>
                </a:solidFill>
              </a:rPr>
              <a:t>Prof.dr</a:t>
            </a:r>
            <a:r>
              <a:rPr lang="nl-NL" sz="8000" dirty="0">
                <a:solidFill>
                  <a:schemeClr val="bg1"/>
                </a:solidFill>
              </a:rPr>
              <a:t>. Niels Mulder (EUR)</a:t>
            </a:r>
          </a:p>
          <a:p>
            <a:r>
              <a:rPr lang="nl-NL" sz="8000" dirty="0">
                <a:solidFill>
                  <a:schemeClr val="bg1"/>
                </a:solidFill>
              </a:rPr>
              <a:t>Prof. dr. Mark van der Gaag (VU)</a:t>
            </a:r>
          </a:p>
          <a:p>
            <a:r>
              <a:rPr lang="nl-NL" sz="8000" dirty="0">
                <a:solidFill>
                  <a:schemeClr val="bg1"/>
                </a:solidFill>
              </a:rPr>
              <a:t>Prof. dr. Philippe </a:t>
            </a:r>
            <a:r>
              <a:rPr lang="nl-NL" sz="8000" dirty="0" err="1">
                <a:solidFill>
                  <a:schemeClr val="bg1"/>
                </a:solidFill>
              </a:rPr>
              <a:t>Delespaul</a:t>
            </a:r>
            <a:r>
              <a:rPr lang="nl-NL" sz="8000" dirty="0">
                <a:solidFill>
                  <a:schemeClr val="bg1"/>
                </a:solidFill>
              </a:rPr>
              <a:t> (UM)</a:t>
            </a:r>
          </a:p>
          <a:p>
            <a:r>
              <a:rPr lang="nl-NL" sz="8000" dirty="0" err="1">
                <a:solidFill>
                  <a:schemeClr val="bg1"/>
                </a:solidFill>
              </a:rPr>
              <a:t>Prof.dr</a:t>
            </a:r>
            <a:r>
              <a:rPr lang="nl-NL" sz="8000" dirty="0">
                <a:solidFill>
                  <a:schemeClr val="bg1"/>
                </a:solidFill>
              </a:rPr>
              <a:t>. Floortje Scheepers (UMCU)</a:t>
            </a:r>
          </a:p>
          <a:p>
            <a:endParaRPr lang="nl-NL" sz="5000" dirty="0">
              <a:solidFill>
                <a:schemeClr val="bg1"/>
              </a:solidFill>
            </a:endParaRPr>
          </a:p>
          <a:p>
            <a:endParaRPr lang="nl-NL" sz="2900" dirty="0">
              <a:solidFill>
                <a:schemeClr val="bg1"/>
              </a:solidFill>
            </a:endParaRPr>
          </a:p>
          <a:p>
            <a:endParaRPr lang="nl-NL" sz="2900" dirty="0">
              <a:solidFill>
                <a:schemeClr val="bg1"/>
              </a:solidFill>
            </a:endParaRPr>
          </a:p>
          <a:p>
            <a:pPr marL="0" indent="0">
              <a:buNone/>
            </a:pPr>
            <a:endParaRPr lang="nl-NL" dirty="0">
              <a:solidFill>
                <a:schemeClr val="bg1"/>
              </a:solidFill>
            </a:endParaRPr>
          </a:p>
          <a:p>
            <a:pPr>
              <a:buFontTx/>
              <a:buChar char="-"/>
            </a:pPr>
            <a:endParaRPr lang="nl-NL" dirty="0">
              <a:solidFill>
                <a:schemeClr val="bg1"/>
              </a:solidFill>
            </a:endParaRPr>
          </a:p>
        </p:txBody>
      </p:sp>
      <p:sp>
        <p:nvSpPr>
          <p:cNvPr id="2" name="Tijdelijke aanduiding voor inhoud 1">
            <a:extLst>
              <a:ext uri="{FF2B5EF4-FFF2-40B4-BE49-F238E27FC236}">
                <a16:creationId xmlns:a16="http://schemas.microsoft.com/office/drawing/2014/main" id="{FCDEFF8C-92C3-43F2-80A5-934013D62B42}"/>
              </a:ext>
            </a:extLst>
          </p:cNvPr>
          <p:cNvSpPr>
            <a:spLocks noGrp="1"/>
          </p:cNvSpPr>
          <p:nvPr>
            <p:ph sz="half" idx="2"/>
          </p:nvPr>
        </p:nvSpPr>
        <p:spPr/>
        <p:txBody>
          <a:bodyPr>
            <a:normAutofit fontScale="25000" lnSpcReduction="20000"/>
          </a:bodyPr>
          <a:lstStyle/>
          <a:p>
            <a:r>
              <a:rPr lang="nl-NL" sz="8000" dirty="0" err="1">
                <a:solidFill>
                  <a:schemeClr val="bg1"/>
                </a:solidFill>
              </a:rPr>
              <a:t>Prof.dr</a:t>
            </a:r>
            <a:r>
              <a:rPr lang="nl-NL" sz="8000" dirty="0">
                <a:solidFill>
                  <a:schemeClr val="bg1"/>
                </a:solidFill>
              </a:rPr>
              <a:t>. Wim Veling (UMCG)</a:t>
            </a:r>
          </a:p>
          <a:p>
            <a:r>
              <a:rPr lang="nl-NL" sz="8000" dirty="0" err="1">
                <a:solidFill>
                  <a:schemeClr val="bg1"/>
                </a:solidFill>
              </a:rPr>
              <a:t>Prof.dr</a:t>
            </a:r>
            <a:r>
              <a:rPr lang="nl-NL" sz="8000" dirty="0">
                <a:solidFill>
                  <a:schemeClr val="bg1"/>
                </a:solidFill>
              </a:rPr>
              <a:t>. Nynke Boonstra (UU)</a:t>
            </a:r>
          </a:p>
          <a:p>
            <a:r>
              <a:rPr lang="nl-NL" sz="8000" dirty="0">
                <a:solidFill>
                  <a:schemeClr val="bg1"/>
                </a:solidFill>
              </a:rPr>
              <a:t>Dr. Lisette van der Meer (</a:t>
            </a:r>
            <a:r>
              <a:rPr lang="nl-NL" sz="8000" dirty="0" err="1">
                <a:solidFill>
                  <a:schemeClr val="bg1"/>
                </a:solidFill>
              </a:rPr>
              <a:t>RuG</a:t>
            </a:r>
            <a:r>
              <a:rPr lang="nl-NL" sz="8000" dirty="0">
                <a:solidFill>
                  <a:schemeClr val="bg1"/>
                </a:solidFill>
              </a:rPr>
              <a:t> | GMW)</a:t>
            </a:r>
          </a:p>
          <a:p>
            <a:r>
              <a:rPr lang="nl-NL" sz="8000" dirty="0">
                <a:solidFill>
                  <a:schemeClr val="bg1"/>
                </a:solidFill>
              </a:rPr>
              <a:t>Dr. Yvonne Groen (</a:t>
            </a:r>
            <a:r>
              <a:rPr lang="nl-NL" sz="8000" dirty="0" err="1">
                <a:solidFill>
                  <a:schemeClr val="bg1"/>
                </a:solidFill>
              </a:rPr>
              <a:t>RuG</a:t>
            </a:r>
            <a:r>
              <a:rPr lang="nl-NL" sz="8000" dirty="0">
                <a:solidFill>
                  <a:schemeClr val="bg1"/>
                </a:solidFill>
              </a:rPr>
              <a:t> |GMW)</a:t>
            </a:r>
          </a:p>
          <a:p>
            <a:r>
              <a:rPr lang="nl-NL" sz="8000" dirty="0">
                <a:solidFill>
                  <a:schemeClr val="bg1"/>
                </a:solidFill>
              </a:rPr>
              <a:t>Dr. Brian </a:t>
            </a:r>
            <a:r>
              <a:rPr lang="nl-NL" sz="8000" dirty="0" err="1">
                <a:solidFill>
                  <a:schemeClr val="bg1"/>
                </a:solidFill>
              </a:rPr>
              <a:t>Ostafin</a:t>
            </a:r>
            <a:r>
              <a:rPr lang="nl-NL" sz="8000" dirty="0">
                <a:solidFill>
                  <a:schemeClr val="bg1"/>
                </a:solidFill>
              </a:rPr>
              <a:t> (</a:t>
            </a:r>
            <a:r>
              <a:rPr lang="nl-NL" sz="8000" dirty="0" err="1">
                <a:solidFill>
                  <a:schemeClr val="bg1"/>
                </a:solidFill>
              </a:rPr>
              <a:t>RuG</a:t>
            </a:r>
            <a:r>
              <a:rPr lang="nl-NL" sz="8000" dirty="0">
                <a:solidFill>
                  <a:schemeClr val="bg1"/>
                </a:solidFill>
              </a:rPr>
              <a:t> | GMW)</a:t>
            </a:r>
          </a:p>
          <a:p>
            <a:r>
              <a:rPr lang="nl-NL" sz="8000" dirty="0" err="1">
                <a:solidFill>
                  <a:schemeClr val="bg1"/>
                </a:solidFill>
              </a:rPr>
              <a:t>Prof.dr</a:t>
            </a:r>
            <a:r>
              <a:rPr lang="nl-NL" sz="8000" dirty="0">
                <a:solidFill>
                  <a:schemeClr val="bg1"/>
                </a:solidFill>
              </a:rPr>
              <a:t>. Peter de Jong (</a:t>
            </a:r>
            <a:r>
              <a:rPr lang="nl-NL" sz="8000" dirty="0" err="1">
                <a:solidFill>
                  <a:schemeClr val="bg1"/>
                </a:solidFill>
              </a:rPr>
              <a:t>RuG</a:t>
            </a:r>
            <a:r>
              <a:rPr lang="nl-NL" sz="8000" dirty="0">
                <a:solidFill>
                  <a:schemeClr val="bg1"/>
                </a:solidFill>
              </a:rPr>
              <a:t> | GMW</a:t>
            </a:r>
          </a:p>
          <a:p>
            <a:r>
              <a:rPr lang="nl-NL" sz="8000" dirty="0">
                <a:solidFill>
                  <a:schemeClr val="bg1"/>
                </a:solidFill>
              </a:rPr>
              <a:t>Prof. dr. Mike </a:t>
            </a:r>
            <a:r>
              <a:rPr lang="nl-NL" sz="8000" dirty="0" err="1">
                <a:solidFill>
                  <a:schemeClr val="bg1"/>
                </a:solidFill>
              </a:rPr>
              <a:t>Slade</a:t>
            </a:r>
            <a:r>
              <a:rPr lang="nl-NL" sz="8000" dirty="0">
                <a:solidFill>
                  <a:schemeClr val="bg1"/>
                </a:solidFill>
              </a:rPr>
              <a:t> (Nottingham University)</a:t>
            </a:r>
          </a:p>
          <a:p>
            <a:r>
              <a:rPr lang="nl-NL" sz="8000" dirty="0" err="1">
                <a:solidFill>
                  <a:schemeClr val="bg1"/>
                </a:solidFill>
              </a:rPr>
              <a:t>Prof.dr</a:t>
            </a:r>
            <a:r>
              <a:rPr lang="nl-NL" sz="8000" dirty="0">
                <a:solidFill>
                  <a:schemeClr val="bg1"/>
                </a:solidFill>
              </a:rPr>
              <a:t>. David Roe (Haifa University) </a:t>
            </a:r>
          </a:p>
          <a:p>
            <a:r>
              <a:rPr lang="nl-NL" sz="8000" dirty="0" err="1">
                <a:solidFill>
                  <a:schemeClr val="bg1"/>
                </a:solidFill>
              </a:rPr>
              <a:t>Prof.dr</a:t>
            </a:r>
            <a:r>
              <a:rPr lang="nl-NL" sz="8000" dirty="0">
                <a:solidFill>
                  <a:schemeClr val="bg1"/>
                </a:solidFill>
              </a:rPr>
              <a:t>. B. </a:t>
            </a:r>
            <a:r>
              <a:rPr lang="nl-NL" sz="8000" dirty="0" err="1">
                <a:solidFill>
                  <a:schemeClr val="bg1"/>
                </a:solidFill>
              </a:rPr>
              <a:t>Puschner</a:t>
            </a:r>
            <a:r>
              <a:rPr lang="nl-NL" sz="8000" dirty="0">
                <a:solidFill>
                  <a:schemeClr val="bg1"/>
                </a:solidFill>
              </a:rPr>
              <a:t> (Ulm University)</a:t>
            </a:r>
          </a:p>
          <a:p>
            <a:r>
              <a:rPr lang="nl-NL" sz="8000" dirty="0" err="1">
                <a:solidFill>
                  <a:schemeClr val="bg1"/>
                </a:solidFill>
              </a:rPr>
              <a:t>Prof.dr</a:t>
            </a:r>
            <a:r>
              <a:rPr lang="nl-NL" sz="8000" dirty="0">
                <a:solidFill>
                  <a:schemeClr val="bg1"/>
                </a:solidFill>
              </a:rPr>
              <a:t>. I. </a:t>
            </a:r>
            <a:r>
              <a:rPr lang="nl-NL" sz="8000" dirty="0" err="1">
                <a:solidFill>
                  <a:schemeClr val="bg1"/>
                </a:solidFill>
              </a:rPr>
              <a:t>Hasson-Ohayon</a:t>
            </a:r>
            <a:r>
              <a:rPr lang="nl-NL" sz="8000" dirty="0">
                <a:solidFill>
                  <a:schemeClr val="bg1"/>
                </a:solidFill>
              </a:rPr>
              <a:t> (Tel Aviv University)</a:t>
            </a:r>
          </a:p>
          <a:p>
            <a:r>
              <a:rPr lang="nl-NL" sz="8000" dirty="0" err="1">
                <a:solidFill>
                  <a:schemeClr val="bg1"/>
                </a:solidFill>
              </a:rPr>
              <a:t>Prof.dr</a:t>
            </a:r>
            <a:r>
              <a:rPr lang="nl-NL" sz="8000" dirty="0">
                <a:solidFill>
                  <a:schemeClr val="bg1"/>
                </a:solidFill>
              </a:rPr>
              <a:t>. A. </a:t>
            </a:r>
            <a:r>
              <a:rPr lang="nl-NL" sz="8000" dirty="0" err="1">
                <a:solidFill>
                  <a:schemeClr val="bg1"/>
                </a:solidFill>
              </a:rPr>
              <a:t>Cechnicki</a:t>
            </a:r>
            <a:r>
              <a:rPr lang="nl-NL" sz="8000" dirty="0">
                <a:solidFill>
                  <a:schemeClr val="bg1"/>
                </a:solidFill>
              </a:rPr>
              <a:t> (Krakow University)</a:t>
            </a:r>
          </a:p>
          <a:p>
            <a:r>
              <a:rPr lang="nl-NL" sz="8000" dirty="0">
                <a:solidFill>
                  <a:schemeClr val="bg1"/>
                </a:solidFill>
              </a:rPr>
              <a:t>En vele anderen</a:t>
            </a:r>
          </a:p>
          <a:p>
            <a:endParaRPr lang="nl-NL" dirty="0"/>
          </a:p>
        </p:txBody>
      </p:sp>
      <p:sp>
        <p:nvSpPr>
          <p:cNvPr id="7" name="Afgeronde rechthoek 6">
            <a:extLst>
              <a:ext uri="{FF2B5EF4-FFF2-40B4-BE49-F238E27FC236}">
                <a16:creationId xmlns:a16="http://schemas.microsoft.com/office/drawing/2014/main" id="{9A5A6A35-B562-237C-E007-07B1927A2F15}"/>
              </a:ext>
            </a:extLst>
          </p:cNvPr>
          <p:cNvSpPr/>
          <p:nvPr/>
        </p:nvSpPr>
        <p:spPr>
          <a:xfrm rot="941136">
            <a:off x="9233439" y="655454"/>
            <a:ext cx="2735619" cy="1124022"/>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nl-NL" dirty="0"/>
              <a:t>Leden promotiecommissie </a:t>
            </a:r>
            <a:r>
              <a:rPr lang="nl-NL"/>
              <a:t>of </a:t>
            </a:r>
          </a:p>
          <a:p>
            <a:pPr algn="ctr"/>
            <a:r>
              <a:rPr lang="nl-NL"/>
              <a:t>co-auteurs</a:t>
            </a:r>
            <a:r>
              <a:rPr lang="nl-NL" dirty="0"/>
              <a:t> papers promovendi</a:t>
            </a:r>
          </a:p>
        </p:txBody>
      </p:sp>
    </p:spTree>
    <p:extLst>
      <p:ext uri="{BB962C8B-B14F-4D97-AF65-F5344CB8AC3E}">
        <p14:creationId xmlns:p14="http://schemas.microsoft.com/office/powerpoint/2010/main" val="208536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64B160F-7CDC-40EF-A0EC-84A340CB4DA0}"/>
              </a:ext>
            </a:extLst>
          </p:cNvPr>
          <p:cNvSpPr>
            <a:spLocks noGrp="1"/>
          </p:cNvSpPr>
          <p:nvPr>
            <p:ph type="body" sz="quarter" idx="11"/>
          </p:nvPr>
        </p:nvSpPr>
        <p:spPr>
          <a:xfrm>
            <a:off x="647572" y="1979234"/>
            <a:ext cx="9359659" cy="4246906"/>
          </a:xfrm>
        </p:spPr>
        <p:txBody>
          <a:bodyPr/>
          <a:lstStyle/>
          <a:p>
            <a:r>
              <a:rPr lang="nl-NL" dirty="0">
                <a:solidFill>
                  <a:schemeClr val="accent1"/>
                </a:solidFill>
              </a:rPr>
              <a:t>Juni 2021 gelanceerd</a:t>
            </a:r>
          </a:p>
          <a:p>
            <a:endParaRPr lang="nl-NL" dirty="0">
              <a:solidFill>
                <a:schemeClr val="accent1"/>
              </a:solidFill>
            </a:endParaRPr>
          </a:p>
          <a:p>
            <a:endParaRPr lang="nl-NL" dirty="0">
              <a:solidFill>
                <a:schemeClr val="accent1"/>
              </a:solidFill>
            </a:endParaRPr>
          </a:p>
          <a:p>
            <a:r>
              <a:rPr lang="nl-NL" dirty="0">
                <a:solidFill>
                  <a:schemeClr val="accent1"/>
                </a:solidFill>
              </a:rPr>
              <a:t>Nu 11 keuzehulpen: ADHD, angst, autisme, bipolair, </a:t>
            </a:r>
          </a:p>
          <a:p>
            <a:pPr marL="0" indent="0">
              <a:buNone/>
            </a:pPr>
            <a:r>
              <a:rPr lang="nl-NL" dirty="0">
                <a:solidFill>
                  <a:schemeClr val="accent1"/>
                </a:solidFill>
              </a:rPr>
              <a:t>         depressie, drugs, eetstoornis etc.</a:t>
            </a:r>
          </a:p>
          <a:p>
            <a:pPr marL="0" indent="0">
              <a:buNone/>
            </a:pPr>
            <a:endParaRPr lang="nl-NL" dirty="0">
              <a:solidFill>
                <a:schemeClr val="accent1"/>
              </a:solidFill>
            </a:endParaRPr>
          </a:p>
          <a:p>
            <a:pPr marL="0" indent="0">
              <a:buNone/>
            </a:pPr>
            <a:endParaRPr lang="nl-NL" dirty="0">
              <a:solidFill>
                <a:schemeClr val="accent1"/>
              </a:solidFill>
            </a:endParaRPr>
          </a:p>
          <a:p>
            <a:r>
              <a:rPr lang="nl-NL" dirty="0">
                <a:solidFill>
                  <a:schemeClr val="accent1"/>
                </a:solidFill>
              </a:rPr>
              <a:t>Wekelijks gebruikt door honderden professionals</a:t>
            </a:r>
          </a:p>
          <a:p>
            <a:pPr marL="0" indent="0">
              <a:buNone/>
            </a:pPr>
            <a:endParaRPr lang="nl-NL" dirty="0">
              <a:solidFill>
                <a:schemeClr val="accent1"/>
              </a:solidFill>
            </a:endParaRPr>
          </a:p>
          <a:p>
            <a:pPr marL="0" indent="0">
              <a:buNone/>
            </a:pPr>
            <a:endParaRPr lang="nl-NL" dirty="0">
              <a:solidFill>
                <a:schemeClr val="accent1"/>
              </a:solidFill>
            </a:endParaRPr>
          </a:p>
          <a:p>
            <a:r>
              <a:rPr lang="nl-NL" dirty="0">
                <a:solidFill>
                  <a:schemeClr val="accent1"/>
                </a:solidFill>
              </a:rPr>
              <a:t>Goed gewaardeerd 4,4/5</a:t>
            </a:r>
          </a:p>
          <a:p>
            <a:pPr marL="0" indent="0">
              <a:buNone/>
            </a:pPr>
            <a:endParaRPr lang="nl-NL" sz="2300" dirty="0"/>
          </a:p>
        </p:txBody>
      </p:sp>
      <p:sp>
        <p:nvSpPr>
          <p:cNvPr id="3" name="Tijdelijke aanduiding voor tekst 2">
            <a:extLst>
              <a:ext uri="{FF2B5EF4-FFF2-40B4-BE49-F238E27FC236}">
                <a16:creationId xmlns:a16="http://schemas.microsoft.com/office/drawing/2014/main" id="{C4B273E6-94F1-4474-865B-99757E82C0A5}"/>
              </a:ext>
            </a:extLst>
          </p:cNvPr>
          <p:cNvSpPr>
            <a:spLocks noGrp="1"/>
          </p:cNvSpPr>
          <p:nvPr>
            <p:ph type="body" sz="quarter" idx="10"/>
          </p:nvPr>
        </p:nvSpPr>
        <p:spPr>
          <a:xfrm>
            <a:off x="1118219" y="631860"/>
            <a:ext cx="10427376" cy="1152164"/>
          </a:xfrm>
        </p:spPr>
        <p:txBody>
          <a:bodyPr>
            <a:normAutofit fontScale="25000" lnSpcReduction="20000"/>
          </a:bodyPr>
          <a:lstStyle/>
          <a:p>
            <a:r>
              <a:rPr lang="nl-NL" sz="3600" dirty="0"/>
              <a:t>Keuzehulpen</a:t>
            </a:r>
          </a:p>
        </p:txBody>
      </p:sp>
      <p:pic>
        <p:nvPicPr>
          <p:cNvPr id="7" name="Afbeelding 6">
            <a:extLst>
              <a:ext uri="{FF2B5EF4-FFF2-40B4-BE49-F238E27FC236}">
                <a16:creationId xmlns:a16="http://schemas.microsoft.com/office/drawing/2014/main" id="{D8CEC6E7-2B18-F85A-1EA7-AFCA2580B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082" y="600161"/>
            <a:ext cx="3382758" cy="5854427"/>
          </a:xfrm>
          <a:prstGeom prst="rect">
            <a:avLst/>
          </a:prstGeom>
        </p:spPr>
      </p:pic>
    </p:spTree>
    <p:extLst>
      <p:ext uri="{BB962C8B-B14F-4D97-AF65-F5344CB8AC3E}">
        <p14:creationId xmlns:p14="http://schemas.microsoft.com/office/powerpoint/2010/main" val="357791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1002B55-34EB-637D-3B67-C9A53DE44163}"/>
              </a:ext>
            </a:extLst>
          </p:cNvPr>
          <p:cNvSpPr>
            <a:spLocks noGrp="1"/>
          </p:cNvSpPr>
          <p:nvPr>
            <p:ph type="ctrTitle"/>
          </p:nvPr>
        </p:nvSpPr>
        <p:spPr>
          <a:xfrm>
            <a:off x="2456793" y="4748432"/>
            <a:ext cx="6500648" cy="1395631"/>
          </a:xfrm>
        </p:spPr>
        <p:txBody>
          <a:bodyPr>
            <a:normAutofit/>
          </a:bodyPr>
          <a:lstStyle/>
          <a:p>
            <a:r>
              <a:rPr lang="nl-NL" sz="3600" b="1" dirty="0">
                <a:solidFill>
                  <a:schemeClr val="bg1"/>
                </a:solidFill>
                <a:latin typeface="+mn-lt"/>
              </a:rPr>
              <a:t>Project in </a:t>
            </a:r>
            <a:r>
              <a:rPr lang="nl-NL" sz="3600" b="1" dirty="0" err="1">
                <a:solidFill>
                  <a:schemeClr val="bg1"/>
                </a:solidFill>
                <a:latin typeface="+mn-lt"/>
              </a:rPr>
              <a:t>progress</a:t>
            </a:r>
            <a:r>
              <a:rPr lang="nl-NL" sz="3600" b="1" dirty="0">
                <a:solidFill>
                  <a:schemeClr val="bg1"/>
                </a:solidFill>
                <a:latin typeface="+mn-lt"/>
              </a:rPr>
              <a:t>…</a:t>
            </a:r>
          </a:p>
        </p:txBody>
      </p:sp>
      <p:sp>
        <p:nvSpPr>
          <p:cNvPr id="2" name="Ondertitel 1">
            <a:extLst>
              <a:ext uri="{FF2B5EF4-FFF2-40B4-BE49-F238E27FC236}">
                <a16:creationId xmlns:a16="http://schemas.microsoft.com/office/drawing/2014/main" id="{5F133111-7B89-164E-586D-D0BA38A27162}"/>
              </a:ext>
            </a:extLst>
          </p:cNvPr>
          <p:cNvSpPr>
            <a:spLocks noGrp="1"/>
          </p:cNvSpPr>
          <p:nvPr>
            <p:ph type="subTitle" idx="1"/>
          </p:nvPr>
        </p:nvSpPr>
        <p:spPr>
          <a:xfrm>
            <a:off x="1794641" y="1422823"/>
            <a:ext cx="8602717" cy="2813407"/>
          </a:xfrm>
        </p:spPr>
        <p:txBody>
          <a:bodyPr>
            <a:normAutofit/>
          </a:bodyPr>
          <a:lstStyle/>
          <a:p>
            <a:r>
              <a:rPr lang="nl-NL" sz="3200" b="1" dirty="0" err="1">
                <a:solidFill>
                  <a:schemeClr val="accent6"/>
                </a:solidFill>
              </a:rPr>
              <a:t>Treatments</a:t>
            </a:r>
            <a:r>
              <a:rPr lang="nl-NL" sz="3200" b="1" dirty="0">
                <a:solidFill>
                  <a:schemeClr val="accent6"/>
                </a:solidFill>
              </a:rPr>
              <a:t> </a:t>
            </a:r>
            <a:r>
              <a:rPr lang="nl-NL" sz="3200" b="1" dirty="0" err="1">
                <a:solidFill>
                  <a:schemeClr val="accent6"/>
                </a:solidFill>
              </a:rPr>
              <a:t>should</a:t>
            </a:r>
            <a:r>
              <a:rPr lang="nl-NL" sz="3200" b="1" dirty="0">
                <a:solidFill>
                  <a:schemeClr val="accent6"/>
                </a:solidFill>
              </a:rPr>
              <a:t> </a:t>
            </a:r>
            <a:r>
              <a:rPr lang="nl-NL" sz="3200" b="1" dirty="0" err="1">
                <a:solidFill>
                  <a:schemeClr val="accent6"/>
                </a:solidFill>
              </a:rPr>
              <a:t>be</a:t>
            </a:r>
            <a:r>
              <a:rPr lang="nl-NL" sz="3200" b="1" dirty="0">
                <a:solidFill>
                  <a:schemeClr val="accent6"/>
                </a:solidFill>
              </a:rPr>
              <a:t> </a:t>
            </a:r>
            <a:r>
              <a:rPr lang="nl-NL" sz="3200" b="1" dirty="0" err="1">
                <a:solidFill>
                  <a:schemeClr val="accent6"/>
                </a:solidFill>
              </a:rPr>
              <a:t>aimed</a:t>
            </a:r>
            <a:r>
              <a:rPr lang="nl-NL" sz="3200" b="1" dirty="0">
                <a:solidFill>
                  <a:schemeClr val="accent6"/>
                </a:solidFill>
              </a:rPr>
              <a:t> at trans-</a:t>
            </a:r>
            <a:r>
              <a:rPr lang="nl-NL" sz="3200" b="1" dirty="0" err="1">
                <a:solidFill>
                  <a:schemeClr val="accent6"/>
                </a:solidFill>
              </a:rPr>
              <a:t>syndromal</a:t>
            </a:r>
            <a:r>
              <a:rPr lang="nl-NL" sz="3200" b="1" dirty="0">
                <a:solidFill>
                  <a:schemeClr val="accent6"/>
                </a:solidFill>
              </a:rPr>
              <a:t> </a:t>
            </a:r>
            <a:r>
              <a:rPr lang="nl-NL" sz="3200" b="1" dirty="0" err="1">
                <a:solidFill>
                  <a:schemeClr val="accent6"/>
                </a:solidFill>
              </a:rPr>
              <a:t>symptom</a:t>
            </a:r>
            <a:r>
              <a:rPr lang="nl-NL" sz="3200" b="1" dirty="0">
                <a:solidFill>
                  <a:schemeClr val="accent6"/>
                </a:solidFill>
              </a:rPr>
              <a:t> </a:t>
            </a:r>
            <a:r>
              <a:rPr lang="nl-NL" sz="3200" b="1" dirty="0" err="1">
                <a:solidFill>
                  <a:schemeClr val="accent6"/>
                </a:solidFill>
              </a:rPr>
              <a:t>reduction</a:t>
            </a:r>
            <a:r>
              <a:rPr lang="nl-NL" sz="3200" b="1" dirty="0">
                <a:solidFill>
                  <a:schemeClr val="accent6"/>
                </a:solidFill>
              </a:rPr>
              <a:t> </a:t>
            </a:r>
            <a:r>
              <a:rPr lang="nl-NL" sz="3200" b="1" dirty="0" err="1">
                <a:solidFill>
                  <a:schemeClr val="accent6"/>
                </a:solidFill>
              </a:rPr>
              <a:t>and</a:t>
            </a:r>
            <a:r>
              <a:rPr lang="nl-NL" sz="3200" b="1" dirty="0">
                <a:solidFill>
                  <a:schemeClr val="accent6"/>
                </a:solidFill>
              </a:rPr>
              <a:t> </a:t>
            </a:r>
          </a:p>
          <a:p>
            <a:r>
              <a:rPr lang="nl-NL" sz="3200" b="1" dirty="0" err="1">
                <a:solidFill>
                  <a:schemeClr val="accent6"/>
                </a:solidFill>
              </a:rPr>
              <a:t>tailored</a:t>
            </a:r>
            <a:r>
              <a:rPr lang="nl-NL" sz="3200" b="1" dirty="0">
                <a:solidFill>
                  <a:schemeClr val="accent6"/>
                </a:solidFill>
              </a:rPr>
              <a:t> </a:t>
            </a:r>
            <a:r>
              <a:rPr lang="nl-NL" sz="3200" b="1" dirty="0" err="1">
                <a:solidFill>
                  <a:schemeClr val="accent6"/>
                </a:solidFill>
              </a:rPr>
              <a:t>to</a:t>
            </a:r>
            <a:r>
              <a:rPr lang="nl-NL" sz="3200" b="1" dirty="0">
                <a:solidFill>
                  <a:schemeClr val="accent6"/>
                </a:solidFill>
              </a:rPr>
              <a:t> serve </a:t>
            </a:r>
            <a:r>
              <a:rPr lang="nl-NL" sz="3200" b="1" dirty="0" err="1">
                <a:solidFill>
                  <a:schemeClr val="accent6"/>
                </a:solidFill>
              </a:rPr>
              <a:t>the</a:t>
            </a:r>
            <a:r>
              <a:rPr lang="nl-NL" sz="3200" b="1" dirty="0">
                <a:solidFill>
                  <a:schemeClr val="accent6"/>
                </a:solidFill>
              </a:rPr>
              <a:t> </a:t>
            </a:r>
            <a:r>
              <a:rPr lang="nl-NL" sz="3200" b="1" dirty="0" err="1">
                <a:solidFill>
                  <a:schemeClr val="accent6"/>
                </a:solidFill>
              </a:rPr>
              <a:t>higher</a:t>
            </a:r>
            <a:r>
              <a:rPr lang="nl-NL" sz="3200" b="1" dirty="0">
                <a:solidFill>
                  <a:schemeClr val="accent6"/>
                </a:solidFill>
              </a:rPr>
              <a:t>-order </a:t>
            </a:r>
            <a:r>
              <a:rPr lang="nl-NL" sz="3200" b="1" dirty="0" err="1">
                <a:solidFill>
                  <a:schemeClr val="accent6"/>
                </a:solidFill>
              </a:rPr>
              <a:t>process</a:t>
            </a:r>
            <a:r>
              <a:rPr lang="nl-NL" sz="3200" b="1" dirty="0">
                <a:solidFill>
                  <a:schemeClr val="accent6"/>
                </a:solidFill>
              </a:rPr>
              <a:t> of </a:t>
            </a:r>
            <a:r>
              <a:rPr lang="nl-NL" sz="3200" b="1" dirty="0" err="1">
                <a:solidFill>
                  <a:schemeClr val="accent6"/>
                </a:solidFill>
              </a:rPr>
              <a:t>existential</a:t>
            </a:r>
            <a:r>
              <a:rPr lang="nl-NL" sz="3200" b="1" dirty="0">
                <a:solidFill>
                  <a:schemeClr val="accent6"/>
                </a:solidFill>
              </a:rPr>
              <a:t> recovery</a:t>
            </a:r>
          </a:p>
          <a:p>
            <a:r>
              <a:rPr lang="nl-NL" sz="3200" b="1" dirty="0">
                <a:solidFill>
                  <a:schemeClr val="accent6"/>
                </a:solidFill>
              </a:rPr>
              <a:t> </a:t>
            </a:r>
            <a:r>
              <a:rPr lang="nl-NL" sz="3200" b="1" dirty="0" err="1">
                <a:solidFill>
                  <a:schemeClr val="accent6"/>
                </a:solidFill>
              </a:rPr>
              <a:t>and</a:t>
            </a:r>
            <a:r>
              <a:rPr lang="nl-NL" sz="3200" b="1" dirty="0">
                <a:solidFill>
                  <a:schemeClr val="accent6"/>
                </a:solidFill>
              </a:rPr>
              <a:t> </a:t>
            </a:r>
            <a:r>
              <a:rPr lang="nl-NL" sz="3200" b="1" dirty="0" err="1">
                <a:solidFill>
                  <a:schemeClr val="accent6"/>
                </a:solidFill>
              </a:rPr>
              <a:t>social</a:t>
            </a:r>
            <a:r>
              <a:rPr lang="nl-NL" sz="3200" b="1" dirty="0">
                <a:solidFill>
                  <a:schemeClr val="accent6"/>
                </a:solidFill>
              </a:rPr>
              <a:t> </a:t>
            </a:r>
            <a:r>
              <a:rPr lang="nl-NL" sz="3200" b="1" dirty="0" err="1">
                <a:solidFill>
                  <a:schemeClr val="accent6"/>
                </a:solidFill>
              </a:rPr>
              <a:t>participation</a:t>
            </a:r>
            <a:endParaRPr lang="nl-NL" sz="3200" b="1" dirty="0">
              <a:solidFill>
                <a:schemeClr val="accent6"/>
              </a:solidFill>
            </a:endParaRPr>
          </a:p>
          <a:p>
            <a:endParaRPr lang="nl-NL" dirty="0"/>
          </a:p>
        </p:txBody>
      </p:sp>
      <p:pic>
        <p:nvPicPr>
          <p:cNvPr id="4" name="Afbeelding 3">
            <a:extLst>
              <a:ext uri="{FF2B5EF4-FFF2-40B4-BE49-F238E27FC236}">
                <a16:creationId xmlns:a16="http://schemas.microsoft.com/office/drawing/2014/main" id="{703C7B90-07AA-D4D5-7D3D-23E862C9143E}"/>
              </a:ext>
            </a:extLst>
          </p:cNvPr>
          <p:cNvPicPr>
            <a:picLocks noChangeAspect="1"/>
          </p:cNvPicPr>
          <p:nvPr/>
        </p:nvPicPr>
        <p:blipFill>
          <a:blip r:embed="rId2"/>
          <a:stretch>
            <a:fillRect/>
          </a:stretch>
        </p:blipFill>
        <p:spPr>
          <a:xfrm>
            <a:off x="7998044" y="4843158"/>
            <a:ext cx="1737163" cy="1737163"/>
          </a:xfrm>
          <a:prstGeom prst="rect">
            <a:avLst/>
          </a:prstGeom>
        </p:spPr>
      </p:pic>
    </p:spTree>
    <p:extLst>
      <p:ext uri="{BB962C8B-B14F-4D97-AF65-F5344CB8AC3E}">
        <p14:creationId xmlns:p14="http://schemas.microsoft.com/office/powerpoint/2010/main" val="301821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1" end="1"/>
                                            </p:txEl>
                                          </p:spTgt>
                                        </p:tgtEl>
                                      </p:cBhvr>
                                      <p:by x="150000" y="150000"/>
                                    </p:animScale>
                                  </p:childTnLst>
                                </p:cTn>
                              </p:par>
                              <p:par>
                                <p:cTn id="7" presetID="19" presetClass="emph" presetSubtype="0" fill="hold" nodeType="withEffect">
                                  <p:stCondLst>
                                    <p:cond delay="0"/>
                                  </p:stCondLst>
                                  <p:childTnLst>
                                    <p:animClr clrSpc="rgb" dir="cw">
                                      <p:cBhvr override="childStyle">
                                        <p:cTn id="8" dur="1600" fill="hold"/>
                                        <p:tgtEl>
                                          <p:spTgt spid="2">
                                            <p:txEl>
                                              <p:pRg st="1" end="1"/>
                                            </p:txEl>
                                          </p:spTgt>
                                        </p:tgtEl>
                                        <p:attrNameLst>
                                          <p:attrName>style.color</p:attrName>
                                        </p:attrNameLst>
                                      </p:cBhvr>
                                      <p:to>
                                        <a:srgbClr val="FFC000"/>
                                      </p:to>
                                    </p:animClr>
                                    <p:animClr clrSpc="rgb" dir="cw">
                                      <p:cBhvr>
                                        <p:cTn id="9" dur="1600" fill="hold"/>
                                        <p:tgtEl>
                                          <p:spTgt spid="2">
                                            <p:txEl>
                                              <p:pRg st="1" end="1"/>
                                            </p:txEl>
                                          </p:spTgt>
                                        </p:tgtEl>
                                        <p:attrNameLst>
                                          <p:attrName>fillcolor</p:attrName>
                                        </p:attrNameLst>
                                      </p:cBhvr>
                                      <p:to>
                                        <a:srgbClr val="FFC000"/>
                                      </p:to>
                                    </p:animClr>
                                    <p:set>
                                      <p:cBhvr>
                                        <p:cTn id="10" dur="1600" fill="hold"/>
                                        <p:tgtEl>
                                          <p:spTgt spid="2">
                                            <p:txEl>
                                              <p:pRg st="1" end="1"/>
                                            </p:txEl>
                                          </p:spTgt>
                                        </p:tgtEl>
                                        <p:attrNameLst>
                                          <p:attrName>fill.type</p:attrName>
                                        </p:attrNameLst>
                                      </p:cBhvr>
                                      <p:to>
                                        <p:strVal val="solid"/>
                                      </p:to>
                                    </p:set>
                                    <p:set>
                                      <p:cBhvr>
                                        <p:cTn id="11" dur="1600" fill="hold"/>
                                        <p:tgtEl>
                                          <p:spTgt spid="2">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C8AF4-BF2C-4208-4FD3-CD20EF7BF701}"/>
              </a:ext>
            </a:extLst>
          </p:cNvPr>
          <p:cNvSpPr>
            <a:spLocks noGrp="1"/>
          </p:cNvSpPr>
          <p:nvPr>
            <p:ph type="title"/>
          </p:nvPr>
        </p:nvSpPr>
        <p:spPr/>
        <p:txBody>
          <a:bodyPr/>
          <a:lstStyle/>
          <a:p>
            <a:r>
              <a:rPr lang="nl-NL" b="1" dirty="0">
                <a:solidFill>
                  <a:srgbClr val="00B050"/>
                </a:solidFill>
                <a:latin typeface="Franklin Gothic Medium" panose="020B0603020102020204" pitchFamily="34" charset="0"/>
              </a:rPr>
              <a:t>Promovendi</a:t>
            </a:r>
          </a:p>
        </p:txBody>
      </p:sp>
      <p:pic>
        <p:nvPicPr>
          <p:cNvPr id="5" name="Tijdelijke aanduiding voor inhoud 4">
            <a:extLst>
              <a:ext uri="{FF2B5EF4-FFF2-40B4-BE49-F238E27FC236}">
                <a16:creationId xmlns:a16="http://schemas.microsoft.com/office/drawing/2014/main" id="{4EC74CD7-A6CE-83F6-DBFB-64DE808032DF}"/>
              </a:ext>
            </a:extLst>
          </p:cNvPr>
          <p:cNvPicPr>
            <a:picLocks noGrp="1" noChangeAspect="1"/>
          </p:cNvPicPr>
          <p:nvPr>
            <p:ph idx="1"/>
          </p:nvPr>
        </p:nvPicPr>
        <p:blipFill>
          <a:blip r:embed="rId2"/>
          <a:stretch>
            <a:fillRect/>
          </a:stretch>
        </p:blipFill>
        <p:spPr>
          <a:xfrm>
            <a:off x="3604074" y="4125804"/>
            <a:ext cx="2177676" cy="2177676"/>
          </a:xfrm>
          <a:prstGeom prst="ellipse">
            <a:avLst/>
          </a:prstGeom>
          <a:ln>
            <a:noFill/>
          </a:ln>
          <a:effectLst>
            <a:softEdge rad="112500"/>
          </a:effectLst>
        </p:spPr>
      </p:pic>
      <p:pic>
        <p:nvPicPr>
          <p:cNvPr id="7" name="Afbeelding 6">
            <a:extLst>
              <a:ext uri="{FF2B5EF4-FFF2-40B4-BE49-F238E27FC236}">
                <a16:creationId xmlns:a16="http://schemas.microsoft.com/office/drawing/2014/main" id="{9D851D02-3413-2DDB-D46C-6447ED25E98D}"/>
              </a:ext>
            </a:extLst>
          </p:cNvPr>
          <p:cNvPicPr>
            <a:picLocks noChangeAspect="1"/>
          </p:cNvPicPr>
          <p:nvPr/>
        </p:nvPicPr>
        <p:blipFill>
          <a:blip r:embed="rId3"/>
          <a:stretch>
            <a:fillRect/>
          </a:stretch>
        </p:blipFill>
        <p:spPr>
          <a:xfrm>
            <a:off x="6534755" y="1401532"/>
            <a:ext cx="2195481" cy="2195481"/>
          </a:xfrm>
          <a:prstGeom prst="ellipse">
            <a:avLst/>
          </a:prstGeom>
          <a:ln>
            <a:noFill/>
          </a:ln>
          <a:effectLst>
            <a:softEdge rad="112500"/>
          </a:effectLst>
        </p:spPr>
      </p:pic>
      <p:sp>
        <p:nvSpPr>
          <p:cNvPr id="8" name="Tekstvak 7">
            <a:extLst>
              <a:ext uri="{FF2B5EF4-FFF2-40B4-BE49-F238E27FC236}">
                <a16:creationId xmlns:a16="http://schemas.microsoft.com/office/drawing/2014/main" id="{66EF93A8-523A-FAAB-387E-A09333024B86}"/>
              </a:ext>
            </a:extLst>
          </p:cNvPr>
          <p:cNvSpPr txBox="1"/>
          <p:nvPr/>
        </p:nvSpPr>
        <p:spPr>
          <a:xfrm>
            <a:off x="3285621" y="6169708"/>
            <a:ext cx="2884118" cy="646331"/>
          </a:xfrm>
          <a:prstGeom prst="rect">
            <a:avLst/>
          </a:prstGeom>
          <a:noFill/>
        </p:spPr>
        <p:txBody>
          <a:bodyPr wrap="square" rtlCol="0">
            <a:spAutoFit/>
          </a:bodyPr>
          <a:lstStyle/>
          <a:p>
            <a:pPr algn="ctr"/>
            <a:r>
              <a:rPr lang="nl-NL" dirty="0">
                <a:solidFill>
                  <a:srgbClr val="F442F1"/>
                </a:solidFill>
              </a:rPr>
              <a:t>Vera Brink: predictiemodellen psychose</a:t>
            </a:r>
          </a:p>
        </p:txBody>
      </p:sp>
      <p:sp>
        <p:nvSpPr>
          <p:cNvPr id="9" name="Tekstvak 8">
            <a:extLst>
              <a:ext uri="{FF2B5EF4-FFF2-40B4-BE49-F238E27FC236}">
                <a16:creationId xmlns:a16="http://schemas.microsoft.com/office/drawing/2014/main" id="{D14B7A0D-7C24-A100-64E7-C1CB9B01A5AF}"/>
              </a:ext>
            </a:extLst>
          </p:cNvPr>
          <p:cNvSpPr txBox="1"/>
          <p:nvPr/>
        </p:nvSpPr>
        <p:spPr>
          <a:xfrm>
            <a:off x="6515089" y="3614851"/>
            <a:ext cx="2625598" cy="646331"/>
          </a:xfrm>
          <a:prstGeom prst="rect">
            <a:avLst/>
          </a:prstGeom>
          <a:noFill/>
        </p:spPr>
        <p:txBody>
          <a:bodyPr wrap="square" rtlCol="0">
            <a:spAutoFit/>
          </a:bodyPr>
          <a:lstStyle/>
          <a:p>
            <a:pPr algn="ctr"/>
            <a:r>
              <a:rPr lang="nl-NL" dirty="0">
                <a:solidFill>
                  <a:srgbClr val="F442F1"/>
                </a:solidFill>
              </a:rPr>
              <a:t>Charlie </a:t>
            </a:r>
            <a:r>
              <a:rPr lang="nl-NL" dirty="0" err="1">
                <a:solidFill>
                  <a:srgbClr val="F442F1"/>
                </a:solidFill>
              </a:rPr>
              <a:t>Schillemans</a:t>
            </a:r>
            <a:r>
              <a:rPr lang="nl-NL" dirty="0">
                <a:solidFill>
                  <a:srgbClr val="F442F1"/>
                </a:solidFill>
              </a:rPr>
              <a:t>: Leefstijl</a:t>
            </a:r>
          </a:p>
        </p:txBody>
      </p:sp>
      <p:pic>
        <p:nvPicPr>
          <p:cNvPr id="10" name="Picture 6" descr="profielafbeelding">
            <a:extLst>
              <a:ext uri="{FF2B5EF4-FFF2-40B4-BE49-F238E27FC236}">
                <a16:creationId xmlns:a16="http://schemas.microsoft.com/office/drawing/2014/main" id="{A8A11E15-EA91-CEDD-D0D3-C28B145C88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51657" y="4153424"/>
            <a:ext cx="1879600" cy="1879600"/>
          </a:xfrm>
          <a:prstGeom prst="ellipse">
            <a:avLst/>
          </a:prstGeom>
          <a:noFill/>
          <a:ln w="19050" cap="flat" cmpd="sng" algn="ctr">
            <a:noFill/>
            <a:prstDash val="solid"/>
            <a:miter lim="800000"/>
          </a:ln>
        </p:spPr>
        <p:style>
          <a:lnRef idx="3">
            <a:schemeClr val="lt1"/>
          </a:lnRef>
          <a:fillRef idx="1">
            <a:schemeClr val="accent1"/>
          </a:fillRef>
          <a:effectRef idx="1">
            <a:schemeClr val="accent1"/>
          </a:effectRef>
          <a:fontRef idx="minor">
            <a:schemeClr val="lt1"/>
          </a:fontRef>
        </p:style>
      </p:pic>
      <p:sp>
        <p:nvSpPr>
          <p:cNvPr id="11" name="Tekstvak 10">
            <a:extLst>
              <a:ext uri="{FF2B5EF4-FFF2-40B4-BE49-F238E27FC236}">
                <a16:creationId xmlns:a16="http://schemas.microsoft.com/office/drawing/2014/main" id="{5F99628A-1B80-79A8-4499-E413D426E34E}"/>
              </a:ext>
            </a:extLst>
          </p:cNvPr>
          <p:cNvSpPr txBox="1"/>
          <p:nvPr/>
        </p:nvSpPr>
        <p:spPr>
          <a:xfrm>
            <a:off x="763482" y="6248602"/>
            <a:ext cx="2404184" cy="646331"/>
          </a:xfrm>
          <a:prstGeom prst="rect">
            <a:avLst/>
          </a:prstGeom>
          <a:noFill/>
        </p:spPr>
        <p:txBody>
          <a:bodyPr wrap="none" rtlCol="0">
            <a:spAutoFit/>
          </a:bodyPr>
          <a:lstStyle/>
          <a:p>
            <a:r>
              <a:rPr lang="nl-NL" dirty="0">
                <a:solidFill>
                  <a:srgbClr val="F442F1"/>
                </a:solidFill>
              </a:rPr>
              <a:t>Mitch </a:t>
            </a:r>
            <a:r>
              <a:rPr lang="nl-NL" dirty="0" err="1">
                <a:solidFill>
                  <a:srgbClr val="F442F1"/>
                </a:solidFill>
              </a:rPr>
              <a:t>Lases</a:t>
            </a:r>
            <a:r>
              <a:rPr lang="nl-NL" dirty="0">
                <a:solidFill>
                  <a:srgbClr val="F442F1"/>
                </a:solidFill>
              </a:rPr>
              <a:t>: herstel-en </a:t>
            </a:r>
          </a:p>
          <a:p>
            <a:r>
              <a:rPr lang="nl-NL" dirty="0">
                <a:solidFill>
                  <a:srgbClr val="F442F1"/>
                </a:solidFill>
              </a:rPr>
              <a:t>ervaringsverhalen</a:t>
            </a:r>
          </a:p>
        </p:txBody>
      </p:sp>
      <p:sp>
        <p:nvSpPr>
          <p:cNvPr id="12" name="Tekstvak 11">
            <a:extLst>
              <a:ext uri="{FF2B5EF4-FFF2-40B4-BE49-F238E27FC236}">
                <a16:creationId xmlns:a16="http://schemas.microsoft.com/office/drawing/2014/main" id="{6B629082-713C-005D-C15F-4416AE4F4012}"/>
              </a:ext>
            </a:extLst>
          </p:cNvPr>
          <p:cNvSpPr txBox="1"/>
          <p:nvPr/>
        </p:nvSpPr>
        <p:spPr>
          <a:xfrm>
            <a:off x="9139816" y="6169709"/>
            <a:ext cx="3048626" cy="646331"/>
          </a:xfrm>
          <a:prstGeom prst="rect">
            <a:avLst/>
          </a:prstGeom>
          <a:noFill/>
        </p:spPr>
        <p:txBody>
          <a:bodyPr wrap="square" rtlCol="0">
            <a:spAutoFit/>
          </a:bodyPr>
          <a:lstStyle/>
          <a:p>
            <a:r>
              <a:rPr lang="nl-NL" dirty="0">
                <a:solidFill>
                  <a:srgbClr val="F442F1"/>
                </a:solidFill>
              </a:rPr>
              <a:t>Michelle van Dam: cognitieve adaptatie training</a:t>
            </a:r>
          </a:p>
        </p:txBody>
      </p:sp>
      <p:pic>
        <p:nvPicPr>
          <p:cNvPr id="1026" name="Picture 2" descr="Afbeeldingsresultaat voor michelle van dam">
            <a:extLst>
              <a:ext uri="{FF2B5EF4-FFF2-40B4-BE49-F238E27FC236}">
                <a16:creationId xmlns:a16="http://schemas.microsoft.com/office/drawing/2014/main" id="{1A3914B2-A886-3543-3B34-5957AEC33B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4030" y="4257563"/>
            <a:ext cx="1970414" cy="19704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Loop | Pien Leendertse">
            <a:extLst>
              <a:ext uri="{FF2B5EF4-FFF2-40B4-BE49-F238E27FC236}">
                <a16:creationId xmlns:a16="http://schemas.microsoft.com/office/drawing/2014/main" id="{0C9A13CF-A90E-EB53-F954-013BFF5C50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6353" y="1301329"/>
            <a:ext cx="2284152" cy="22841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C1AB96C6-2E21-DE92-B6E1-4D62978277DE}"/>
              </a:ext>
            </a:extLst>
          </p:cNvPr>
          <p:cNvSpPr txBox="1"/>
          <p:nvPr/>
        </p:nvSpPr>
        <p:spPr>
          <a:xfrm>
            <a:off x="3808230" y="3531663"/>
            <a:ext cx="2846337" cy="646331"/>
          </a:xfrm>
          <a:prstGeom prst="rect">
            <a:avLst/>
          </a:prstGeom>
          <a:noFill/>
        </p:spPr>
        <p:txBody>
          <a:bodyPr wrap="square" rtlCol="0">
            <a:spAutoFit/>
          </a:bodyPr>
          <a:lstStyle/>
          <a:p>
            <a:pPr algn="ctr"/>
            <a:r>
              <a:rPr lang="nl-NL" dirty="0">
                <a:solidFill>
                  <a:srgbClr val="F442F1"/>
                </a:solidFill>
              </a:rPr>
              <a:t>Pien Leendertse: persoonlijk herstel | </a:t>
            </a:r>
            <a:r>
              <a:rPr lang="nl-NL" dirty="0" err="1">
                <a:solidFill>
                  <a:srgbClr val="F442F1"/>
                </a:solidFill>
              </a:rPr>
              <a:t>Soteria</a:t>
            </a:r>
            <a:endParaRPr lang="nl-NL" dirty="0">
              <a:solidFill>
                <a:srgbClr val="F442F1"/>
              </a:solidFill>
            </a:endParaRPr>
          </a:p>
        </p:txBody>
      </p:sp>
      <p:pic>
        <p:nvPicPr>
          <p:cNvPr id="1030" name="Picture 6" descr="Sonja KUIPERS | PHD student and lecturer in nursing | MSc MSW RN | Research  profile">
            <a:extLst>
              <a:ext uri="{FF2B5EF4-FFF2-40B4-BE49-F238E27FC236}">
                <a16:creationId xmlns:a16="http://schemas.microsoft.com/office/drawing/2014/main" id="{FB9C8206-5E66-DB30-C986-74CF7F3D24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6408" y="4130297"/>
            <a:ext cx="2104283" cy="21042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kstvak 13">
            <a:extLst>
              <a:ext uri="{FF2B5EF4-FFF2-40B4-BE49-F238E27FC236}">
                <a16:creationId xmlns:a16="http://schemas.microsoft.com/office/drawing/2014/main" id="{65AF2BD6-AF97-D545-F8F7-84ECA9C56AE9}"/>
              </a:ext>
            </a:extLst>
          </p:cNvPr>
          <p:cNvSpPr txBox="1"/>
          <p:nvPr/>
        </p:nvSpPr>
        <p:spPr>
          <a:xfrm>
            <a:off x="6828622" y="6248602"/>
            <a:ext cx="2231092" cy="646331"/>
          </a:xfrm>
          <a:prstGeom prst="rect">
            <a:avLst/>
          </a:prstGeom>
          <a:noFill/>
        </p:spPr>
        <p:txBody>
          <a:bodyPr wrap="square" rtlCol="0">
            <a:spAutoFit/>
          </a:bodyPr>
          <a:lstStyle/>
          <a:p>
            <a:r>
              <a:rPr lang="nl-NL" dirty="0">
                <a:solidFill>
                  <a:srgbClr val="F442F1"/>
                </a:solidFill>
              </a:rPr>
              <a:t>Sonja Kuipers: </a:t>
            </a:r>
          </a:p>
          <a:p>
            <a:r>
              <a:rPr lang="nl-NL" dirty="0">
                <a:solidFill>
                  <a:srgbClr val="F442F1"/>
                </a:solidFill>
              </a:rPr>
              <a:t>mondgezondheid</a:t>
            </a:r>
          </a:p>
        </p:txBody>
      </p:sp>
      <p:pic>
        <p:nvPicPr>
          <p:cNvPr id="1032" name="Picture 8" descr="Medewerkers met het vakgebied Psychologie, Klinische | Zoek een deskundige  | Praktische zaken | Rijksuniversiteit Groningen">
            <a:extLst>
              <a:ext uri="{FF2B5EF4-FFF2-40B4-BE49-F238E27FC236}">
                <a16:creationId xmlns:a16="http://schemas.microsoft.com/office/drawing/2014/main" id="{1611EBA9-37D8-EBE6-3CC8-831DFB3987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2789" y="1401532"/>
            <a:ext cx="1967877" cy="22133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Tekstvak 14">
            <a:extLst>
              <a:ext uri="{FF2B5EF4-FFF2-40B4-BE49-F238E27FC236}">
                <a16:creationId xmlns:a16="http://schemas.microsoft.com/office/drawing/2014/main" id="{23286604-B3E0-2599-885B-3587C3B19185}"/>
              </a:ext>
            </a:extLst>
          </p:cNvPr>
          <p:cNvSpPr txBox="1"/>
          <p:nvPr/>
        </p:nvSpPr>
        <p:spPr>
          <a:xfrm>
            <a:off x="572580" y="3575989"/>
            <a:ext cx="3114711" cy="646331"/>
          </a:xfrm>
          <a:prstGeom prst="rect">
            <a:avLst/>
          </a:prstGeom>
          <a:noFill/>
        </p:spPr>
        <p:txBody>
          <a:bodyPr wrap="square" rtlCol="0">
            <a:spAutoFit/>
          </a:bodyPr>
          <a:lstStyle/>
          <a:p>
            <a:pPr algn="ctr"/>
            <a:r>
              <a:rPr lang="nl-NL" dirty="0">
                <a:solidFill>
                  <a:srgbClr val="F442F1"/>
                </a:solidFill>
              </a:rPr>
              <a:t>Linda Hoeksema: gender-en sekseverschillen bij psychose</a:t>
            </a:r>
          </a:p>
        </p:txBody>
      </p:sp>
      <p:pic>
        <p:nvPicPr>
          <p:cNvPr id="1034" name="Picture 10" descr="Melina Tetzlaff - Junior-onderzoeker - Lentis | LinkedIn">
            <a:extLst>
              <a:ext uri="{FF2B5EF4-FFF2-40B4-BE49-F238E27FC236}">
                <a16:creationId xmlns:a16="http://schemas.microsoft.com/office/drawing/2014/main" id="{E6D6A2AA-DC67-9691-9811-CA7DDA9698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74030" y="1449864"/>
            <a:ext cx="2129035" cy="21290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48F31A3D-D00F-5E4E-870F-28B257D62326}"/>
              </a:ext>
            </a:extLst>
          </p:cNvPr>
          <p:cNvSpPr txBox="1"/>
          <p:nvPr/>
        </p:nvSpPr>
        <p:spPr>
          <a:xfrm>
            <a:off x="9799762" y="3531474"/>
            <a:ext cx="2278021" cy="646331"/>
          </a:xfrm>
          <a:prstGeom prst="rect">
            <a:avLst/>
          </a:prstGeom>
          <a:noFill/>
        </p:spPr>
        <p:txBody>
          <a:bodyPr wrap="square" rtlCol="0">
            <a:spAutoFit/>
          </a:bodyPr>
          <a:lstStyle/>
          <a:p>
            <a:r>
              <a:rPr lang="nl-NL" dirty="0" err="1">
                <a:solidFill>
                  <a:srgbClr val="F442F1"/>
                </a:solidFill>
              </a:rPr>
              <a:t>Melina</a:t>
            </a:r>
            <a:r>
              <a:rPr lang="nl-NL" dirty="0">
                <a:solidFill>
                  <a:srgbClr val="F442F1"/>
                </a:solidFill>
              </a:rPr>
              <a:t> </a:t>
            </a:r>
            <a:r>
              <a:rPr lang="nl-NL" dirty="0" err="1">
                <a:solidFill>
                  <a:srgbClr val="F442F1"/>
                </a:solidFill>
              </a:rPr>
              <a:t>Tetzlaff</a:t>
            </a:r>
            <a:r>
              <a:rPr lang="nl-NL" dirty="0">
                <a:solidFill>
                  <a:srgbClr val="F442F1"/>
                </a:solidFill>
              </a:rPr>
              <a:t>: therapeutische relatie</a:t>
            </a:r>
          </a:p>
        </p:txBody>
      </p:sp>
    </p:spTree>
    <p:extLst>
      <p:ext uri="{BB962C8B-B14F-4D97-AF65-F5344CB8AC3E}">
        <p14:creationId xmlns:p14="http://schemas.microsoft.com/office/powerpoint/2010/main" val="346615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800" b="1" dirty="0">
                <a:solidFill>
                  <a:schemeClr val="accent6"/>
                </a:solidFill>
                <a:latin typeface="+mn-lt"/>
              </a:rPr>
              <a:t>1. STORY MINE</a:t>
            </a:r>
            <a:endParaRPr lang="nl-NL" sz="4800" b="1" dirty="0">
              <a:solidFill>
                <a:srgbClr val="A58D44"/>
              </a:solidFill>
              <a:latin typeface="+mn-lt"/>
            </a:endParaRPr>
          </a:p>
        </p:txBody>
      </p:sp>
      <p:sp>
        <p:nvSpPr>
          <p:cNvPr id="3" name="Ondertitel 2"/>
          <p:cNvSpPr>
            <a:spLocks noGrp="1"/>
          </p:cNvSpPr>
          <p:nvPr>
            <p:ph sz="half" idx="1"/>
          </p:nvPr>
        </p:nvSpPr>
        <p:spPr>
          <a:xfrm>
            <a:off x="838199" y="1825625"/>
            <a:ext cx="6019505" cy="4351338"/>
          </a:xfrm>
        </p:spPr>
        <p:txBody>
          <a:bodyPr>
            <a:normAutofit lnSpcReduction="10000"/>
          </a:bodyPr>
          <a:lstStyle/>
          <a:p>
            <a:pPr marL="0" indent="0">
              <a:buNone/>
            </a:pPr>
            <a:r>
              <a:rPr lang="nl-NL" u="sng" dirty="0" err="1">
                <a:solidFill>
                  <a:schemeClr val="accent6"/>
                </a:solidFill>
              </a:rPr>
              <a:t>S</a:t>
            </a:r>
            <a:r>
              <a:rPr lang="nl-NL" dirty="0" err="1">
                <a:solidFill>
                  <a:schemeClr val="bg1"/>
                </a:solidFill>
              </a:rPr>
              <a:t>tudying</a:t>
            </a:r>
            <a:r>
              <a:rPr lang="nl-NL" dirty="0">
                <a:solidFill>
                  <a:schemeClr val="bg1"/>
                </a:solidFill>
              </a:rPr>
              <a:t> </a:t>
            </a:r>
            <a:r>
              <a:rPr lang="nl-NL" u="sng" dirty="0">
                <a:solidFill>
                  <a:schemeClr val="accent6"/>
                </a:solidFill>
              </a:rPr>
              <a:t>T</a:t>
            </a:r>
            <a:r>
              <a:rPr lang="nl-NL" dirty="0">
                <a:solidFill>
                  <a:schemeClr val="bg1"/>
                </a:solidFill>
              </a:rPr>
              <a:t>opics </a:t>
            </a:r>
            <a:r>
              <a:rPr lang="nl-NL" u="sng" dirty="0">
                <a:solidFill>
                  <a:schemeClr val="accent6"/>
                </a:solidFill>
              </a:rPr>
              <a:t>o</a:t>
            </a:r>
            <a:r>
              <a:rPr lang="nl-NL" dirty="0">
                <a:solidFill>
                  <a:schemeClr val="bg1"/>
                </a:solidFill>
              </a:rPr>
              <a:t>f </a:t>
            </a:r>
            <a:r>
              <a:rPr lang="nl-NL" u="sng" dirty="0">
                <a:solidFill>
                  <a:schemeClr val="accent6"/>
                </a:solidFill>
              </a:rPr>
              <a:t>R</a:t>
            </a:r>
            <a:r>
              <a:rPr lang="nl-NL" dirty="0">
                <a:solidFill>
                  <a:schemeClr val="bg1"/>
                </a:solidFill>
              </a:rPr>
              <a:t>ecover</a:t>
            </a:r>
            <a:r>
              <a:rPr lang="nl-NL" u="sng" dirty="0">
                <a:solidFill>
                  <a:schemeClr val="accent6"/>
                </a:solidFill>
              </a:rPr>
              <a:t>y</a:t>
            </a:r>
            <a:r>
              <a:rPr lang="nl-NL" dirty="0">
                <a:solidFill>
                  <a:schemeClr val="bg1"/>
                </a:solidFill>
              </a:rPr>
              <a:t> in </a:t>
            </a:r>
            <a:r>
              <a:rPr lang="nl-NL" u="sng" dirty="0" err="1">
                <a:solidFill>
                  <a:schemeClr val="accent6"/>
                </a:solidFill>
              </a:rPr>
              <a:t>M</a:t>
            </a:r>
            <a:r>
              <a:rPr lang="nl-NL" dirty="0" err="1">
                <a:solidFill>
                  <a:schemeClr val="bg1"/>
                </a:solidFill>
              </a:rPr>
              <a:t>ental</a:t>
            </a:r>
            <a:r>
              <a:rPr lang="nl-NL" dirty="0">
                <a:solidFill>
                  <a:schemeClr val="bg1"/>
                </a:solidFill>
              </a:rPr>
              <a:t> Health </a:t>
            </a:r>
            <a:r>
              <a:rPr lang="nl-NL" dirty="0" err="1">
                <a:solidFill>
                  <a:schemeClr val="bg1"/>
                </a:solidFill>
              </a:rPr>
              <a:t>Or</a:t>
            </a:r>
            <a:r>
              <a:rPr lang="nl-NL" u="sng" dirty="0" err="1">
                <a:solidFill>
                  <a:schemeClr val="accent6"/>
                </a:solidFill>
              </a:rPr>
              <a:t>i</a:t>
            </a:r>
            <a:r>
              <a:rPr lang="nl-NL" dirty="0" err="1">
                <a:solidFill>
                  <a:schemeClr val="bg1"/>
                </a:solidFill>
              </a:rPr>
              <a:t>ented</a:t>
            </a:r>
            <a:r>
              <a:rPr lang="nl-NL" dirty="0">
                <a:solidFill>
                  <a:schemeClr val="bg1"/>
                </a:solidFill>
              </a:rPr>
              <a:t> </a:t>
            </a:r>
            <a:r>
              <a:rPr lang="nl-NL" u="sng" dirty="0" err="1">
                <a:solidFill>
                  <a:schemeClr val="accent6"/>
                </a:solidFill>
              </a:rPr>
              <a:t>N</a:t>
            </a:r>
            <a:r>
              <a:rPr lang="nl-NL" dirty="0" err="1">
                <a:solidFill>
                  <a:schemeClr val="bg1"/>
                </a:solidFill>
              </a:rPr>
              <a:t>arrative</a:t>
            </a:r>
            <a:r>
              <a:rPr lang="nl-NL" dirty="0">
                <a:solidFill>
                  <a:schemeClr val="bg1"/>
                </a:solidFill>
              </a:rPr>
              <a:t> </a:t>
            </a:r>
            <a:r>
              <a:rPr lang="nl-NL" u="sng" dirty="0" err="1">
                <a:solidFill>
                  <a:schemeClr val="accent6"/>
                </a:solidFill>
              </a:rPr>
              <a:t>E</a:t>
            </a:r>
            <a:r>
              <a:rPr lang="nl-NL" dirty="0" err="1">
                <a:solidFill>
                  <a:schemeClr val="bg1"/>
                </a:solidFill>
              </a:rPr>
              <a:t>xperiences</a:t>
            </a:r>
            <a:endParaRPr lang="nl-NL" dirty="0">
              <a:solidFill>
                <a:schemeClr val="bg1"/>
              </a:solidFill>
            </a:endParaRPr>
          </a:p>
          <a:p>
            <a:pPr>
              <a:buFontTx/>
              <a:buChar char="-"/>
            </a:pPr>
            <a:endParaRPr lang="nl-NL" cap="none" dirty="0">
              <a:solidFill>
                <a:schemeClr val="bg1"/>
              </a:solidFill>
            </a:endParaRPr>
          </a:p>
          <a:p>
            <a:pPr marL="0" indent="0">
              <a:buNone/>
            </a:pPr>
            <a:r>
              <a:rPr lang="nl-NL" dirty="0">
                <a:solidFill>
                  <a:schemeClr val="bg1"/>
                </a:solidFill>
              </a:rPr>
              <a:t>Doel: Herstel-en ervaringsverhalen inzetten in de GGZ-behandeling. Het ontwikkelen van een nieuwe interventie</a:t>
            </a:r>
          </a:p>
          <a:p>
            <a:pPr marL="0" indent="0">
              <a:buNone/>
            </a:pPr>
            <a:r>
              <a:rPr lang="nl-NL" dirty="0">
                <a:solidFill>
                  <a:schemeClr val="accent6"/>
                </a:solidFill>
              </a:rPr>
              <a:t>Studie 1. Vertalen en valideren van de  INCRESE* </a:t>
            </a:r>
            <a:r>
              <a:rPr lang="nl-NL" sz="2100" dirty="0">
                <a:solidFill>
                  <a:schemeClr val="accent6"/>
                </a:solidFill>
              </a:rPr>
              <a:t>(Llewellyn-</a:t>
            </a:r>
            <a:r>
              <a:rPr lang="nl-NL" sz="2100" dirty="0" err="1">
                <a:solidFill>
                  <a:schemeClr val="accent6"/>
                </a:solidFill>
              </a:rPr>
              <a:t>Beardsley</a:t>
            </a:r>
            <a:r>
              <a:rPr lang="nl-NL" sz="2100" dirty="0">
                <a:solidFill>
                  <a:schemeClr val="accent6"/>
                </a:solidFill>
              </a:rPr>
              <a:t>, 2020) </a:t>
            </a:r>
          </a:p>
          <a:p>
            <a:pPr marL="0" indent="0">
              <a:buNone/>
            </a:pPr>
            <a:r>
              <a:rPr lang="nl-NL" dirty="0">
                <a:solidFill>
                  <a:schemeClr val="accent6"/>
                </a:solidFill>
              </a:rPr>
              <a:t>Studie 2. Is persoonlijk herstel een </a:t>
            </a:r>
            <a:r>
              <a:rPr lang="nl-NL" dirty="0" err="1">
                <a:solidFill>
                  <a:schemeClr val="accent6"/>
                </a:solidFill>
              </a:rPr>
              <a:t>transdiagnostisch</a:t>
            </a:r>
            <a:r>
              <a:rPr lang="nl-NL" dirty="0">
                <a:solidFill>
                  <a:schemeClr val="accent6"/>
                </a:solidFill>
              </a:rPr>
              <a:t> concept?</a:t>
            </a:r>
            <a:endParaRPr lang="nl-NL" cap="none" dirty="0">
              <a:solidFill>
                <a:schemeClr val="bg1"/>
              </a:solidFill>
              <a:latin typeface="Rockwell" panose="02060603020205020403" pitchFamily="18" charset="77"/>
            </a:endParaRPr>
          </a:p>
        </p:txBody>
      </p:sp>
      <p:pic>
        <p:nvPicPr>
          <p:cNvPr id="18" name="Picture 6" descr="profielafbeelding">
            <a:extLst>
              <a:ext uri="{FF2B5EF4-FFF2-40B4-BE49-F238E27FC236}">
                <a16:creationId xmlns:a16="http://schemas.microsoft.com/office/drawing/2014/main" id="{F2E604EC-E9E5-4AA0-169E-FA360EBF7122}"/>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9554959" y="1114557"/>
            <a:ext cx="1879600" cy="1879600"/>
          </a:xfrm>
          <a:prstGeom prst="ellipse">
            <a:avLst/>
          </a:prstGeom>
          <a:noFill/>
          <a:ln>
            <a:noFill/>
          </a:ln>
        </p:spPr>
        <p:style>
          <a:lnRef idx="3">
            <a:schemeClr val="lt1"/>
          </a:lnRef>
          <a:fillRef idx="1">
            <a:schemeClr val="accent1"/>
          </a:fillRef>
          <a:effectRef idx="1">
            <a:schemeClr val="accent1"/>
          </a:effectRef>
          <a:fontRef idx="minor">
            <a:schemeClr val="lt1"/>
          </a:fontRef>
        </p:style>
      </p:pic>
      <p:sp>
        <p:nvSpPr>
          <p:cNvPr id="9" name="Tekstvak 8"/>
          <p:cNvSpPr txBox="1"/>
          <p:nvPr/>
        </p:nvSpPr>
        <p:spPr>
          <a:xfrm>
            <a:off x="9609585" y="5217992"/>
            <a:ext cx="2934405" cy="461665"/>
          </a:xfrm>
          <a:prstGeom prst="rect">
            <a:avLst/>
          </a:prstGeom>
          <a:noFill/>
        </p:spPr>
        <p:txBody>
          <a:bodyPr wrap="square" rtlCol="0">
            <a:spAutoFit/>
          </a:bodyPr>
          <a:lstStyle/>
          <a:p>
            <a:r>
              <a:rPr lang="nl-NL" sz="1200" dirty="0"/>
              <a:t>Mitch Lases, promovendus</a:t>
            </a:r>
          </a:p>
          <a:p>
            <a:r>
              <a:rPr lang="nl-NL" sz="1200" dirty="0"/>
              <a:t>Lentis Research</a:t>
            </a:r>
          </a:p>
        </p:txBody>
      </p:sp>
      <p:sp>
        <p:nvSpPr>
          <p:cNvPr id="10" name="Tekstvak 9"/>
          <p:cNvSpPr txBox="1"/>
          <p:nvPr/>
        </p:nvSpPr>
        <p:spPr>
          <a:xfrm>
            <a:off x="-60626" y="-1010"/>
            <a:ext cx="3352800" cy="461665"/>
          </a:xfrm>
          <a:prstGeom prst="rect">
            <a:avLst/>
          </a:prstGeom>
          <a:noFill/>
        </p:spPr>
        <p:txBody>
          <a:bodyPr wrap="square" rtlCol="0">
            <a:spAutoFit/>
          </a:bodyPr>
          <a:lstStyle/>
          <a:p>
            <a:r>
              <a:rPr lang="nl-NL" sz="1200" dirty="0"/>
              <a:t>2-daagse nascholing psychose – RGOc Oranjewoud: 17 en 18 maart 2022</a:t>
            </a:r>
          </a:p>
        </p:txBody>
      </p:sp>
      <p:sp>
        <p:nvSpPr>
          <p:cNvPr id="19" name="Ondertitel 2">
            <a:extLst>
              <a:ext uri="{FF2B5EF4-FFF2-40B4-BE49-F238E27FC236}">
                <a16:creationId xmlns:a16="http://schemas.microsoft.com/office/drawing/2014/main" id="{0AC0940D-4980-21CC-3902-B394318BDF36}"/>
              </a:ext>
            </a:extLst>
          </p:cNvPr>
          <p:cNvSpPr txBox="1">
            <a:spLocks/>
          </p:cNvSpPr>
          <p:nvPr/>
        </p:nvSpPr>
        <p:spPr>
          <a:xfrm>
            <a:off x="999717" y="187938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nl-NL" dirty="0"/>
          </a:p>
        </p:txBody>
      </p:sp>
      <p:pic>
        <p:nvPicPr>
          <p:cNvPr id="11" name="Afbeelding 10">
            <a:extLst>
              <a:ext uri="{FF2B5EF4-FFF2-40B4-BE49-F238E27FC236}">
                <a16:creationId xmlns:a16="http://schemas.microsoft.com/office/drawing/2014/main" id="{AFCFCD03-82C2-D6E9-8EC0-A264D873E014}"/>
              </a:ext>
            </a:extLst>
          </p:cNvPr>
          <p:cNvPicPr>
            <a:picLocks noChangeAspect="1"/>
          </p:cNvPicPr>
          <p:nvPr/>
        </p:nvPicPr>
        <p:blipFill rotWithShape="1">
          <a:blip r:embed="rId4"/>
          <a:srcRect l="16486" t="16551" r="16703" b="14643"/>
          <a:stretch/>
        </p:blipFill>
        <p:spPr>
          <a:xfrm>
            <a:off x="7064906" y="3247355"/>
            <a:ext cx="2934405" cy="3022023"/>
          </a:xfrm>
          <a:prstGeom prst="ellipse">
            <a:avLst/>
          </a:prstGeom>
          <a:ln>
            <a:solidFill>
              <a:schemeClr val="accent6"/>
            </a:solidFill>
          </a:ln>
        </p:spPr>
      </p:pic>
      <p:sp>
        <p:nvSpPr>
          <p:cNvPr id="4" name="Tekstvak 3">
            <a:extLst>
              <a:ext uri="{FF2B5EF4-FFF2-40B4-BE49-F238E27FC236}">
                <a16:creationId xmlns:a16="http://schemas.microsoft.com/office/drawing/2014/main" id="{FA9DE2EA-1109-1046-CD2B-6F2BE2624AC9}"/>
              </a:ext>
            </a:extLst>
          </p:cNvPr>
          <p:cNvSpPr txBox="1"/>
          <p:nvPr/>
        </p:nvSpPr>
        <p:spPr>
          <a:xfrm>
            <a:off x="9837683" y="3137338"/>
            <a:ext cx="1596876" cy="646331"/>
          </a:xfrm>
          <a:prstGeom prst="rect">
            <a:avLst/>
          </a:prstGeom>
          <a:noFill/>
        </p:spPr>
        <p:txBody>
          <a:bodyPr wrap="square" rtlCol="0">
            <a:spAutoFit/>
          </a:bodyPr>
          <a:lstStyle/>
          <a:p>
            <a:r>
              <a:rPr lang="nl-NL" dirty="0">
                <a:solidFill>
                  <a:schemeClr val="bg1"/>
                </a:solidFill>
              </a:rPr>
              <a:t>Mitch </a:t>
            </a:r>
            <a:r>
              <a:rPr lang="nl-NL" dirty="0" err="1">
                <a:solidFill>
                  <a:schemeClr val="bg1"/>
                </a:solidFill>
              </a:rPr>
              <a:t>Lases</a:t>
            </a:r>
            <a:r>
              <a:rPr lang="nl-NL" dirty="0">
                <a:solidFill>
                  <a:schemeClr val="bg1"/>
                </a:solidFill>
              </a:rPr>
              <a:t>, </a:t>
            </a:r>
          </a:p>
          <a:p>
            <a:r>
              <a:rPr lang="nl-NL" dirty="0">
                <a:solidFill>
                  <a:schemeClr val="bg1"/>
                </a:solidFill>
              </a:rPr>
              <a:t>promovendus</a:t>
            </a:r>
          </a:p>
        </p:txBody>
      </p:sp>
      <p:sp>
        <p:nvSpPr>
          <p:cNvPr id="5" name="Tekstvak 4">
            <a:extLst>
              <a:ext uri="{FF2B5EF4-FFF2-40B4-BE49-F238E27FC236}">
                <a16:creationId xmlns:a16="http://schemas.microsoft.com/office/drawing/2014/main" id="{353DD85E-3EE2-A798-A983-B9E6867D47D6}"/>
              </a:ext>
            </a:extLst>
          </p:cNvPr>
          <p:cNvSpPr txBox="1"/>
          <p:nvPr/>
        </p:nvSpPr>
        <p:spPr>
          <a:xfrm>
            <a:off x="838199" y="6269378"/>
            <a:ext cx="5181599" cy="307777"/>
          </a:xfrm>
          <a:prstGeom prst="rect">
            <a:avLst/>
          </a:prstGeom>
          <a:noFill/>
        </p:spPr>
        <p:txBody>
          <a:bodyPr wrap="square" rtlCol="0">
            <a:spAutoFit/>
          </a:bodyPr>
          <a:lstStyle/>
          <a:p>
            <a:r>
              <a:rPr lang="nl-NL" sz="1400" dirty="0">
                <a:solidFill>
                  <a:schemeClr val="accent6">
                    <a:lumMod val="40000"/>
                    <a:lumOff val="60000"/>
                  </a:schemeClr>
                </a:solidFill>
              </a:rPr>
              <a:t>* INCRESE: Inventory of </a:t>
            </a:r>
            <a:r>
              <a:rPr lang="nl-NL" sz="1400" dirty="0" err="1">
                <a:solidFill>
                  <a:schemeClr val="accent6">
                    <a:lumMod val="40000"/>
                    <a:lumOff val="60000"/>
                  </a:schemeClr>
                </a:solidFill>
              </a:rPr>
              <a:t>Characteristics</a:t>
            </a:r>
            <a:r>
              <a:rPr lang="nl-NL" sz="1400" dirty="0">
                <a:solidFill>
                  <a:schemeClr val="accent6">
                    <a:lumMod val="40000"/>
                    <a:lumOff val="60000"/>
                  </a:schemeClr>
                </a:solidFill>
              </a:rPr>
              <a:t> of Recovery </a:t>
            </a:r>
            <a:r>
              <a:rPr lang="nl-NL" sz="1400" dirty="0" err="1">
                <a:solidFill>
                  <a:schemeClr val="accent6">
                    <a:lumMod val="40000"/>
                    <a:lumOff val="60000"/>
                  </a:schemeClr>
                </a:solidFill>
              </a:rPr>
              <a:t>Stories</a:t>
            </a:r>
            <a:endParaRPr lang="nl-NL" sz="1400" dirty="0">
              <a:solidFill>
                <a:schemeClr val="accent6">
                  <a:lumMod val="40000"/>
                  <a:lumOff val="60000"/>
                </a:schemeClr>
              </a:solidFill>
            </a:endParaRPr>
          </a:p>
        </p:txBody>
      </p:sp>
      <p:pic>
        <p:nvPicPr>
          <p:cNvPr id="12" name="Picture 4" descr="NEON - Research Into Recovery">
            <a:extLst>
              <a:ext uri="{FF2B5EF4-FFF2-40B4-BE49-F238E27FC236}">
                <a16:creationId xmlns:a16="http://schemas.microsoft.com/office/drawing/2014/main" id="{DD43993C-D752-CD48-1B83-7C9B638E03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843322" y="6308236"/>
            <a:ext cx="1020955" cy="326706"/>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7"/>
          <a:stretch>
            <a:fillRect/>
          </a:stretch>
        </p:blipFill>
        <p:spPr>
          <a:xfrm>
            <a:off x="9461707" y="6007504"/>
            <a:ext cx="1174414" cy="878840"/>
          </a:xfrm>
          <a:prstGeom prst="rect">
            <a:avLst/>
          </a:prstGeom>
        </p:spPr>
      </p:pic>
    </p:spTree>
    <p:extLst>
      <p:ext uri="{BB962C8B-B14F-4D97-AF65-F5344CB8AC3E}">
        <p14:creationId xmlns:p14="http://schemas.microsoft.com/office/powerpoint/2010/main" val="240841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5AA36-9391-6261-1D36-D77062815771}"/>
              </a:ext>
            </a:extLst>
          </p:cNvPr>
          <p:cNvSpPr>
            <a:spLocks noGrp="1"/>
          </p:cNvSpPr>
          <p:nvPr>
            <p:ph type="title"/>
          </p:nvPr>
        </p:nvSpPr>
        <p:spPr/>
        <p:txBody>
          <a:bodyPr/>
          <a:lstStyle/>
          <a:p>
            <a:r>
              <a:rPr lang="nl-NL" b="1" dirty="0">
                <a:solidFill>
                  <a:schemeClr val="accent6"/>
                </a:solidFill>
              </a:rPr>
              <a:t>Persoonlijk herstel: </a:t>
            </a:r>
            <a:r>
              <a:rPr lang="nl-NL" b="1" dirty="0" err="1">
                <a:solidFill>
                  <a:schemeClr val="accent6"/>
                </a:solidFill>
              </a:rPr>
              <a:t>transdiagnostisch</a:t>
            </a:r>
            <a:r>
              <a:rPr lang="nl-NL" b="1" dirty="0">
                <a:solidFill>
                  <a:schemeClr val="accent6"/>
                </a:solidFill>
              </a:rPr>
              <a:t>?</a:t>
            </a:r>
          </a:p>
        </p:txBody>
      </p:sp>
      <p:sp>
        <p:nvSpPr>
          <p:cNvPr id="3" name="Tijdelijke aanduiding voor inhoud 2">
            <a:extLst>
              <a:ext uri="{FF2B5EF4-FFF2-40B4-BE49-F238E27FC236}">
                <a16:creationId xmlns:a16="http://schemas.microsoft.com/office/drawing/2014/main" id="{9859D4CF-4A72-A919-A324-7E7F138456AD}"/>
              </a:ext>
            </a:extLst>
          </p:cNvPr>
          <p:cNvSpPr>
            <a:spLocks noGrp="1"/>
          </p:cNvSpPr>
          <p:nvPr>
            <p:ph sz="half" idx="1"/>
          </p:nvPr>
        </p:nvSpPr>
        <p:spPr/>
        <p:txBody>
          <a:bodyPr>
            <a:normAutofit fontScale="70000" lnSpcReduction="20000"/>
          </a:bodyPr>
          <a:lstStyle/>
          <a:p>
            <a:r>
              <a:rPr lang="nl-NL" dirty="0" err="1">
                <a:solidFill>
                  <a:schemeClr val="accent6"/>
                </a:solidFill>
              </a:rPr>
              <a:t>C</a:t>
            </a:r>
            <a:r>
              <a:rPr lang="nl-NL" dirty="0" err="1">
                <a:solidFill>
                  <a:schemeClr val="bg1"/>
                </a:solidFill>
              </a:rPr>
              <a:t>onnectedness</a:t>
            </a:r>
            <a:r>
              <a:rPr lang="nl-NL" dirty="0">
                <a:solidFill>
                  <a:schemeClr val="bg1"/>
                </a:solidFill>
              </a:rPr>
              <a:t>: Verbondenheid</a:t>
            </a:r>
          </a:p>
          <a:p>
            <a:r>
              <a:rPr lang="nl-NL" dirty="0">
                <a:solidFill>
                  <a:schemeClr val="accent6"/>
                </a:solidFill>
              </a:rPr>
              <a:t>H</a:t>
            </a:r>
            <a:r>
              <a:rPr lang="nl-NL" dirty="0">
                <a:solidFill>
                  <a:schemeClr val="bg1"/>
                </a:solidFill>
              </a:rPr>
              <a:t>ope: Hoop</a:t>
            </a:r>
          </a:p>
          <a:p>
            <a:r>
              <a:rPr lang="nl-NL" dirty="0">
                <a:solidFill>
                  <a:schemeClr val="accent6"/>
                </a:solidFill>
              </a:rPr>
              <a:t>I</a:t>
            </a:r>
            <a:r>
              <a:rPr lang="nl-NL" dirty="0">
                <a:solidFill>
                  <a:schemeClr val="bg1"/>
                </a:solidFill>
              </a:rPr>
              <a:t>dentity: Identiteit</a:t>
            </a:r>
          </a:p>
          <a:p>
            <a:r>
              <a:rPr lang="nl-NL" dirty="0" err="1">
                <a:solidFill>
                  <a:schemeClr val="accent6"/>
                </a:solidFill>
              </a:rPr>
              <a:t>M</a:t>
            </a:r>
            <a:r>
              <a:rPr lang="nl-NL" dirty="0" err="1">
                <a:solidFill>
                  <a:schemeClr val="bg1"/>
                </a:solidFill>
              </a:rPr>
              <a:t>eaning</a:t>
            </a:r>
            <a:r>
              <a:rPr lang="nl-NL" dirty="0">
                <a:solidFill>
                  <a:schemeClr val="bg1"/>
                </a:solidFill>
              </a:rPr>
              <a:t>: Betekenisgeving</a:t>
            </a:r>
          </a:p>
          <a:p>
            <a:r>
              <a:rPr lang="nl-NL" dirty="0">
                <a:solidFill>
                  <a:schemeClr val="accent6"/>
                </a:solidFill>
              </a:rPr>
              <a:t>E</a:t>
            </a:r>
            <a:r>
              <a:rPr lang="nl-NL" dirty="0">
                <a:solidFill>
                  <a:schemeClr val="bg1"/>
                </a:solidFill>
              </a:rPr>
              <a:t>mpowerment </a:t>
            </a:r>
            <a:r>
              <a:rPr lang="nl-NL" sz="1600" dirty="0">
                <a:solidFill>
                  <a:schemeClr val="bg1"/>
                </a:solidFill>
              </a:rPr>
              <a:t>(</a:t>
            </a:r>
            <a:r>
              <a:rPr lang="nl-NL" sz="1600" dirty="0" err="1">
                <a:solidFill>
                  <a:schemeClr val="bg1"/>
                </a:solidFill>
              </a:rPr>
              <a:t>Leamy</a:t>
            </a:r>
            <a:r>
              <a:rPr lang="nl-NL" sz="1600" dirty="0">
                <a:solidFill>
                  <a:schemeClr val="bg1"/>
                </a:solidFill>
              </a:rPr>
              <a:t> et al., 2011)</a:t>
            </a:r>
          </a:p>
          <a:p>
            <a:endParaRPr lang="nl-NL" dirty="0">
              <a:solidFill>
                <a:schemeClr val="bg1"/>
              </a:solidFill>
            </a:endParaRPr>
          </a:p>
          <a:p>
            <a:r>
              <a:rPr lang="nl-NL" dirty="0" err="1">
                <a:solidFill>
                  <a:schemeClr val="accent6"/>
                </a:solidFill>
              </a:rPr>
              <a:t>D</a:t>
            </a:r>
            <a:r>
              <a:rPr lang="nl-NL" dirty="0" err="1">
                <a:solidFill>
                  <a:schemeClr val="bg1"/>
                </a:solidFill>
              </a:rPr>
              <a:t>ifficulties</a:t>
            </a:r>
            <a:r>
              <a:rPr lang="nl-NL" dirty="0">
                <a:solidFill>
                  <a:schemeClr val="bg1"/>
                </a:solidFill>
              </a:rPr>
              <a:t>: Moeilijkheden </a:t>
            </a:r>
            <a:r>
              <a:rPr lang="nl-NL" sz="1700" dirty="0">
                <a:solidFill>
                  <a:schemeClr val="bg1"/>
                </a:solidFill>
              </a:rPr>
              <a:t>(Van </a:t>
            </a:r>
            <a:r>
              <a:rPr lang="nl-NL" sz="1700" dirty="0" err="1">
                <a:solidFill>
                  <a:schemeClr val="bg1"/>
                </a:solidFill>
              </a:rPr>
              <a:t>Weeghel</a:t>
            </a:r>
            <a:r>
              <a:rPr lang="nl-NL" sz="1700" dirty="0">
                <a:solidFill>
                  <a:schemeClr val="bg1"/>
                </a:solidFill>
              </a:rPr>
              <a:t> et al., 2019)</a:t>
            </a:r>
          </a:p>
          <a:p>
            <a:pPr marL="0" indent="0">
              <a:buNone/>
            </a:pPr>
            <a:endParaRPr lang="nl-NL" dirty="0"/>
          </a:p>
          <a:p>
            <a:pPr marL="0" indent="0">
              <a:buNone/>
            </a:pPr>
            <a:endParaRPr lang="nl-NL" dirty="0">
              <a:solidFill>
                <a:schemeClr val="bg1"/>
              </a:solidFill>
            </a:endParaRPr>
          </a:p>
          <a:p>
            <a:pPr marL="0" indent="0">
              <a:buNone/>
            </a:pPr>
            <a:r>
              <a:rPr lang="nl-NL" dirty="0">
                <a:solidFill>
                  <a:schemeClr val="accent6"/>
                </a:solidFill>
              </a:rPr>
              <a:t>-Voornamelijk gebaseerd op studies bij psychose</a:t>
            </a:r>
          </a:p>
          <a:p>
            <a:pPr marL="0" indent="0">
              <a:buNone/>
            </a:pPr>
            <a:r>
              <a:rPr lang="nl-NL" dirty="0">
                <a:solidFill>
                  <a:schemeClr val="accent6"/>
                </a:solidFill>
              </a:rPr>
              <a:t>-Ook belangrijk voor mensen met andere symptomen</a:t>
            </a:r>
          </a:p>
        </p:txBody>
      </p:sp>
      <p:sp>
        <p:nvSpPr>
          <p:cNvPr id="4" name="Tijdelijke aanduiding voor inhoud 3">
            <a:extLst>
              <a:ext uri="{FF2B5EF4-FFF2-40B4-BE49-F238E27FC236}">
                <a16:creationId xmlns:a16="http://schemas.microsoft.com/office/drawing/2014/main" id="{E10F3937-7754-E19E-581C-33BDF05F27FF}"/>
              </a:ext>
            </a:extLst>
          </p:cNvPr>
          <p:cNvSpPr>
            <a:spLocks noGrp="1"/>
          </p:cNvSpPr>
          <p:nvPr>
            <p:ph sz="half" idx="2"/>
          </p:nvPr>
        </p:nvSpPr>
        <p:spPr/>
        <p:txBody>
          <a:bodyPr>
            <a:normAutofit fontScale="70000" lnSpcReduction="20000"/>
          </a:bodyPr>
          <a:lstStyle/>
          <a:p>
            <a:pPr marL="0" indent="0">
              <a:buNone/>
            </a:pPr>
            <a:endParaRPr lang="nl-NL" dirty="0">
              <a:solidFill>
                <a:schemeClr val="bg1"/>
              </a:solidFill>
            </a:endParaRPr>
          </a:p>
          <a:p>
            <a:pPr marL="0" indent="0">
              <a:buNone/>
            </a:pPr>
            <a:endParaRPr lang="nl-NL" dirty="0">
              <a:solidFill>
                <a:schemeClr val="bg1"/>
              </a:solidFill>
            </a:endParaRPr>
          </a:p>
        </p:txBody>
      </p:sp>
      <p:pic>
        <p:nvPicPr>
          <p:cNvPr id="5" name="Afbeelding 4">
            <a:extLst>
              <a:ext uri="{FF2B5EF4-FFF2-40B4-BE49-F238E27FC236}">
                <a16:creationId xmlns:a16="http://schemas.microsoft.com/office/drawing/2014/main" id="{E7BB5B60-69E9-CEA9-4058-0CA6AD0328E8}"/>
              </a:ext>
            </a:extLst>
          </p:cNvPr>
          <p:cNvPicPr>
            <a:picLocks noChangeAspect="1"/>
          </p:cNvPicPr>
          <p:nvPr/>
        </p:nvPicPr>
        <p:blipFill rotWithShape="1">
          <a:blip r:embed="rId2"/>
          <a:srcRect l="16486" t="16551" r="16703" b="14643"/>
          <a:stretch/>
        </p:blipFill>
        <p:spPr>
          <a:xfrm>
            <a:off x="7786133" y="1825625"/>
            <a:ext cx="2556046" cy="2632367"/>
          </a:xfrm>
          <a:prstGeom prst="ellipse">
            <a:avLst/>
          </a:prstGeom>
        </p:spPr>
      </p:pic>
    </p:spTree>
    <p:extLst>
      <p:ext uri="{BB962C8B-B14F-4D97-AF65-F5344CB8AC3E}">
        <p14:creationId xmlns:p14="http://schemas.microsoft.com/office/powerpoint/2010/main" val="321188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 calcmode="lin" valueType="num">
                                      <p:cBhvr additive="base">
                                        <p:cTn id="3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FA314C75-6E39-1EE3-A6C6-581AB3835D2C}"/>
              </a:ext>
            </a:extLst>
          </p:cNvPr>
          <p:cNvGraphicFramePr>
            <a:graphicFrameLocks noGrp="1"/>
          </p:cNvGraphicFramePr>
          <p:nvPr>
            <p:ph idx="1"/>
            <p:extLst>
              <p:ext uri="{D42A27DB-BD31-4B8C-83A1-F6EECF244321}">
                <p14:modId xmlns:p14="http://schemas.microsoft.com/office/powerpoint/2010/main" val="3514426558"/>
              </p:ext>
            </p:extLst>
          </p:nvPr>
        </p:nvGraphicFramePr>
        <p:xfrm>
          <a:off x="1468820" y="204622"/>
          <a:ext cx="9254359" cy="6458960"/>
        </p:xfrm>
        <a:graphic>
          <a:graphicData uri="http://schemas.openxmlformats.org/drawingml/2006/table">
            <a:tbl>
              <a:tblPr firstRow="1" firstCol="1" bandRow="1">
                <a:tableStyleId>{5C22544A-7EE6-4342-B048-85BDC9FD1C3A}</a:tableStyleId>
              </a:tblPr>
              <a:tblGrid>
                <a:gridCol w="1853483">
                  <a:extLst>
                    <a:ext uri="{9D8B030D-6E8A-4147-A177-3AD203B41FA5}">
                      <a16:colId xmlns:a16="http://schemas.microsoft.com/office/drawing/2014/main" val="768654350"/>
                    </a:ext>
                  </a:extLst>
                </a:gridCol>
                <a:gridCol w="1853483">
                  <a:extLst>
                    <a:ext uri="{9D8B030D-6E8A-4147-A177-3AD203B41FA5}">
                      <a16:colId xmlns:a16="http://schemas.microsoft.com/office/drawing/2014/main" val="1764489552"/>
                    </a:ext>
                  </a:extLst>
                </a:gridCol>
                <a:gridCol w="1849131">
                  <a:extLst>
                    <a:ext uri="{9D8B030D-6E8A-4147-A177-3AD203B41FA5}">
                      <a16:colId xmlns:a16="http://schemas.microsoft.com/office/drawing/2014/main" val="3802470565"/>
                    </a:ext>
                  </a:extLst>
                </a:gridCol>
                <a:gridCol w="1849131">
                  <a:extLst>
                    <a:ext uri="{9D8B030D-6E8A-4147-A177-3AD203B41FA5}">
                      <a16:colId xmlns:a16="http://schemas.microsoft.com/office/drawing/2014/main" val="4143611999"/>
                    </a:ext>
                  </a:extLst>
                </a:gridCol>
                <a:gridCol w="1849131">
                  <a:extLst>
                    <a:ext uri="{9D8B030D-6E8A-4147-A177-3AD203B41FA5}">
                      <a16:colId xmlns:a16="http://schemas.microsoft.com/office/drawing/2014/main" val="1728043049"/>
                    </a:ext>
                  </a:extLst>
                </a:gridCol>
              </a:tblGrid>
              <a:tr h="236529">
                <a:tc>
                  <a:txBody>
                    <a:bodyPr/>
                    <a:lstStyle/>
                    <a:p>
                      <a:pPr>
                        <a:lnSpc>
                          <a:spcPct val="107000"/>
                        </a:lnSpc>
                        <a:spcAft>
                          <a:spcPts val="800"/>
                        </a:spcAft>
                      </a:pPr>
                      <a:r>
                        <a:rPr lang="en-US" sz="1200" dirty="0">
                          <a:effectLst/>
                        </a:rPr>
                        <a:t>DIAGNOSTIC GROUP</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nSpc>
                          <a:spcPct val="107000"/>
                        </a:lnSpc>
                        <a:spcAft>
                          <a:spcPts val="800"/>
                        </a:spcAft>
                      </a:pPr>
                      <a:r>
                        <a:rPr lang="en-US" sz="1200">
                          <a:effectLst/>
                        </a:rPr>
                        <a:t>(CHIME) Dimension</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Amount reported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Average coverage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Range of coverage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2984637038"/>
                  </a:ext>
                </a:extLst>
              </a:tr>
              <a:tr h="176710">
                <a:tc rowSpan="7">
                  <a:txBody>
                    <a:bodyPr/>
                    <a:lstStyle/>
                    <a:p>
                      <a:pPr>
                        <a:lnSpc>
                          <a:spcPct val="107000"/>
                        </a:lnSpc>
                        <a:spcAft>
                          <a:spcPts val="800"/>
                        </a:spcAft>
                      </a:pPr>
                      <a:endParaRPr lang="nl-NL" sz="1400" dirty="0">
                        <a:effectLst/>
                      </a:endParaRPr>
                    </a:p>
                    <a:p>
                      <a:pPr>
                        <a:lnSpc>
                          <a:spcPct val="107000"/>
                        </a:lnSpc>
                        <a:spcAft>
                          <a:spcPts val="800"/>
                        </a:spcAft>
                      </a:pPr>
                      <a:r>
                        <a:rPr lang="nl-NL" sz="1400" dirty="0">
                          <a:effectLst/>
                        </a:rPr>
                        <a:t> </a:t>
                      </a:r>
                    </a:p>
                    <a:p>
                      <a:pPr>
                        <a:lnSpc>
                          <a:spcPct val="107000"/>
                        </a:lnSpc>
                        <a:spcAft>
                          <a:spcPts val="800"/>
                        </a:spcAft>
                      </a:pPr>
                      <a:r>
                        <a:rPr lang="nl-NL" sz="1400" dirty="0">
                          <a:effectLst/>
                        </a:rPr>
                        <a:t>PSYCHOSIS</a:t>
                      </a:r>
                    </a:p>
                    <a:p>
                      <a:pPr>
                        <a:lnSpc>
                          <a:spcPct val="107000"/>
                        </a:lnSpc>
                        <a:spcAft>
                          <a:spcPts val="800"/>
                        </a:spcAft>
                      </a:pPr>
                      <a:r>
                        <a:rPr lang="nl-NL" sz="1400" dirty="0">
                          <a:effectLst/>
                        </a:rPr>
                        <a:t>(n=8)</a:t>
                      </a:r>
                    </a:p>
                    <a:p>
                      <a:pPr>
                        <a:lnSpc>
                          <a:spcPct val="107000"/>
                        </a:lnSpc>
                        <a:spcAft>
                          <a:spcPts val="800"/>
                        </a:spcAft>
                      </a:pPr>
                      <a:r>
                        <a:rPr lang="en-US" sz="1400" dirty="0">
                          <a:effectLst/>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nSpc>
                          <a:spcPct val="107000"/>
                        </a:lnSpc>
                        <a:spcAft>
                          <a:spcPts val="800"/>
                        </a:spcAft>
                      </a:pPr>
                      <a:r>
                        <a:rPr lang="en-US" sz="1200">
                          <a:effectLst/>
                        </a:rPr>
                        <a:t>Connectedness</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100%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10.1%</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2.8-17.9%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2764825604"/>
                  </a:ext>
                </a:extLst>
              </a:tr>
              <a:tr h="176710">
                <a:tc vMerge="1">
                  <a:txBody>
                    <a:bodyPr/>
                    <a:lstStyle/>
                    <a:p>
                      <a:endParaRPr lang="nl-NL"/>
                    </a:p>
                  </a:txBody>
                  <a:tcPr/>
                </a:tc>
                <a:tc>
                  <a:txBody>
                    <a:bodyPr/>
                    <a:lstStyle/>
                    <a:p>
                      <a:pPr>
                        <a:lnSpc>
                          <a:spcPct val="107000"/>
                        </a:lnSpc>
                        <a:spcAft>
                          <a:spcPts val="800"/>
                        </a:spcAft>
                      </a:pPr>
                      <a:r>
                        <a:rPr lang="en-US" sz="1200">
                          <a:effectLst/>
                        </a:rPr>
                        <a:t>Hope</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100%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4.3%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1.7-12.1%</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1830286259"/>
                  </a:ext>
                </a:extLst>
              </a:tr>
              <a:tr h="176710">
                <a:tc vMerge="1">
                  <a:txBody>
                    <a:bodyPr/>
                    <a:lstStyle/>
                    <a:p>
                      <a:endParaRPr lang="nl-NL"/>
                    </a:p>
                  </a:txBody>
                  <a:tcPr/>
                </a:tc>
                <a:tc>
                  <a:txBody>
                    <a:bodyPr/>
                    <a:lstStyle/>
                    <a:p>
                      <a:pPr>
                        <a:lnSpc>
                          <a:spcPct val="107000"/>
                        </a:lnSpc>
                        <a:spcAft>
                          <a:spcPts val="800"/>
                        </a:spcAft>
                      </a:pPr>
                      <a:r>
                        <a:rPr lang="en-US" sz="1200">
                          <a:effectLst/>
                        </a:rPr>
                        <a:t>Identity</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62.5%</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2.8%</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.0-12.0%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2474419007"/>
                  </a:ext>
                </a:extLst>
              </a:tr>
              <a:tr h="176710">
                <a:tc vMerge="1">
                  <a:txBody>
                    <a:bodyPr/>
                    <a:lstStyle/>
                    <a:p>
                      <a:endParaRPr lang="nl-NL"/>
                    </a:p>
                  </a:txBody>
                  <a:tcPr/>
                </a:tc>
                <a:tc>
                  <a:txBody>
                    <a:bodyPr/>
                    <a:lstStyle/>
                    <a:p>
                      <a:pPr>
                        <a:lnSpc>
                          <a:spcPct val="107000"/>
                        </a:lnSpc>
                        <a:spcAft>
                          <a:spcPts val="800"/>
                        </a:spcAft>
                      </a:pPr>
                      <a:r>
                        <a:rPr lang="en-US" sz="1200">
                          <a:effectLst/>
                        </a:rPr>
                        <a:t>Meaning</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100%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8.5%</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1.7-29.3%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1438396023"/>
                  </a:ext>
                </a:extLst>
              </a:tr>
              <a:tr h="176710">
                <a:tc vMerge="1">
                  <a:txBody>
                    <a:bodyPr/>
                    <a:lstStyle/>
                    <a:p>
                      <a:endParaRPr lang="nl-NL"/>
                    </a:p>
                  </a:txBody>
                  <a:tcPr/>
                </a:tc>
                <a:tc>
                  <a:txBody>
                    <a:bodyPr/>
                    <a:lstStyle/>
                    <a:p>
                      <a:pPr>
                        <a:lnSpc>
                          <a:spcPct val="107000"/>
                        </a:lnSpc>
                        <a:spcAft>
                          <a:spcPts val="800"/>
                        </a:spcAft>
                      </a:pPr>
                      <a:r>
                        <a:rPr lang="en-US" sz="1200">
                          <a:effectLst/>
                        </a:rPr>
                        <a:t>Empowerment</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100%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11.6%</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2.8-19.2%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466381704"/>
                  </a:ext>
                </a:extLst>
              </a:tr>
              <a:tr h="176710">
                <a:tc vMerge="1">
                  <a:txBody>
                    <a:bodyPr/>
                    <a:lstStyle/>
                    <a:p>
                      <a:endParaRPr lang="nl-NL"/>
                    </a:p>
                  </a:txBody>
                  <a:tcPr/>
                </a:tc>
                <a:tc>
                  <a:txBody>
                    <a:bodyPr/>
                    <a:lstStyle/>
                    <a:p>
                      <a:pPr>
                        <a:lnSpc>
                          <a:spcPct val="107000"/>
                        </a:lnSpc>
                        <a:spcAft>
                          <a:spcPts val="800"/>
                        </a:spcAft>
                      </a:pPr>
                      <a:r>
                        <a:rPr lang="en-US" sz="1200">
                          <a:effectLst/>
                        </a:rPr>
                        <a:t>Difficulties</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100%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63.6%</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59.6-73.2%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4112523650"/>
                  </a:ext>
                </a:extLst>
              </a:tr>
              <a:tr h="328663">
                <a:tc vMerge="1">
                  <a:txBody>
                    <a:bodyPr/>
                    <a:lstStyle/>
                    <a:p>
                      <a:endParaRPr lang="nl-NL"/>
                    </a:p>
                  </a:txBody>
                  <a:tcPr/>
                </a:tc>
                <a:tc>
                  <a:txBody>
                    <a:bodyPr/>
                    <a:lstStyle/>
                    <a:p>
                      <a:pPr>
                        <a:lnSpc>
                          <a:spcPct val="107000"/>
                        </a:lnSpc>
                        <a:spcAft>
                          <a:spcPts val="800"/>
                        </a:spcAft>
                      </a:pPr>
                      <a:r>
                        <a:rPr lang="en-US" sz="1200">
                          <a:effectLst/>
                        </a:rPr>
                        <a:t>Not relevant</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75.0%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6.9%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.0-16.9%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3999760180"/>
                  </a:ext>
                </a:extLst>
              </a:tr>
              <a:tr h="0">
                <a:tc rowSpan="7">
                  <a:txBody>
                    <a:bodyPr/>
                    <a:lstStyle/>
                    <a:p>
                      <a:pPr>
                        <a:lnSpc>
                          <a:spcPct val="107000"/>
                        </a:lnSpc>
                        <a:spcAft>
                          <a:spcPts val="800"/>
                        </a:spcAft>
                      </a:pPr>
                      <a:endParaRPr lang="nl-NL" sz="1400" dirty="0">
                        <a:effectLst/>
                      </a:endParaRPr>
                    </a:p>
                    <a:p>
                      <a:pPr>
                        <a:lnSpc>
                          <a:spcPct val="107000"/>
                        </a:lnSpc>
                        <a:spcAft>
                          <a:spcPts val="800"/>
                        </a:spcAft>
                      </a:pPr>
                      <a:endParaRPr lang="nl-NL" sz="1400" dirty="0">
                        <a:effectLst/>
                      </a:endParaRPr>
                    </a:p>
                    <a:p>
                      <a:pPr>
                        <a:lnSpc>
                          <a:spcPct val="107000"/>
                        </a:lnSpc>
                        <a:spcAft>
                          <a:spcPts val="800"/>
                        </a:spcAft>
                      </a:pPr>
                      <a:r>
                        <a:rPr lang="en-US" sz="1400" dirty="0">
                          <a:effectLst/>
                        </a:rPr>
                        <a:t>MOOD RELATED (n=10)</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nSpc>
                          <a:spcPct val="107000"/>
                        </a:lnSpc>
                        <a:spcAft>
                          <a:spcPts val="800"/>
                        </a:spcAft>
                      </a:pPr>
                      <a:r>
                        <a:rPr lang="en-US" sz="1200" dirty="0">
                          <a:effectLst/>
                        </a:rPr>
                        <a:t>Connectedness</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dirty="0">
                          <a:effectLst/>
                        </a:rPr>
                        <a:t>100%</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16.0%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1.5-34.9%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1894694061"/>
                  </a:ext>
                </a:extLst>
              </a:tr>
              <a:tr h="176710">
                <a:tc vMerge="1">
                  <a:txBody>
                    <a:bodyPr/>
                    <a:lstStyle/>
                    <a:p>
                      <a:endParaRPr lang="nl-NL"/>
                    </a:p>
                  </a:txBody>
                  <a:tcPr/>
                </a:tc>
                <a:tc>
                  <a:txBody>
                    <a:bodyPr/>
                    <a:lstStyle/>
                    <a:p>
                      <a:pPr>
                        <a:lnSpc>
                          <a:spcPct val="107000"/>
                        </a:lnSpc>
                        <a:spcAft>
                          <a:spcPts val="800"/>
                        </a:spcAft>
                      </a:pPr>
                      <a:r>
                        <a:rPr lang="en-US" sz="1200">
                          <a:effectLst/>
                        </a:rPr>
                        <a:t>Hope</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dirty="0">
                          <a:effectLst/>
                        </a:rPr>
                        <a:t>100%</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6.0%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1.0-17.8%</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3944333140"/>
                  </a:ext>
                </a:extLst>
              </a:tr>
              <a:tr h="176710">
                <a:tc vMerge="1">
                  <a:txBody>
                    <a:bodyPr/>
                    <a:lstStyle/>
                    <a:p>
                      <a:endParaRPr lang="nl-NL"/>
                    </a:p>
                  </a:txBody>
                  <a:tcPr/>
                </a:tc>
                <a:tc>
                  <a:txBody>
                    <a:bodyPr/>
                    <a:lstStyle/>
                    <a:p>
                      <a:pPr>
                        <a:lnSpc>
                          <a:spcPct val="107000"/>
                        </a:lnSpc>
                        <a:spcAft>
                          <a:spcPts val="800"/>
                        </a:spcAft>
                      </a:pPr>
                      <a:r>
                        <a:rPr lang="en-US" sz="1200">
                          <a:effectLst/>
                        </a:rPr>
                        <a:t>Identity</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dirty="0">
                          <a:effectLst/>
                        </a:rPr>
                        <a:t>50.0%</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1.6%</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.0-8.9%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3934085560"/>
                  </a:ext>
                </a:extLst>
              </a:tr>
              <a:tr h="176710">
                <a:tc vMerge="1">
                  <a:txBody>
                    <a:bodyPr/>
                    <a:lstStyle/>
                    <a:p>
                      <a:endParaRPr lang="nl-NL"/>
                    </a:p>
                  </a:txBody>
                  <a:tcPr/>
                </a:tc>
                <a:tc>
                  <a:txBody>
                    <a:bodyPr/>
                    <a:lstStyle/>
                    <a:p>
                      <a:pPr>
                        <a:lnSpc>
                          <a:spcPct val="107000"/>
                        </a:lnSpc>
                        <a:spcAft>
                          <a:spcPts val="800"/>
                        </a:spcAft>
                      </a:pPr>
                      <a:r>
                        <a:rPr lang="en-US" sz="1200">
                          <a:effectLst/>
                        </a:rPr>
                        <a:t>Meaning</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dirty="0">
                          <a:effectLst/>
                        </a:rPr>
                        <a:t>90.0%</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9.5</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.0-29.6%</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1862782763"/>
                  </a:ext>
                </a:extLst>
              </a:tr>
              <a:tr h="176710">
                <a:tc vMerge="1">
                  <a:txBody>
                    <a:bodyPr/>
                    <a:lstStyle/>
                    <a:p>
                      <a:endParaRPr lang="nl-NL"/>
                    </a:p>
                  </a:txBody>
                  <a:tcPr/>
                </a:tc>
                <a:tc>
                  <a:txBody>
                    <a:bodyPr/>
                    <a:lstStyle/>
                    <a:p>
                      <a:pPr>
                        <a:lnSpc>
                          <a:spcPct val="107000"/>
                        </a:lnSpc>
                        <a:spcAft>
                          <a:spcPts val="800"/>
                        </a:spcAft>
                      </a:pPr>
                      <a:r>
                        <a:rPr lang="en-US" sz="1200">
                          <a:effectLst/>
                        </a:rPr>
                        <a:t>Empowerment</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dirty="0">
                          <a:effectLst/>
                        </a:rPr>
                        <a:t>100%</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13.2%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4.2-24.4%</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2276036358"/>
                  </a:ext>
                </a:extLst>
              </a:tr>
              <a:tr h="176710">
                <a:tc vMerge="1">
                  <a:txBody>
                    <a:bodyPr/>
                    <a:lstStyle/>
                    <a:p>
                      <a:endParaRPr lang="nl-NL"/>
                    </a:p>
                  </a:txBody>
                  <a:tcPr/>
                </a:tc>
                <a:tc>
                  <a:txBody>
                    <a:bodyPr/>
                    <a:lstStyle/>
                    <a:p>
                      <a:pPr>
                        <a:lnSpc>
                          <a:spcPct val="107000"/>
                        </a:lnSpc>
                        <a:spcAft>
                          <a:spcPts val="800"/>
                        </a:spcAft>
                      </a:pPr>
                      <a:r>
                        <a:rPr lang="en-US" sz="1200">
                          <a:effectLst/>
                        </a:rPr>
                        <a:t>Difficulties</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dirty="0">
                          <a:effectLst/>
                        </a:rPr>
                        <a:t>100%</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53.9%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25.0-76.3%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1882530766"/>
                  </a:ext>
                </a:extLst>
              </a:tr>
              <a:tr h="373029">
                <a:tc vMerge="1">
                  <a:txBody>
                    <a:bodyPr/>
                    <a:lstStyle/>
                    <a:p>
                      <a:endParaRPr lang="nl-NL"/>
                    </a:p>
                  </a:txBody>
                  <a:tcPr/>
                </a:tc>
                <a:tc>
                  <a:txBody>
                    <a:bodyPr/>
                    <a:lstStyle/>
                    <a:p>
                      <a:pPr>
                        <a:lnSpc>
                          <a:spcPct val="107000"/>
                        </a:lnSpc>
                        <a:spcAft>
                          <a:spcPts val="800"/>
                        </a:spcAft>
                      </a:pPr>
                      <a:r>
                        <a:rPr lang="en-US" sz="1200">
                          <a:effectLst/>
                        </a:rPr>
                        <a:t>Not relevant</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dirty="0">
                          <a:effectLst/>
                        </a:rPr>
                        <a:t>90.0%</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9.9%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.0-25.0%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3896555755"/>
                  </a:ext>
                </a:extLst>
              </a:tr>
              <a:tr h="176710">
                <a:tc rowSpan="7">
                  <a:txBody>
                    <a:bodyPr/>
                    <a:lstStyle/>
                    <a:p>
                      <a:pPr>
                        <a:lnSpc>
                          <a:spcPct val="107000"/>
                        </a:lnSpc>
                        <a:spcAft>
                          <a:spcPts val="800"/>
                        </a:spcAft>
                      </a:pPr>
                      <a:endParaRPr lang="nl-NL" sz="1400" dirty="0">
                        <a:effectLst/>
                      </a:endParaRPr>
                    </a:p>
                    <a:p>
                      <a:pPr>
                        <a:lnSpc>
                          <a:spcPct val="107000"/>
                        </a:lnSpc>
                        <a:spcAft>
                          <a:spcPts val="800"/>
                        </a:spcAft>
                      </a:pPr>
                      <a:endParaRPr lang="nl-NL" sz="1400" dirty="0">
                        <a:effectLst/>
                      </a:endParaRPr>
                    </a:p>
                    <a:p>
                      <a:pPr>
                        <a:lnSpc>
                          <a:spcPct val="107000"/>
                        </a:lnSpc>
                        <a:spcAft>
                          <a:spcPts val="800"/>
                        </a:spcAft>
                      </a:pPr>
                      <a:r>
                        <a:rPr lang="en-US" sz="1400" dirty="0">
                          <a:effectLst/>
                        </a:rPr>
                        <a:t>AUTISM</a:t>
                      </a:r>
                      <a:endParaRPr lang="nl-NL" sz="1400" dirty="0">
                        <a:effectLst/>
                      </a:endParaRPr>
                    </a:p>
                    <a:p>
                      <a:pPr>
                        <a:lnSpc>
                          <a:spcPct val="107000"/>
                        </a:lnSpc>
                        <a:spcAft>
                          <a:spcPts val="800"/>
                        </a:spcAft>
                      </a:pPr>
                      <a:r>
                        <a:rPr lang="en-US" sz="1400" dirty="0">
                          <a:effectLst/>
                        </a:rPr>
                        <a:t>(n=6)</a:t>
                      </a:r>
                      <a:endParaRPr lang="nl-NL" sz="1400" dirty="0">
                        <a:effectLst/>
                      </a:endParaRPr>
                    </a:p>
                    <a:p>
                      <a:pPr>
                        <a:lnSpc>
                          <a:spcPct val="107000"/>
                        </a:lnSpc>
                        <a:spcAft>
                          <a:spcPts val="800"/>
                        </a:spcAft>
                      </a:pPr>
                      <a:r>
                        <a:rPr lang="en-US" sz="1400" dirty="0">
                          <a:effectLst/>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nSpc>
                          <a:spcPct val="107000"/>
                        </a:lnSpc>
                        <a:spcAft>
                          <a:spcPts val="800"/>
                        </a:spcAft>
                      </a:pPr>
                      <a:r>
                        <a:rPr lang="en-US" sz="1200">
                          <a:effectLst/>
                        </a:rPr>
                        <a:t>Connectedness</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dirty="0">
                          <a:effectLst/>
                        </a:rPr>
                        <a:t>100%</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14.3%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4.4-31.5%</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1532671246"/>
                  </a:ext>
                </a:extLst>
              </a:tr>
              <a:tr h="176710">
                <a:tc vMerge="1">
                  <a:txBody>
                    <a:bodyPr/>
                    <a:lstStyle/>
                    <a:p>
                      <a:endParaRPr lang="nl-NL"/>
                    </a:p>
                  </a:txBody>
                  <a:tcPr/>
                </a:tc>
                <a:tc>
                  <a:txBody>
                    <a:bodyPr/>
                    <a:lstStyle/>
                    <a:p>
                      <a:pPr>
                        <a:lnSpc>
                          <a:spcPct val="107000"/>
                        </a:lnSpc>
                        <a:spcAft>
                          <a:spcPts val="800"/>
                        </a:spcAft>
                      </a:pPr>
                      <a:r>
                        <a:rPr lang="en-US" sz="1200">
                          <a:effectLst/>
                        </a:rPr>
                        <a:t>Hope</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83.3%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6.6%</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0.0-11.1%</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1369103231"/>
                  </a:ext>
                </a:extLst>
              </a:tr>
              <a:tr h="176710">
                <a:tc vMerge="1">
                  <a:txBody>
                    <a:bodyPr/>
                    <a:lstStyle/>
                    <a:p>
                      <a:endParaRPr lang="nl-NL"/>
                    </a:p>
                  </a:txBody>
                  <a:tcPr/>
                </a:tc>
                <a:tc>
                  <a:txBody>
                    <a:bodyPr/>
                    <a:lstStyle/>
                    <a:p>
                      <a:pPr>
                        <a:lnSpc>
                          <a:spcPct val="107000"/>
                        </a:lnSpc>
                        <a:spcAft>
                          <a:spcPts val="800"/>
                        </a:spcAft>
                      </a:pPr>
                      <a:r>
                        <a:rPr lang="en-US" sz="1200">
                          <a:effectLst/>
                        </a:rPr>
                        <a:t>Identity</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100%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6.6%</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1.7-11.1%</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1977335395"/>
                  </a:ext>
                </a:extLst>
              </a:tr>
              <a:tr h="176710">
                <a:tc vMerge="1">
                  <a:txBody>
                    <a:bodyPr/>
                    <a:lstStyle/>
                    <a:p>
                      <a:endParaRPr lang="nl-NL"/>
                    </a:p>
                  </a:txBody>
                  <a:tcPr/>
                </a:tc>
                <a:tc>
                  <a:txBody>
                    <a:bodyPr/>
                    <a:lstStyle/>
                    <a:p>
                      <a:pPr>
                        <a:lnSpc>
                          <a:spcPct val="107000"/>
                        </a:lnSpc>
                        <a:spcAft>
                          <a:spcPts val="800"/>
                        </a:spcAft>
                      </a:pPr>
                      <a:r>
                        <a:rPr lang="en-US" sz="1200">
                          <a:effectLst/>
                        </a:rPr>
                        <a:t>Meaning</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100%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20.4%</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6.9-30.3%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1930737732"/>
                  </a:ext>
                </a:extLst>
              </a:tr>
              <a:tr h="176710">
                <a:tc vMerge="1">
                  <a:txBody>
                    <a:bodyPr/>
                    <a:lstStyle/>
                    <a:p>
                      <a:endParaRPr lang="nl-NL"/>
                    </a:p>
                  </a:txBody>
                  <a:tcPr/>
                </a:tc>
                <a:tc>
                  <a:txBody>
                    <a:bodyPr/>
                    <a:lstStyle/>
                    <a:p>
                      <a:pPr>
                        <a:lnSpc>
                          <a:spcPct val="107000"/>
                        </a:lnSpc>
                        <a:spcAft>
                          <a:spcPts val="800"/>
                        </a:spcAft>
                      </a:pPr>
                      <a:r>
                        <a:rPr lang="en-US" sz="1200">
                          <a:effectLst/>
                        </a:rPr>
                        <a:t>Empowerment</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83.3%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11.6%</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.0-22.2%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3505551435"/>
                  </a:ext>
                </a:extLst>
              </a:tr>
              <a:tr h="176710">
                <a:tc vMerge="1">
                  <a:txBody>
                    <a:bodyPr/>
                    <a:lstStyle/>
                    <a:p>
                      <a:endParaRPr lang="nl-NL"/>
                    </a:p>
                  </a:txBody>
                  <a:tcPr/>
                </a:tc>
                <a:tc>
                  <a:txBody>
                    <a:bodyPr/>
                    <a:lstStyle/>
                    <a:p>
                      <a:pPr>
                        <a:lnSpc>
                          <a:spcPct val="107000"/>
                        </a:lnSpc>
                        <a:spcAft>
                          <a:spcPts val="800"/>
                        </a:spcAft>
                      </a:pPr>
                      <a:r>
                        <a:rPr lang="en-US" sz="1200">
                          <a:effectLst/>
                        </a:rPr>
                        <a:t>Difficulties</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100%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56.1%</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38.9-67.3%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3332985951"/>
                  </a:ext>
                </a:extLst>
              </a:tr>
              <a:tr h="433271">
                <a:tc vMerge="1">
                  <a:txBody>
                    <a:bodyPr/>
                    <a:lstStyle/>
                    <a:p>
                      <a:endParaRPr lang="nl-NL"/>
                    </a:p>
                  </a:txBody>
                  <a:tcPr/>
                </a:tc>
                <a:tc>
                  <a:txBody>
                    <a:bodyPr/>
                    <a:lstStyle/>
                    <a:p>
                      <a:pPr>
                        <a:lnSpc>
                          <a:spcPct val="107000"/>
                        </a:lnSpc>
                        <a:spcAft>
                          <a:spcPts val="800"/>
                        </a:spcAft>
                      </a:pPr>
                      <a:r>
                        <a:rPr lang="en-US" sz="1200">
                          <a:effectLst/>
                        </a:rPr>
                        <a:t>Not relevant</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50.0%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3.3%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0.0-9.3%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2550760909"/>
                  </a:ext>
                </a:extLst>
              </a:tr>
              <a:tr h="176710">
                <a:tc rowSpan="7">
                  <a:txBody>
                    <a:bodyPr/>
                    <a:lstStyle/>
                    <a:p>
                      <a:pPr>
                        <a:lnSpc>
                          <a:spcPct val="107000"/>
                        </a:lnSpc>
                        <a:spcAft>
                          <a:spcPts val="800"/>
                        </a:spcAft>
                      </a:pPr>
                      <a:endParaRPr lang="nl-NL" sz="1400" dirty="0">
                        <a:effectLst/>
                      </a:endParaRPr>
                    </a:p>
                    <a:p>
                      <a:pPr>
                        <a:lnSpc>
                          <a:spcPct val="107000"/>
                        </a:lnSpc>
                        <a:spcAft>
                          <a:spcPts val="800"/>
                        </a:spcAft>
                      </a:pPr>
                      <a:r>
                        <a:rPr lang="en-US" sz="1400" dirty="0">
                          <a:effectLst/>
                        </a:rPr>
                        <a:t>MULTI</a:t>
                      </a:r>
                      <a:endParaRPr lang="nl-NL" sz="1400" dirty="0">
                        <a:effectLst/>
                      </a:endParaRPr>
                    </a:p>
                    <a:p>
                      <a:pPr>
                        <a:lnSpc>
                          <a:spcPct val="107000"/>
                        </a:lnSpc>
                        <a:spcAft>
                          <a:spcPts val="800"/>
                        </a:spcAft>
                      </a:pPr>
                      <a:r>
                        <a:rPr lang="en-US" sz="1400" dirty="0">
                          <a:effectLst/>
                        </a:rPr>
                        <a:t>(n=6)</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nSpc>
                          <a:spcPct val="107000"/>
                        </a:lnSpc>
                        <a:spcAft>
                          <a:spcPts val="800"/>
                        </a:spcAft>
                      </a:pPr>
                      <a:r>
                        <a:rPr lang="en-US" sz="1200">
                          <a:effectLst/>
                        </a:rPr>
                        <a:t>Connectedness</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100%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8.9%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1.7-32.7%</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2481678024"/>
                  </a:ext>
                </a:extLst>
              </a:tr>
              <a:tr h="176710">
                <a:tc vMerge="1">
                  <a:txBody>
                    <a:bodyPr/>
                    <a:lstStyle/>
                    <a:p>
                      <a:endParaRPr lang="nl-NL"/>
                    </a:p>
                  </a:txBody>
                  <a:tcPr/>
                </a:tc>
                <a:tc>
                  <a:txBody>
                    <a:bodyPr/>
                    <a:lstStyle/>
                    <a:p>
                      <a:pPr>
                        <a:lnSpc>
                          <a:spcPct val="107000"/>
                        </a:lnSpc>
                        <a:spcAft>
                          <a:spcPts val="800"/>
                        </a:spcAft>
                      </a:pPr>
                      <a:r>
                        <a:rPr lang="en-US" sz="1200">
                          <a:effectLst/>
                        </a:rPr>
                        <a:t>Hope</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100%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5.4%</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3.3-8.2%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3045865419"/>
                  </a:ext>
                </a:extLst>
              </a:tr>
              <a:tr h="176710">
                <a:tc vMerge="1">
                  <a:txBody>
                    <a:bodyPr/>
                    <a:lstStyle/>
                    <a:p>
                      <a:endParaRPr lang="nl-NL"/>
                    </a:p>
                  </a:txBody>
                  <a:tcPr/>
                </a:tc>
                <a:tc>
                  <a:txBody>
                    <a:bodyPr/>
                    <a:lstStyle/>
                    <a:p>
                      <a:pPr>
                        <a:lnSpc>
                          <a:spcPct val="107000"/>
                        </a:lnSpc>
                        <a:spcAft>
                          <a:spcPts val="800"/>
                        </a:spcAft>
                      </a:pPr>
                      <a:r>
                        <a:rPr lang="en-US" sz="1200">
                          <a:effectLst/>
                        </a:rPr>
                        <a:t>Identity</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66.7%</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5.9%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.0-16.4%</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165841182"/>
                  </a:ext>
                </a:extLst>
              </a:tr>
              <a:tr h="176710">
                <a:tc vMerge="1">
                  <a:txBody>
                    <a:bodyPr/>
                    <a:lstStyle/>
                    <a:p>
                      <a:endParaRPr lang="nl-NL"/>
                    </a:p>
                  </a:txBody>
                  <a:tcPr/>
                </a:tc>
                <a:tc>
                  <a:txBody>
                    <a:bodyPr/>
                    <a:lstStyle/>
                    <a:p>
                      <a:pPr>
                        <a:lnSpc>
                          <a:spcPct val="107000"/>
                        </a:lnSpc>
                        <a:spcAft>
                          <a:spcPts val="800"/>
                        </a:spcAft>
                      </a:pPr>
                      <a:r>
                        <a:rPr lang="en-US" sz="1200">
                          <a:effectLst/>
                        </a:rPr>
                        <a:t>Meaning</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100%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5.7%</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1.1-10.0%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826259727"/>
                  </a:ext>
                </a:extLst>
              </a:tr>
              <a:tr h="176710">
                <a:tc vMerge="1">
                  <a:txBody>
                    <a:bodyPr/>
                    <a:lstStyle/>
                    <a:p>
                      <a:endParaRPr lang="nl-NL"/>
                    </a:p>
                  </a:txBody>
                  <a:tcPr/>
                </a:tc>
                <a:tc>
                  <a:txBody>
                    <a:bodyPr/>
                    <a:lstStyle/>
                    <a:p>
                      <a:pPr>
                        <a:lnSpc>
                          <a:spcPct val="107000"/>
                        </a:lnSpc>
                        <a:spcAft>
                          <a:spcPts val="800"/>
                        </a:spcAft>
                      </a:pPr>
                      <a:r>
                        <a:rPr lang="en-US" sz="1200">
                          <a:effectLst/>
                        </a:rPr>
                        <a:t>Empowerment</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100%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8.8%</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3.3-18.4%</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2753173180"/>
                  </a:ext>
                </a:extLst>
              </a:tr>
              <a:tr h="176710">
                <a:tc vMerge="1">
                  <a:txBody>
                    <a:bodyPr/>
                    <a:lstStyle/>
                    <a:p>
                      <a:endParaRPr lang="nl-NL"/>
                    </a:p>
                  </a:txBody>
                  <a:tcPr/>
                </a:tc>
                <a:tc>
                  <a:txBody>
                    <a:bodyPr/>
                    <a:lstStyle/>
                    <a:p>
                      <a:pPr>
                        <a:lnSpc>
                          <a:spcPct val="107000"/>
                        </a:lnSpc>
                        <a:spcAft>
                          <a:spcPts val="800"/>
                        </a:spcAft>
                      </a:pPr>
                      <a:r>
                        <a:rPr lang="en-US" sz="1200">
                          <a:effectLst/>
                        </a:rPr>
                        <a:t>Difficulties</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100%</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71.4%</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55.1-83.9%</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2187275750"/>
                  </a:ext>
                </a:extLst>
              </a:tr>
              <a:tr h="512334">
                <a:tc vMerge="1">
                  <a:txBody>
                    <a:bodyPr/>
                    <a:lstStyle/>
                    <a:p>
                      <a:endParaRPr lang="nl-NL"/>
                    </a:p>
                  </a:txBody>
                  <a:tcPr/>
                </a:tc>
                <a:tc>
                  <a:txBody>
                    <a:bodyPr/>
                    <a:lstStyle/>
                    <a:p>
                      <a:pPr>
                        <a:lnSpc>
                          <a:spcPct val="107000"/>
                        </a:lnSpc>
                        <a:spcAft>
                          <a:spcPts val="800"/>
                        </a:spcAft>
                      </a:pPr>
                      <a:r>
                        <a:rPr lang="en-US" sz="1200" dirty="0">
                          <a:effectLst/>
                        </a:rPr>
                        <a:t>Not relevant</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a:effectLst/>
                        </a:rPr>
                        <a:t>66.7%</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dirty="0">
                          <a:effectLst/>
                        </a:rPr>
                        <a:t>4.1%</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tc>
                  <a:txBody>
                    <a:bodyPr/>
                    <a:lstStyle/>
                    <a:p>
                      <a:pPr algn="ctr">
                        <a:lnSpc>
                          <a:spcPct val="107000"/>
                        </a:lnSpc>
                        <a:spcAft>
                          <a:spcPts val="800"/>
                        </a:spcAft>
                      </a:pPr>
                      <a:r>
                        <a:rPr lang="en-US" sz="1200" dirty="0">
                          <a:effectLst/>
                        </a:rPr>
                        <a:t>.0-10.5%</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527" marR="44527" marT="0" marB="0"/>
                </a:tc>
                <a:extLst>
                  <a:ext uri="{0D108BD9-81ED-4DB2-BD59-A6C34878D82A}">
                    <a16:rowId xmlns:a16="http://schemas.microsoft.com/office/drawing/2014/main" val="3190076559"/>
                  </a:ext>
                </a:extLst>
              </a:tr>
            </a:tbl>
          </a:graphicData>
        </a:graphic>
      </p:graphicFrame>
      <mc:AlternateContent xmlns:mc="http://schemas.openxmlformats.org/markup-compatibility/2006" xmlns:p14="http://schemas.microsoft.com/office/powerpoint/2010/main">
        <mc:Choice Requires="p14">
          <p:contentPart p14:bwMode="auto" r:id="rId3">
            <p14:nvContentPartPr>
              <p14:cNvPr id="6" name="Inkt 5">
                <a:extLst>
                  <a:ext uri="{FF2B5EF4-FFF2-40B4-BE49-F238E27FC236}">
                    <a16:creationId xmlns:a16="http://schemas.microsoft.com/office/drawing/2014/main" id="{21488278-3B3C-0463-2677-687732A7CF39}"/>
                  </a:ext>
                </a:extLst>
              </p14:cNvPr>
              <p14:cNvContentPartPr/>
              <p14:nvPr/>
            </p14:nvContentPartPr>
            <p14:xfrm>
              <a:off x="5186752" y="1636841"/>
              <a:ext cx="1554480" cy="1883520"/>
            </p14:xfrm>
          </p:contentPart>
        </mc:Choice>
        <mc:Fallback xmlns="">
          <p:pic>
            <p:nvPicPr>
              <p:cNvPr id="6" name="Inkt 5">
                <a:extLst>
                  <a:ext uri="{FF2B5EF4-FFF2-40B4-BE49-F238E27FC236}">
                    <a16:creationId xmlns:a16="http://schemas.microsoft.com/office/drawing/2014/main" id="{21488278-3B3C-0463-2677-687732A7CF39}"/>
                  </a:ext>
                </a:extLst>
              </p:cNvPr>
              <p:cNvPicPr/>
              <p:nvPr/>
            </p:nvPicPr>
            <p:blipFill>
              <a:blip r:embed="rId4"/>
              <a:stretch>
                <a:fillRect/>
              </a:stretch>
            </p:blipFill>
            <p:spPr>
              <a:xfrm>
                <a:off x="5177752" y="1627841"/>
                <a:ext cx="1572120" cy="1901160"/>
              </a:xfrm>
              <a:prstGeom prst="rect">
                <a:avLst/>
              </a:prstGeom>
            </p:spPr>
          </p:pic>
        </mc:Fallback>
      </mc:AlternateContent>
    </p:spTree>
    <p:extLst>
      <p:ext uri="{BB962C8B-B14F-4D97-AF65-F5344CB8AC3E}">
        <p14:creationId xmlns:p14="http://schemas.microsoft.com/office/powerpoint/2010/main" val="334334593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ert">
  <a:themeElements>
    <a:clrScheme name="Rood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Slier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ert">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6534</TotalTime>
  <Words>2924</Words>
  <Application>Microsoft Office PowerPoint</Application>
  <PresentationFormat>Breedbeeld</PresentationFormat>
  <Paragraphs>659</Paragraphs>
  <Slides>33</Slides>
  <Notes>18</Notes>
  <HiddenSlides>0</HiddenSlides>
  <MMClips>0</MMClips>
  <ScaleCrop>false</ScaleCrop>
  <HeadingPairs>
    <vt:vector size="6" baseType="variant">
      <vt:variant>
        <vt:lpstr>Gebruikte lettertypen</vt:lpstr>
      </vt:variant>
      <vt:variant>
        <vt:i4>14</vt:i4>
      </vt:variant>
      <vt:variant>
        <vt:lpstr>Thema</vt:lpstr>
      </vt:variant>
      <vt:variant>
        <vt:i4>2</vt:i4>
      </vt:variant>
      <vt:variant>
        <vt:lpstr>Diatitels</vt:lpstr>
      </vt:variant>
      <vt:variant>
        <vt:i4>33</vt:i4>
      </vt:variant>
    </vt:vector>
  </HeadingPairs>
  <TitlesOfParts>
    <vt:vector size="49" baseType="lpstr">
      <vt:lpstr>Aharoni</vt:lpstr>
      <vt:lpstr>Arial</vt:lpstr>
      <vt:lpstr>Calibri</vt:lpstr>
      <vt:lpstr>Calibri Light</vt:lpstr>
      <vt:lpstr>Century Gothic</vt:lpstr>
      <vt:lpstr>Corbel</vt:lpstr>
      <vt:lpstr>Franklin Gothic Medium</vt:lpstr>
      <vt:lpstr>Gill Sans Ultra Bold</vt:lpstr>
      <vt:lpstr>Mistral</vt:lpstr>
      <vt:lpstr>Rockwell</vt:lpstr>
      <vt:lpstr>source sans pro</vt:lpstr>
      <vt:lpstr>Times New Roman</vt:lpstr>
      <vt:lpstr>Wingdings</vt:lpstr>
      <vt:lpstr>Wingdings 3</vt:lpstr>
      <vt:lpstr>Kantoorthema</vt:lpstr>
      <vt:lpstr>Sliert</vt:lpstr>
      <vt:lpstr>Ervaringen delen</vt:lpstr>
      <vt:lpstr>Shared decision making</vt:lpstr>
      <vt:lpstr>PowerPoint-presentatie</vt:lpstr>
      <vt:lpstr>PowerPoint-presentatie</vt:lpstr>
      <vt:lpstr>Project in progress…</vt:lpstr>
      <vt:lpstr>Promovendi</vt:lpstr>
      <vt:lpstr>1. STORY MINE</vt:lpstr>
      <vt:lpstr>Persoonlijk herstel: transdiagnostisch?</vt:lpstr>
      <vt:lpstr>PowerPoint-presentatie</vt:lpstr>
      <vt:lpstr>PowerPoint-presentatie</vt:lpstr>
      <vt:lpstr>PowerPoint-presentatie</vt:lpstr>
      <vt:lpstr>STUDYING TOPICS OF RECOVERY IN MENTAL HEALTH ORIENTED NARRATIVE EXPERIENCES</vt:lpstr>
      <vt:lpstr>Leren van succesverhalen: cannabis</vt:lpstr>
      <vt:lpstr>Adviezen uit succesverhalen: cannabis</vt:lpstr>
      <vt:lpstr>Adviezen uit succesverhalen: cannabis</vt:lpstr>
      <vt:lpstr>Ervaringen delen</vt:lpstr>
      <vt:lpstr>Sekse- en genderverschillen bij psychose</vt:lpstr>
      <vt:lpstr>Sekse- en genderverschillen bij psychose</vt:lpstr>
      <vt:lpstr>Wat zijn de grote voorspellers van herstel in psychose?</vt:lpstr>
      <vt:lpstr>Herstel bij mensen met een psychose</vt:lpstr>
      <vt:lpstr>Stap 1: literatuur doorzoeken</vt:lpstr>
      <vt:lpstr>ROM-Phamous </vt:lpstr>
      <vt:lpstr>Stap 2: matchen ROM-Phamous </vt:lpstr>
      <vt:lpstr>Stap 3: de “sweet spot” vinden</vt:lpstr>
      <vt:lpstr>De LASSO uitgegooid</vt:lpstr>
      <vt:lpstr>De LASSO uitgegooid</vt:lpstr>
      <vt:lpstr>De LASSO uitgegooid</vt:lpstr>
      <vt:lpstr>Voorspellers voor verandering na 1 jaar?</vt:lpstr>
      <vt:lpstr>Conclusie en discussie</vt:lpstr>
      <vt:lpstr>Met dank aan velen…</vt:lpstr>
      <vt:lpstr>PowerPoint-presentatie</vt:lpstr>
      <vt:lpstr>Take to work message</vt:lpstr>
      <vt:lpstr>Met dank aan velen…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Herstel</dc:title>
  <dc:creator>Jojanneke Bruins</dc:creator>
  <cp:lastModifiedBy>Bogers, Jan</cp:lastModifiedBy>
  <cp:revision>388</cp:revision>
  <dcterms:created xsi:type="dcterms:W3CDTF">2021-01-22T10:40:51Z</dcterms:created>
  <dcterms:modified xsi:type="dcterms:W3CDTF">2023-05-30T13:31:24Z</dcterms:modified>
</cp:coreProperties>
</file>