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305" r:id="rId3"/>
    <p:sldId id="257" r:id="rId4"/>
    <p:sldId id="273" r:id="rId5"/>
    <p:sldId id="259" r:id="rId6"/>
    <p:sldId id="302" r:id="rId7"/>
    <p:sldId id="306" r:id="rId8"/>
    <p:sldId id="315" r:id="rId9"/>
    <p:sldId id="260" r:id="rId10"/>
    <p:sldId id="316" r:id="rId11"/>
    <p:sldId id="258" r:id="rId12"/>
    <p:sldId id="276" r:id="rId13"/>
    <p:sldId id="299" r:id="rId14"/>
    <p:sldId id="268" r:id="rId15"/>
    <p:sldId id="307" r:id="rId16"/>
    <p:sldId id="318" r:id="rId17"/>
    <p:sldId id="275" r:id="rId18"/>
    <p:sldId id="295" r:id="rId19"/>
    <p:sldId id="294" r:id="rId20"/>
    <p:sldId id="293" r:id="rId21"/>
    <p:sldId id="292" r:id="rId22"/>
    <p:sldId id="308" r:id="rId23"/>
    <p:sldId id="304" r:id="rId24"/>
    <p:sldId id="291" r:id="rId25"/>
    <p:sldId id="296" r:id="rId26"/>
    <p:sldId id="319" r:id="rId27"/>
    <p:sldId id="297" r:id="rId28"/>
    <p:sldId id="309" r:id="rId29"/>
    <p:sldId id="311" r:id="rId30"/>
    <p:sldId id="271" r:id="rId31"/>
    <p:sldId id="277" r:id="rId32"/>
    <p:sldId id="278" r:id="rId33"/>
    <p:sldId id="280" r:id="rId34"/>
    <p:sldId id="281" r:id="rId35"/>
    <p:sldId id="282" r:id="rId36"/>
    <p:sldId id="283" r:id="rId37"/>
    <p:sldId id="285" r:id="rId38"/>
    <p:sldId id="286" r:id="rId39"/>
    <p:sldId id="287" r:id="rId40"/>
    <p:sldId id="310" r:id="rId41"/>
    <p:sldId id="284" r:id="rId42"/>
    <p:sldId id="290" r:id="rId43"/>
    <p:sldId id="312" r:id="rId44"/>
    <p:sldId id="31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57710" autoAdjust="0"/>
  </p:normalViewPr>
  <p:slideViewPr>
    <p:cSldViewPr snapToGrid="0">
      <p:cViewPr varScale="1">
        <p:scale>
          <a:sx n="50" d="100"/>
          <a:sy n="50" d="100"/>
        </p:scale>
        <p:origin x="2429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40E8-24AE-4DD4-A3F7-358AB3D76B23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F61FB-1D21-469C-BD66-2117E6A6C0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7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50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9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2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70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98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038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191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342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16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224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878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18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626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540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811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05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222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973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790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619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590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343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08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737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68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498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050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430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6911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416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105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9844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5831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98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210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825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637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621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5179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18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51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03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84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20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61FB-1D21-469C-BD66-2117E6A6C0A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39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03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25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3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2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85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4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93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8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DA66A8-91E1-4837-AB0B-D6CCE840B1E6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1C592A-EBD5-483E-BA37-CE5B62D4C60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7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05857-E49D-432B-B4E3-727723092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Body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 in 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treated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Is 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FE7398-2496-43BB-9A35-8E74613FB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5005" y="4672184"/>
            <a:ext cx="2718995" cy="1655762"/>
          </a:xfrm>
        </p:spPr>
        <p:txBody>
          <a:bodyPr/>
          <a:lstStyle/>
          <a:p>
            <a:r>
              <a:rPr lang="nl-NL" dirty="0"/>
              <a:t>Naomi Jessurun</a:t>
            </a:r>
          </a:p>
          <a:p>
            <a:r>
              <a:rPr lang="nl-NL" dirty="0" err="1"/>
              <a:t>PharmD</a:t>
            </a:r>
            <a:r>
              <a:rPr lang="nl-NL" dirty="0"/>
              <a:t>, klinisch farmacoloog</a:t>
            </a:r>
          </a:p>
          <a:p>
            <a:r>
              <a:rPr lang="nl-NL" dirty="0" err="1"/>
              <a:t>Clozapinewerkgroep</a:t>
            </a:r>
            <a:r>
              <a:rPr lang="nl-NL" dirty="0"/>
              <a:t> </a:t>
            </a:r>
          </a:p>
          <a:p>
            <a:r>
              <a:rPr lang="nl-NL" dirty="0"/>
              <a:t>26-11-21</a:t>
            </a:r>
          </a:p>
        </p:txBody>
      </p:sp>
      <p:pic>
        <p:nvPicPr>
          <p:cNvPr id="4" name="Picture 4" descr="Instituut Verantwoord Medicijngebruik">
            <a:extLst>
              <a:ext uri="{FF2B5EF4-FFF2-40B4-BE49-F238E27FC236}">
                <a16:creationId xmlns:a16="http://schemas.microsoft.com/office/drawing/2014/main" id="{06BC2255-EC6B-4F44-B7DE-8D76069A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03" y="6327946"/>
            <a:ext cx="1206392" cy="3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9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E694E-5A3A-49E4-89A9-56C0509C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Background: </a:t>
            </a:r>
            <a:r>
              <a:rPr lang="nl-NL" dirty="0" err="1"/>
              <a:t>mechanisms</a:t>
            </a:r>
            <a:r>
              <a:rPr lang="nl-NL" dirty="0"/>
              <a:t> of BWG in </a:t>
            </a:r>
            <a:r>
              <a:rPr lang="nl-NL" dirty="0" err="1"/>
              <a:t>SGAs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1C89862-3ABE-466E-880C-6706A0503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35" y="1469294"/>
            <a:ext cx="6357769" cy="5027561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8D0DCD5-71C1-4A99-9957-C2CCDF25BFB0}"/>
              </a:ext>
            </a:extLst>
          </p:cNvPr>
          <p:cNvSpPr/>
          <p:nvPr/>
        </p:nvSpPr>
        <p:spPr>
          <a:xfrm>
            <a:off x="0" y="6173689"/>
            <a:ext cx="7125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https://medialibrary.uantwerpen.be/oldcontent/container2911/files/2011/centraal%20zenuwstelsel%202.pdf</a:t>
            </a:r>
          </a:p>
        </p:txBody>
      </p:sp>
    </p:spTree>
    <p:extLst>
      <p:ext uri="{BB962C8B-B14F-4D97-AF65-F5344CB8AC3E}">
        <p14:creationId xmlns:p14="http://schemas.microsoft.com/office/powerpoint/2010/main" val="195477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EB52E-D6C0-42F8-9C07-DC565CD3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Clozapine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3CFC5-B8FF-4CE9-B025-75C25BE60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Clozapine</a:t>
            </a:r>
            <a:r>
              <a:rPr lang="nl-NL" dirty="0"/>
              <a:t> kwam in 1969 al op de markt, verwijderd vanwege agranulocytose en in 1989 weer toegelaten met controle bloedbeeld</a:t>
            </a:r>
          </a:p>
          <a:p>
            <a:r>
              <a:rPr lang="nl-NL" dirty="0"/>
              <a:t>Bijwerkingen: sedatie, gewichtstoename, convulsies, hypotensie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2EBE4A-422D-4D7B-9BFA-FFACD4412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70" y="3474945"/>
            <a:ext cx="3374660" cy="33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7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61532-D586-448F-BCD0-EE019073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Clozapine</a:t>
            </a:r>
            <a:r>
              <a:rPr lang="nl-NL" dirty="0"/>
              <a:t> – BWG door norclozapine?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A11ED4-4249-4ACD-A775-5D644761B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2087027"/>
            <a:ext cx="5120640" cy="4892667"/>
          </a:xfr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8AA0F01B-EEC4-4B87-927F-46CBF87BEF19}"/>
              </a:ext>
            </a:extLst>
          </p:cNvPr>
          <p:cNvSpPr/>
          <p:nvPr/>
        </p:nvSpPr>
        <p:spPr>
          <a:xfrm>
            <a:off x="3883511" y="3324112"/>
            <a:ext cx="688489" cy="688490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70A387-B7C8-41AF-8A99-AEF6ADB26D8A}"/>
              </a:ext>
            </a:extLst>
          </p:cNvPr>
          <p:cNvSpPr txBox="1"/>
          <p:nvPr/>
        </p:nvSpPr>
        <p:spPr>
          <a:xfrm>
            <a:off x="4550485" y="4348695"/>
            <a:ext cx="102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CYP1A2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4DD417A-3D33-403A-B4D6-F7F5ED4F11B5}"/>
              </a:ext>
            </a:extLst>
          </p:cNvPr>
          <p:cNvSpPr/>
          <p:nvPr/>
        </p:nvSpPr>
        <p:spPr>
          <a:xfrm>
            <a:off x="6122895" y="2346959"/>
            <a:ext cx="688489" cy="688490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8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D4B6D-BC4C-49CD-A309-C5802716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Clozapine</a:t>
            </a:r>
            <a:r>
              <a:rPr lang="nl-NL" dirty="0"/>
              <a:t> – BWG door norclozapine?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FF280F-7F55-465C-BEC2-B4AF9047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Both norclozapine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clozapine</a:t>
            </a:r>
            <a:r>
              <a:rPr lang="nl-NL" dirty="0"/>
              <a:t> have actions at</a:t>
            </a:r>
          </a:p>
          <a:p>
            <a:pPr marL="0" indent="0">
              <a:buNone/>
            </a:pPr>
            <a:r>
              <a:rPr lang="nl-NL" b="1" dirty="0" err="1"/>
              <a:t>Histaminergic</a:t>
            </a:r>
            <a:r>
              <a:rPr lang="nl-NL" dirty="0"/>
              <a:t>,</a:t>
            </a:r>
            <a:r>
              <a:rPr lang="nl-NL" b="1" dirty="0"/>
              <a:t> </a:t>
            </a:r>
            <a:r>
              <a:rPr lang="nl-NL" b="1" dirty="0" err="1"/>
              <a:t>serotonergic</a:t>
            </a:r>
            <a:r>
              <a:rPr lang="nl-NL" dirty="0"/>
              <a:t>,</a:t>
            </a:r>
            <a:r>
              <a:rPr lang="nl-NL" b="1" dirty="0"/>
              <a:t> </a:t>
            </a:r>
            <a:r>
              <a:rPr lang="nl-NL" b="1" dirty="0" err="1"/>
              <a:t>dopaminergic</a:t>
            </a:r>
            <a:r>
              <a:rPr lang="nl-NL" b="1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 err="1"/>
              <a:t>muscarinic</a:t>
            </a:r>
            <a:r>
              <a:rPr lang="nl-NL" b="1" dirty="0"/>
              <a:t> </a:t>
            </a:r>
            <a:r>
              <a:rPr lang="nl-NL" b="1" dirty="0" err="1"/>
              <a:t>receptors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potentially</a:t>
            </a:r>
            <a:r>
              <a:rPr lang="nl-NL" dirty="0"/>
              <a:t> </a:t>
            </a:r>
            <a:r>
              <a:rPr lang="nl-NL" dirty="0" err="1"/>
              <a:t>mediate</a:t>
            </a:r>
            <a:r>
              <a:rPr lang="nl-NL" dirty="0"/>
              <a:t> antipsychotica actions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metabolic</a:t>
            </a:r>
            <a:r>
              <a:rPr lang="nl-NL" dirty="0"/>
              <a:t> side </a:t>
            </a:r>
            <a:r>
              <a:rPr lang="nl-NL" dirty="0" err="1"/>
              <a:t>effects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The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compounds</a:t>
            </a:r>
            <a:r>
              <a:rPr lang="nl-NL" dirty="0"/>
              <a:t> have </a:t>
            </a:r>
            <a:r>
              <a:rPr lang="nl-NL" dirty="0" err="1"/>
              <a:t>differential</a:t>
            </a:r>
            <a:r>
              <a:rPr lang="nl-NL" dirty="0"/>
              <a:t> receptor </a:t>
            </a:r>
            <a:r>
              <a:rPr lang="nl-NL" dirty="0" err="1"/>
              <a:t>activity</a:t>
            </a:r>
            <a:r>
              <a:rPr lang="nl-NL" dirty="0"/>
              <a:t> voor </a:t>
            </a:r>
            <a:r>
              <a:rPr lang="nl-NL" b="1" dirty="0"/>
              <a:t>serotonine receptoren </a:t>
            </a:r>
            <a:r>
              <a:rPr lang="nl-NL" dirty="0" err="1"/>
              <a:t>and</a:t>
            </a:r>
            <a:r>
              <a:rPr lang="nl-NL" dirty="0"/>
              <a:t> norclozapine </a:t>
            </a:r>
            <a:r>
              <a:rPr lang="nl-NL" dirty="0" err="1"/>
              <a:t>may</a:t>
            </a:r>
            <a:r>
              <a:rPr lang="nl-NL" dirty="0"/>
              <a:t> have </a:t>
            </a:r>
            <a:r>
              <a:rPr lang="nl-NL" dirty="0" err="1"/>
              <a:t>greater</a:t>
            </a:r>
            <a:r>
              <a:rPr lang="nl-NL" dirty="0"/>
              <a:t>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consequences</a:t>
            </a:r>
            <a:endParaRPr lang="nl-N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080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C4226-8C65-4C16-9396-3239F15F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Clozapine</a:t>
            </a:r>
            <a:r>
              <a:rPr lang="nl-NL" dirty="0"/>
              <a:t> – BWG door norclozapine?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EDDB8DC-F7CF-413C-A1AE-85A125883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115884"/>
              </p:ext>
            </p:extLst>
          </p:nvPr>
        </p:nvGraphicFramePr>
        <p:xfrm>
          <a:off x="742278" y="2040777"/>
          <a:ext cx="788064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19">
                  <a:extLst>
                    <a:ext uri="{9D8B030D-6E8A-4147-A177-3AD203B41FA5}">
                      <a16:colId xmlns:a16="http://schemas.microsoft.com/office/drawing/2014/main" val="3914773506"/>
                    </a:ext>
                  </a:extLst>
                </a:gridCol>
                <a:gridCol w="3327710">
                  <a:extLst>
                    <a:ext uri="{9D8B030D-6E8A-4147-A177-3AD203B41FA5}">
                      <a16:colId xmlns:a16="http://schemas.microsoft.com/office/drawing/2014/main" val="114022995"/>
                    </a:ext>
                  </a:extLst>
                </a:gridCol>
                <a:gridCol w="3096618">
                  <a:extLst>
                    <a:ext uri="{9D8B030D-6E8A-4147-A177-3AD203B41FA5}">
                      <a16:colId xmlns:a16="http://schemas.microsoft.com/office/drawing/2014/main" val="3556688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Norclozapine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Clozapine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67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baseline="0" dirty="0"/>
                        <a:t>5-HT</a:t>
                      </a:r>
                      <a:r>
                        <a:rPr lang="nl-NL" b="1" baseline="-25000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Antagonisme, hoge affiniteit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Antagonisme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57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</a:t>
                      </a:r>
                      <a:r>
                        <a:rPr lang="nl-NL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Parti</a:t>
                      </a:r>
                      <a:r>
                        <a:rPr lang="az-Cyrl-AZ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ё</a:t>
                      </a:r>
                      <a:r>
                        <a:rPr lang="nl-NL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</a:t>
                      </a:r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agonist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Inverse agonist/antagonist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4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</a:t>
                      </a:r>
                      <a:r>
                        <a:rPr lang="nl-NL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Parti</a:t>
                      </a:r>
                      <a:r>
                        <a:rPr lang="az-Cyrl-AZ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ё</a:t>
                      </a:r>
                      <a:r>
                        <a:rPr lang="nl-NL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</a:t>
                      </a:r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agonist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Inverse agonist/antagonist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6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</a:t>
                      </a:r>
                      <a:r>
                        <a:rPr lang="nl-NL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Potent </a:t>
                      </a:r>
                      <a:r>
                        <a:rPr lang="nl-NL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parti</a:t>
                      </a:r>
                      <a:r>
                        <a:rPr lang="az-Cyrl-AZ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ё</a:t>
                      </a:r>
                      <a:r>
                        <a:rPr lang="nl-NL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</a:t>
                      </a:r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agonist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Zwakke agonist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2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α</a:t>
                      </a:r>
                      <a:r>
                        <a:rPr lang="nl-NL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Antagonist </a:t>
                      </a:r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sym typeface="Symbol" panose="05050102010706020507" pitchFamily="18" charset="2"/>
                        </a:rPr>
                        <a:t> 5x</a:t>
                      </a:r>
                      <a:endParaRPr lang="nl-N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Antagonist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835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baseline="0" dirty="0"/>
                        <a:t>H</a:t>
                      </a:r>
                      <a:r>
                        <a:rPr lang="nl-NL" b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Antagonist </a:t>
                      </a:r>
                      <a:r>
                        <a:rPr lang="nl-NL" b="1" dirty="0">
                          <a:sym typeface="Symbol" panose="05050102010706020507" pitchFamily="18" charset="2"/>
                        </a:rPr>
                        <a:t> 50x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Antagonist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3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85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3A87F-308D-46AE-81E4-2EA945DA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65" y="4851065"/>
            <a:ext cx="7886700" cy="1325563"/>
          </a:xfrm>
        </p:spPr>
        <p:txBody>
          <a:bodyPr>
            <a:normAutofit/>
          </a:bodyPr>
          <a:lstStyle/>
          <a:p>
            <a:r>
              <a:rPr lang="nl-NL" sz="2400" dirty="0"/>
              <a:t>J </a:t>
            </a:r>
            <a:r>
              <a:rPr lang="nl-NL" sz="2400" dirty="0" err="1"/>
              <a:t>Clin</a:t>
            </a:r>
            <a:r>
              <a:rPr lang="nl-NL" sz="2400" dirty="0"/>
              <a:t> </a:t>
            </a:r>
            <a:r>
              <a:rPr lang="nl-NL" sz="2400" dirty="0" err="1"/>
              <a:t>Psychiatry</a:t>
            </a:r>
            <a:r>
              <a:rPr lang="nl-NL" sz="2400" dirty="0"/>
              <a:t> 2004;65:766–771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A8A9223-1E10-4456-B12A-475BCCDD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583737"/>
            <a:ext cx="7048500" cy="1973580"/>
          </a:xfrm>
        </p:spPr>
      </p:pic>
    </p:spTree>
    <p:extLst>
      <p:ext uri="{BB962C8B-B14F-4D97-AF65-F5344CB8AC3E}">
        <p14:creationId xmlns:p14="http://schemas.microsoft.com/office/powerpoint/2010/main" val="269316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61532-D586-448F-BCD0-EE019073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Clozapine</a:t>
            </a:r>
            <a:r>
              <a:rPr lang="nl-NL" dirty="0"/>
              <a:t> – BWG door norclozapine?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A11ED4-4249-4ACD-A775-5D644761B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2087027"/>
            <a:ext cx="5120640" cy="4892667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270A387-B7C8-41AF-8A99-AEF6ADB26D8A}"/>
              </a:ext>
            </a:extLst>
          </p:cNvPr>
          <p:cNvSpPr txBox="1"/>
          <p:nvPr/>
        </p:nvSpPr>
        <p:spPr>
          <a:xfrm>
            <a:off x="4550485" y="4348695"/>
            <a:ext cx="117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CYP1A2</a:t>
            </a:r>
            <a:r>
              <a:rPr lang="nl-NL" dirty="0">
                <a:solidFill>
                  <a:srgbClr val="00B0F0"/>
                </a:solidFill>
                <a:sym typeface="Symbol" panose="05050102010706020507" pitchFamily="18" charset="2"/>
              </a:rPr>
              <a:t>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837539-10F2-47EE-A4B9-87F039E276DB}"/>
              </a:ext>
            </a:extLst>
          </p:cNvPr>
          <p:cNvSpPr txBox="1"/>
          <p:nvPr/>
        </p:nvSpPr>
        <p:spPr>
          <a:xfrm>
            <a:off x="4951126" y="2850783"/>
            <a:ext cx="24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F0"/>
                </a:solidFill>
                <a:sym typeface="Symbol" panose="05050102010706020507" pitchFamily="18" charset="2"/>
              </a:rPr>
              <a:t>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9673F2-D59C-4F31-BD58-C03666E4CA8D}"/>
              </a:ext>
            </a:extLst>
          </p:cNvPr>
          <p:cNvSpPr txBox="1"/>
          <p:nvPr/>
        </p:nvSpPr>
        <p:spPr>
          <a:xfrm>
            <a:off x="4227755" y="4012602"/>
            <a:ext cx="164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fluvoxamine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27175-581B-4497-84BF-F8971768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Adjunctive</a:t>
            </a:r>
            <a:r>
              <a:rPr lang="nl-NL" dirty="0"/>
              <a:t> </a:t>
            </a:r>
            <a:r>
              <a:rPr lang="nl-NL" dirty="0" err="1"/>
              <a:t>fluvoxamine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DC95F8-B2EC-40CE-888D-E07327C8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Addition</a:t>
            </a:r>
            <a:r>
              <a:rPr lang="nl-NL" dirty="0"/>
              <a:t> of </a:t>
            </a:r>
            <a:r>
              <a:rPr lang="nl-NL" dirty="0" err="1"/>
              <a:t>fluvoxamine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clozapine</a:t>
            </a:r>
            <a:r>
              <a:rPr lang="nl-NL" dirty="0"/>
              <a:t> treatment is well </a:t>
            </a:r>
            <a:r>
              <a:rPr lang="nl-NL" dirty="0" err="1"/>
              <a:t>toleraterd</a:t>
            </a:r>
            <a:r>
              <a:rPr lang="nl-NL" dirty="0"/>
              <a:t> +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psychopathofysiology</a:t>
            </a:r>
            <a:r>
              <a:rPr lang="nl-NL" dirty="0"/>
              <a:t> of </a:t>
            </a:r>
            <a:r>
              <a:rPr lang="nl-NL" dirty="0" err="1"/>
              <a:t>schziphrenic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Fluvoxamine</a:t>
            </a:r>
            <a:r>
              <a:rPr lang="nl-NL" dirty="0"/>
              <a:t> </a:t>
            </a:r>
            <a:r>
              <a:rPr lang="nl-NL" dirty="0" err="1"/>
              <a:t>inhibits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formation</a:t>
            </a:r>
            <a:r>
              <a:rPr lang="nl-NL" dirty="0"/>
              <a:t> of norclozapine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inhibiting</a:t>
            </a:r>
            <a:r>
              <a:rPr lang="nl-NL" dirty="0"/>
              <a:t> CYP1A2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Lu </a:t>
            </a:r>
            <a:r>
              <a:rPr lang="nl-NL" i="1" dirty="0"/>
              <a:t>et al.</a:t>
            </a:r>
            <a:r>
              <a:rPr lang="nl-NL" dirty="0"/>
              <a:t>: </a:t>
            </a:r>
            <a:r>
              <a:rPr lang="nl-NL" dirty="0" err="1"/>
              <a:t>coadministration</a:t>
            </a:r>
            <a:r>
              <a:rPr lang="nl-NL" dirty="0"/>
              <a:t> of </a:t>
            </a:r>
            <a:r>
              <a:rPr lang="nl-NL" dirty="0" err="1"/>
              <a:t>fluvoxamine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attenuate</a:t>
            </a:r>
            <a:r>
              <a:rPr lang="nl-NL" dirty="0"/>
              <a:t>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serum levels of glucose, </a:t>
            </a:r>
            <a:r>
              <a:rPr lang="nl-NL" dirty="0" err="1"/>
              <a:t>triglycerides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cholesterol in 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recipients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95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6D13D-6590-4D25-A460-A0970E95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Adjunctive</a:t>
            </a:r>
            <a:r>
              <a:rPr lang="nl-NL" dirty="0"/>
              <a:t> </a:t>
            </a:r>
            <a:r>
              <a:rPr lang="nl-NL" dirty="0" err="1"/>
              <a:t>fluvoxamine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63F4B2-4973-4061-A406-2F4A172E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 err="1"/>
              <a:t>Study</a:t>
            </a:r>
            <a:r>
              <a:rPr lang="nl-NL" u="sng" dirty="0"/>
              <a:t> </a:t>
            </a:r>
            <a:r>
              <a:rPr lang="nl-NL" u="sng" dirty="0" err="1"/>
              <a:t>population</a:t>
            </a:r>
            <a:r>
              <a:rPr lang="nl-NL" u="sng" dirty="0"/>
              <a:t>:</a:t>
            </a:r>
          </a:p>
          <a:p>
            <a:pPr marL="0" indent="0">
              <a:buNone/>
            </a:pPr>
            <a:r>
              <a:rPr lang="nl-NL" dirty="0"/>
              <a:t>68 treatment-</a:t>
            </a:r>
            <a:r>
              <a:rPr lang="nl-NL" dirty="0" err="1"/>
              <a:t>resistant</a:t>
            </a:r>
            <a:r>
              <a:rPr lang="nl-NL" dirty="0"/>
              <a:t> </a:t>
            </a:r>
            <a:r>
              <a:rPr lang="en-US" dirty="0"/>
              <a:t>inpatients with a DSM-IV diagnosis of schizophrenia were randomly assigned to 2 treatment </a:t>
            </a:r>
            <a:r>
              <a:rPr lang="nl-NL" dirty="0" err="1"/>
              <a:t>groups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12 weeks. </a:t>
            </a:r>
          </a:p>
          <a:p>
            <a:pPr marL="0" indent="0">
              <a:buNone/>
            </a:pPr>
            <a:r>
              <a:rPr lang="nl-NL" dirty="0" err="1"/>
              <a:t>Monotherapy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(n </a:t>
            </a:r>
            <a:r>
              <a:rPr lang="en-US" dirty="0"/>
              <a:t>= 34, F=24 (70%)) </a:t>
            </a:r>
            <a:r>
              <a:rPr lang="nl-NL" dirty="0"/>
              <a:t>: </a:t>
            </a:r>
            <a:r>
              <a:rPr lang="en-US" dirty="0"/>
              <a:t>received clozapine 600 mg/day</a:t>
            </a:r>
          </a:p>
          <a:p>
            <a:pPr marL="0" indent="0">
              <a:buNone/>
            </a:pPr>
            <a:r>
              <a:rPr lang="en-US" dirty="0"/>
              <a:t>Fluvoxamine additive group</a:t>
            </a:r>
            <a:r>
              <a:rPr lang="nl-NL" dirty="0"/>
              <a:t> (n </a:t>
            </a:r>
            <a:r>
              <a:rPr lang="en-US" dirty="0"/>
              <a:t>= 34, F=24 (70%)) : received fluvoxamine 50 mg/day plus low-dose clozapine </a:t>
            </a:r>
            <a:r>
              <a:rPr lang="nl-NL" dirty="0"/>
              <a:t>250 mg/</a:t>
            </a:r>
            <a:r>
              <a:rPr lang="nl-NL" dirty="0" err="1"/>
              <a:t>day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004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BF4CF-C39E-4D3D-B827-464E193F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Adjunctive</a:t>
            </a:r>
            <a:r>
              <a:rPr lang="nl-NL" dirty="0"/>
              <a:t> </a:t>
            </a:r>
            <a:r>
              <a:rPr lang="nl-NL" dirty="0" err="1"/>
              <a:t>fluvoxamine</a:t>
            </a:r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9E7E1198-E9FC-4B07-AC17-8171B25E4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62941"/>
            <a:ext cx="7886700" cy="2819707"/>
          </a:xfrm>
          <a:ln>
            <a:solidFill>
              <a:srgbClr val="FF0000"/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B6BF8E5-8B1C-45B0-B63B-9C98167F6C37}"/>
              </a:ext>
            </a:extLst>
          </p:cNvPr>
          <p:cNvSpPr/>
          <p:nvPr/>
        </p:nvSpPr>
        <p:spPr>
          <a:xfrm>
            <a:off x="5139070" y="3062178"/>
            <a:ext cx="3239386" cy="43947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DD318B9-4433-4000-BF8A-6B56430F0C49}"/>
              </a:ext>
            </a:extLst>
          </p:cNvPr>
          <p:cNvSpPr/>
          <p:nvPr/>
        </p:nvSpPr>
        <p:spPr>
          <a:xfrm>
            <a:off x="5139070" y="3607982"/>
            <a:ext cx="3239386" cy="3544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2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410B4-7246-4C58-A2E2-3FCBE03A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Dissertation</a:t>
            </a:r>
            <a:r>
              <a:rPr lang="nl-NL" dirty="0"/>
              <a:t> / </a:t>
            </a:r>
            <a:r>
              <a:rPr lang="nl-NL" dirty="0" err="1"/>
              <a:t>disclosure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00B29F-7DB7-4D8B-93A3-4ECC51CF4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The </a:t>
            </a:r>
            <a:r>
              <a:rPr lang="nl-NL" dirty="0" err="1"/>
              <a:t>role</a:t>
            </a:r>
            <a:r>
              <a:rPr lang="nl-NL" dirty="0"/>
              <a:t> of drug metabolization </a:t>
            </a:r>
            <a:r>
              <a:rPr lang="nl-NL" dirty="0" err="1"/>
              <a:t>and</a:t>
            </a:r>
            <a:r>
              <a:rPr lang="nl-NL" dirty="0"/>
              <a:t> drug </a:t>
            </a:r>
            <a:r>
              <a:rPr lang="nl-NL" dirty="0" err="1"/>
              <a:t>metabolites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developing</a:t>
            </a:r>
            <a:r>
              <a:rPr lang="nl-NL" dirty="0"/>
              <a:t> of adverse drug </a:t>
            </a:r>
            <a:r>
              <a:rPr lang="nl-NL" dirty="0" err="1"/>
              <a:t>reactions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61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3B126-F7E4-4405-944F-6B88FBD3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Adjunctive</a:t>
            </a:r>
            <a:r>
              <a:rPr lang="nl-NL" dirty="0"/>
              <a:t> </a:t>
            </a:r>
            <a:r>
              <a:rPr lang="nl-NL" dirty="0" err="1"/>
              <a:t>fluvoxamine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8398C13-53AF-418F-A8E2-E0A5AB258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" y="2538805"/>
            <a:ext cx="7950720" cy="2755200"/>
          </a:xfrm>
          <a:ln>
            <a:solidFill>
              <a:srgbClr val="FF0000"/>
            </a:solidFill>
          </a:ln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760DF05-6734-4A1B-9C66-77B2930A718F}"/>
              </a:ext>
            </a:extLst>
          </p:cNvPr>
          <p:cNvSpPr/>
          <p:nvPr/>
        </p:nvSpPr>
        <p:spPr>
          <a:xfrm>
            <a:off x="3550024" y="2538805"/>
            <a:ext cx="4835440" cy="7637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0968738-5055-494E-ABC0-9A41FF731063}"/>
              </a:ext>
            </a:extLst>
          </p:cNvPr>
          <p:cNvSpPr/>
          <p:nvPr/>
        </p:nvSpPr>
        <p:spPr>
          <a:xfrm>
            <a:off x="2566555" y="4043967"/>
            <a:ext cx="6147139" cy="116187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8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C30C1-6E03-4579-A76F-FAE26F22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Adjunctive</a:t>
            </a:r>
            <a:r>
              <a:rPr lang="nl-NL" dirty="0"/>
              <a:t> </a:t>
            </a:r>
            <a:r>
              <a:rPr lang="nl-NL" dirty="0" err="1"/>
              <a:t>fluvoxamine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E7B3273-5B87-410E-A642-7F7F6731F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8" y="2024366"/>
            <a:ext cx="7377729" cy="3647725"/>
          </a:xfrm>
          <a:ln>
            <a:solidFill>
              <a:srgbClr val="FF0000"/>
            </a:solidFill>
          </a:ln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07F5FC1-5A12-4089-A08D-892250A6FE0C}"/>
              </a:ext>
            </a:extLst>
          </p:cNvPr>
          <p:cNvSpPr/>
          <p:nvPr/>
        </p:nvSpPr>
        <p:spPr>
          <a:xfrm>
            <a:off x="852342" y="1882587"/>
            <a:ext cx="7223020" cy="126940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8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BBF3D-EE77-46C0-B5F7-FA580EBA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4" y="4958642"/>
            <a:ext cx="7886700" cy="1325563"/>
          </a:xfrm>
        </p:spPr>
        <p:txBody>
          <a:bodyPr/>
          <a:lstStyle/>
          <a:p>
            <a:r>
              <a:rPr lang="nl-NL" sz="2400" dirty="0"/>
              <a:t>J </a:t>
            </a:r>
            <a:r>
              <a:rPr lang="nl-NL" sz="2400" dirty="0" err="1"/>
              <a:t>Clin</a:t>
            </a:r>
            <a:r>
              <a:rPr lang="nl-NL" sz="2400" dirty="0"/>
              <a:t> </a:t>
            </a:r>
            <a:r>
              <a:rPr lang="nl-NL" sz="2400" dirty="0" err="1"/>
              <a:t>Psychopharmacol</a:t>
            </a:r>
            <a:r>
              <a:rPr lang="nl-NL" sz="2400" dirty="0"/>
              <a:t> 2016;36: 120–124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E3B9056-7DE3-4B4C-92F4-539A00710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4" y="1158240"/>
            <a:ext cx="7856220" cy="2270760"/>
          </a:xfrm>
        </p:spPr>
      </p:pic>
    </p:spTree>
    <p:extLst>
      <p:ext uri="{BB962C8B-B14F-4D97-AF65-F5344CB8AC3E}">
        <p14:creationId xmlns:p14="http://schemas.microsoft.com/office/powerpoint/2010/main" val="668894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B8F54-F751-4DA3-8175-7AB7FF2D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Predicting</a:t>
            </a:r>
            <a:r>
              <a:rPr lang="nl-NL" dirty="0"/>
              <a:t>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 in </a:t>
            </a:r>
            <a:r>
              <a:rPr lang="nl-NL" dirty="0" err="1"/>
              <a:t>clozapine</a:t>
            </a:r>
            <a:r>
              <a:rPr lang="nl-NL" dirty="0"/>
              <a:t> users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1C5FE-DAD5-462A-8F38-91A4801A6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gain on clozapine is highly variable and poorly predictable. Its mechanisms are not well understood. </a:t>
            </a:r>
          </a:p>
          <a:p>
            <a:endParaRPr lang="en-US" dirty="0"/>
          </a:p>
          <a:p>
            <a:r>
              <a:rPr lang="en-US" dirty="0"/>
              <a:t>Aim of the study: to determine predictors of weight gain between 3 to 12 </a:t>
            </a:r>
            <a:r>
              <a:rPr lang="en-US" dirty="0" err="1"/>
              <a:t>monthts</a:t>
            </a:r>
            <a:r>
              <a:rPr lang="en-US" dirty="0"/>
              <a:t> of clozapine therapy in community dwelling patients and to better understand the underlying mechanisms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2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172F7-D215-4A4F-ADAF-10D56722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Predicting</a:t>
            </a:r>
            <a:r>
              <a:rPr lang="nl-NL" dirty="0"/>
              <a:t>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 in </a:t>
            </a:r>
            <a:r>
              <a:rPr lang="nl-NL" dirty="0" err="1"/>
              <a:t>clozapine</a:t>
            </a:r>
            <a:r>
              <a:rPr lang="nl-NL" dirty="0"/>
              <a:t> users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729E9C-2204-4C0C-9F39-085075DC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16" y="1724061"/>
            <a:ext cx="7886700" cy="47688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population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attending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outpatient</a:t>
            </a:r>
            <a:r>
              <a:rPr lang="nl-NL" dirty="0"/>
              <a:t> 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clinic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Study</a:t>
            </a:r>
            <a:r>
              <a:rPr lang="nl-NL" dirty="0"/>
              <a:t> design:</a:t>
            </a:r>
          </a:p>
          <a:p>
            <a:r>
              <a:rPr lang="nl-NL" dirty="0" err="1"/>
              <a:t>Retrospective</a:t>
            </a:r>
            <a:r>
              <a:rPr lang="nl-NL" dirty="0"/>
              <a:t> audit on </a:t>
            </a:r>
            <a:r>
              <a:rPr lang="nl-NL" dirty="0" err="1"/>
              <a:t>weight</a:t>
            </a:r>
            <a:r>
              <a:rPr lang="nl-NL" dirty="0"/>
              <a:t> change </a:t>
            </a:r>
          </a:p>
          <a:p>
            <a:r>
              <a:rPr lang="nl-NL" dirty="0" err="1"/>
              <a:t>Univariate</a:t>
            </a:r>
            <a:r>
              <a:rPr lang="nl-NL" dirty="0"/>
              <a:t> analyse </a:t>
            </a:r>
            <a:r>
              <a:rPr lang="nl-NL" dirty="0" err="1"/>
              <a:t>compared</a:t>
            </a:r>
            <a:r>
              <a:rPr lang="nl-NL" dirty="0"/>
              <a:t> % </a:t>
            </a:r>
            <a:r>
              <a:rPr lang="nl-NL" dirty="0" err="1"/>
              <a:t>weight</a:t>
            </a:r>
            <a:r>
              <a:rPr lang="nl-NL" dirty="0"/>
              <a:t> change </a:t>
            </a:r>
            <a:r>
              <a:rPr lang="nl-NL" dirty="0" err="1"/>
              <a:t>according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seks, smoking status, country of </a:t>
            </a:r>
            <a:r>
              <a:rPr lang="nl-NL" dirty="0" err="1"/>
              <a:t>birth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baseline BMI. </a:t>
            </a:r>
          </a:p>
          <a:p>
            <a:r>
              <a:rPr lang="nl-NL" dirty="0"/>
              <a:t>Exploration of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, </a:t>
            </a:r>
            <a:r>
              <a:rPr lang="nl-NL" dirty="0" err="1"/>
              <a:t>age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clozapine</a:t>
            </a:r>
            <a:endParaRPr lang="nl-NL" dirty="0"/>
          </a:p>
          <a:p>
            <a:r>
              <a:rPr lang="nl-NL" dirty="0"/>
              <a:t>General lineair model </a:t>
            </a:r>
            <a:r>
              <a:rPr lang="nl-NL" dirty="0" err="1"/>
              <a:t>identified</a:t>
            </a:r>
            <a:r>
              <a:rPr lang="nl-NL" dirty="0"/>
              <a:t> independent </a:t>
            </a:r>
            <a:r>
              <a:rPr lang="nl-NL" dirty="0" err="1"/>
              <a:t>predictors</a:t>
            </a:r>
            <a:r>
              <a:rPr lang="nl-NL" dirty="0"/>
              <a:t> of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gain</a:t>
            </a:r>
            <a:endParaRPr lang="nl-NL" dirty="0"/>
          </a:p>
          <a:p>
            <a:r>
              <a:rPr lang="nl-NL" dirty="0" err="1"/>
              <a:t>Outcome</a:t>
            </a:r>
            <a:r>
              <a:rPr lang="nl-NL" dirty="0"/>
              <a:t>: % of </a:t>
            </a:r>
            <a:r>
              <a:rPr lang="nl-NL" dirty="0" err="1"/>
              <a:t>weight</a:t>
            </a:r>
            <a:r>
              <a:rPr lang="nl-NL" dirty="0"/>
              <a:t> change of </a:t>
            </a:r>
            <a:r>
              <a:rPr lang="nl-NL" dirty="0" err="1"/>
              <a:t>the</a:t>
            </a:r>
            <a:r>
              <a:rPr lang="nl-NL" dirty="0"/>
              <a:t> 3-month </a:t>
            </a:r>
            <a:r>
              <a:rPr lang="nl-NL" dirty="0" err="1"/>
              <a:t>weight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7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40B1F-D166-4D8A-B710-7AA45D07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Predicting</a:t>
            </a:r>
            <a:r>
              <a:rPr lang="nl-NL" dirty="0"/>
              <a:t>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 in </a:t>
            </a:r>
            <a:r>
              <a:rPr lang="nl-NL" dirty="0" err="1"/>
              <a:t>clozapine</a:t>
            </a:r>
            <a:r>
              <a:rPr lang="nl-NL" dirty="0"/>
              <a:t> users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E0294C9-F27C-4691-891C-76D909F74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75" y="2286000"/>
            <a:ext cx="4866696" cy="4022725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4467B95-AB8A-4A4C-8020-97B3F05E7F9C}"/>
              </a:ext>
            </a:extLst>
          </p:cNvPr>
          <p:cNvSpPr txBox="1"/>
          <p:nvPr/>
        </p:nvSpPr>
        <p:spPr>
          <a:xfrm>
            <a:off x="976745" y="1916668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N=117, </a:t>
            </a:r>
            <a:r>
              <a:rPr lang="nl-NL" dirty="0" err="1"/>
              <a:t>female</a:t>
            </a:r>
            <a:r>
              <a:rPr lang="nl-NL" dirty="0"/>
              <a:t> 50 (43%)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41620F8-FD6E-4050-9118-7FCC6E02075C}"/>
              </a:ext>
            </a:extLst>
          </p:cNvPr>
          <p:cNvSpPr/>
          <p:nvPr/>
        </p:nvSpPr>
        <p:spPr>
          <a:xfrm>
            <a:off x="5327374" y="3750366"/>
            <a:ext cx="1396266" cy="46382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71E253D-42A0-4897-BE73-28B527A6FD89}"/>
              </a:ext>
            </a:extLst>
          </p:cNvPr>
          <p:cNvSpPr/>
          <p:nvPr/>
        </p:nvSpPr>
        <p:spPr>
          <a:xfrm>
            <a:off x="5327374" y="4214192"/>
            <a:ext cx="1396266" cy="46382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D3FBD13-7881-478E-9C23-1490E0C87A68}"/>
              </a:ext>
            </a:extLst>
          </p:cNvPr>
          <p:cNvSpPr/>
          <p:nvPr/>
        </p:nvSpPr>
        <p:spPr>
          <a:xfrm>
            <a:off x="5327374" y="5141844"/>
            <a:ext cx="1396266" cy="66260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15F53C5-7772-43E9-A9B3-386746E99757}"/>
              </a:ext>
            </a:extLst>
          </p:cNvPr>
          <p:cNvSpPr/>
          <p:nvPr/>
        </p:nvSpPr>
        <p:spPr>
          <a:xfrm>
            <a:off x="1979775" y="4176165"/>
            <a:ext cx="688489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2A6A9566-E651-4F78-B72E-1A5CEC68002E}"/>
              </a:ext>
            </a:extLst>
          </p:cNvPr>
          <p:cNvSpPr/>
          <p:nvPr/>
        </p:nvSpPr>
        <p:spPr>
          <a:xfrm>
            <a:off x="2018456" y="5057779"/>
            <a:ext cx="1003040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6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61532-D586-448F-BCD0-EE019073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Clozapine</a:t>
            </a:r>
            <a:r>
              <a:rPr lang="nl-NL" dirty="0"/>
              <a:t> – BWG door norclozapine?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A11ED4-4249-4ACD-A775-5D644761B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50" y="1902361"/>
            <a:ext cx="5120640" cy="4892667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270A387-B7C8-41AF-8A99-AEF6ADB26D8A}"/>
              </a:ext>
            </a:extLst>
          </p:cNvPr>
          <p:cNvSpPr txBox="1"/>
          <p:nvPr/>
        </p:nvSpPr>
        <p:spPr>
          <a:xfrm>
            <a:off x="5856809" y="4070598"/>
            <a:ext cx="117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CYP1A2</a:t>
            </a:r>
            <a:r>
              <a:rPr lang="nl-N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↑ 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837539-10F2-47EE-A4B9-87F039E276DB}"/>
              </a:ext>
            </a:extLst>
          </p:cNvPr>
          <p:cNvSpPr txBox="1"/>
          <p:nvPr/>
        </p:nvSpPr>
        <p:spPr>
          <a:xfrm>
            <a:off x="6204739" y="2606281"/>
            <a:ext cx="70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↑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9673F2-D59C-4F31-BD58-C03666E4CA8D}"/>
              </a:ext>
            </a:extLst>
          </p:cNvPr>
          <p:cNvSpPr txBox="1"/>
          <p:nvPr/>
        </p:nvSpPr>
        <p:spPr>
          <a:xfrm>
            <a:off x="5410872" y="3689553"/>
            <a:ext cx="164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Smoking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DD813E5-3F09-42E3-9A4E-39573A1C03A3}"/>
              </a:ext>
            </a:extLst>
          </p:cNvPr>
          <p:cNvSpPr txBox="1">
            <a:spLocks/>
          </p:cNvSpPr>
          <p:nvPr/>
        </p:nvSpPr>
        <p:spPr>
          <a:xfrm>
            <a:off x="198784" y="2185588"/>
            <a:ext cx="4691268" cy="46724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/>
              <a:t>Smoking is well </a:t>
            </a:r>
            <a:r>
              <a:rPr lang="nl-NL" dirty="0" err="1"/>
              <a:t>known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conversion</a:t>
            </a:r>
            <a:r>
              <a:rPr lang="nl-NL" dirty="0"/>
              <a:t> of 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norclozpaine</a:t>
            </a:r>
            <a:r>
              <a:rPr lang="nl-NL" dirty="0"/>
              <a:t> via </a:t>
            </a:r>
            <a:r>
              <a:rPr lang="nl-NL" dirty="0" err="1"/>
              <a:t>induction</a:t>
            </a:r>
            <a:r>
              <a:rPr lang="nl-NL" dirty="0"/>
              <a:t> of CYP1A2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nl-NL" dirty="0" err="1"/>
              <a:t>Clozapine</a:t>
            </a:r>
            <a:r>
              <a:rPr lang="nl-NL" dirty="0"/>
              <a:t> : norclozapine ratio was </a:t>
            </a:r>
            <a:r>
              <a:rPr lang="nl-NL" dirty="0" err="1"/>
              <a:t>significantly</a:t>
            </a:r>
            <a:r>
              <a:rPr lang="nl-NL" dirty="0"/>
              <a:t> </a:t>
            </a:r>
            <a:r>
              <a:rPr lang="nl-NL" dirty="0" err="1"/>
              <a:t>higher</a:t>
            </a:r>
            <a:r>
              <a:rPr lang="nl-NL" dirty="0"/>
              <a:t> in non-</a:t>
            </a:r>
            <a:r>
              <a:rPr lang="nl-NL" dirty="0" err="1"/>
              <a:t>smokers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smokers</a:t>
            </a:r>
            <a:r>
              <a:rPr lang="nl-NL" dirty="0"/>
              <a:t> (2.1 </a:t>
            </a:r>
            <a:r>
              <a:rPr lang="nl-NL" dirty="0" err="1"/>
              <a:t>vs</a:t>
            </a:r>
            <a:r>
              <a:rPr lang="nl-NL" dirty="0"/>
              <a:t> 1.8, p&lt; 0.01) 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4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0D711-79BA-486B-AD2B-002380B3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Predicting</a:t>
            </a:r>
            <a:r>
              <a:rPr lang="nl-NL" dirty="0"/>
              <a:t>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 in </a:t>
            </a:r>
            <a:r>
              <a:rPr lang="nl-NL" dirty="0" err="1"/>
              <a:t>clozapine</a:t>
            </a:r>
            <a:r>
              <a:rPr lang="nl-NL" dirty="0"/>
              <a:t> users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AADA48-9A13-44EC-B41C-4717E4028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Conclusion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Smoking </a:t>
            </a:r>
            <a:r>
              <a:rPr lang="nl-NL" dirty="0" err="1"/>
              <a:t>affects</a:t>
            </a:r>
            <a:r>
              <a:rPr lang="nl-NL" dirty="0"/>
              <a:t> </a:t>
            </a:r>
            <a:r>
              <a:rPr lang="nl-NL" dirty="0" err="1"/>
              <a:t>weight</a:t>
            </a:r>
            <a:r>
              <a:rPr lang="nl-NL" dirty="0"/>
              <a:t> change </a:t>
            </a:r>
            <a:r>
              <a:rPr lang="nl-NL" dirty="0" err="1"/>
              <a:t>by</a:t>
            </a:r>
            <a:r>
              <a:rPr lang="nl-NL" dirty="0"/>
              <a:t> promoting 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metabolism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norclozapine via CYP P450 </a:t>
            </a:r>
            <a:r>
              <a:rPr lang="nl-NL" dirty="0" err="1"/>
              <a:t>enzymes</a:t>
            </a:r>
            <a:r>
              <a:rPr lang="nl-NL" dirty="0"/>
              <a:t> (CYP1A2, red.). </a:t>
            </a:r>
          </a:p>
          <a:p>
            <a:pPr marL="0" indent="0">
              <a:buNone/>
            </a:pPr>
            <a:r>
              <a:rPr lang="nl-NL" dirty="0" err="1"/>
              <a:t>However</a:t>
            </a:r>
            <a:r>
              <a:rPr lang="nl-NL" dirty="0"/>
              <a:t> 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norclozapine serum levels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model.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361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F4CC6-F894-402F-8D85-34BF75D5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47" y="5389581"/>
            <a:ext cx="7886700" cy="1034473"/>
          </a:xfrm>
        </p:spPr>
        <p:txBody>
          <a:bodyPr/>
          <a:lstStyle/>
          <a:p>
            <a:r>
              <a:rPr lang="fr-FR" sz="2400" dirty="0"/>
              <a:t>Br J Clin </a:t>
            </a:r>
            <a:r>
              <a:rPr lang="fr-FR" sz="2400" dirty="0" err="1"/>
              <a:t>Pharmacol</a:t>
            </a:r>
            <a:r>
              <a:rPr lang="fr-FR" sz="2400" dirty="0"/>
              <a:t>. 2021;1–5 </a:t>
            </a:r>
            <a:endParaRPr lang="nl-NL" sz="24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84182F-FD5D-4A8C-AE73-01955662E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7" y="1647610"/>
            <a:ext cx="6530340" cy="1996440"/>
          </a:xfrm>
        </p:spPr>
      </p:pic>
    </p:spTree>
    <p:extLst>
      <p:ext uri="{BB962C8B-B14F-4D97-AF65-F5344CB8AC3E}">
        <p14:creationId xmlns:p14="http://schemas.microsoft.com/office/powerpoint/2010/main" val="2844901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32340-1319-4734-9548-39136561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76546E3-5517-4F4E-9B3E-197F2E10F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084832"/>
            <a:ext cx="7471016" cy="3400883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4158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53B38-CC8A-4E38-BE20-2F696A45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4C9263-913A-4E87-A6E2-45ACFAAD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Achtergrond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err="1"/>
              <a:t>Clozapine</a:t>
            </a:r>
            <a:r>
              <a:rPr lang="nl-NL" dirty="0"/>
              <a:t> en gewichtstoename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Is norclozapine de schuldige?</a:t>
            </a:r>
          </a:p>
        </p:txBody>
      </p:sp>
    </p:spTree>
    <p:extLst>
      <p:ext uri="{BB962C8B-B14F-4D97-AF65-F5344CB8AC3E}">
        <p14:creationId xmlns:p14="http://schemas.microsoft.com/office/powerpoint/2010/main" val="2072054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9CFD-E8E8-40B5-8B14-6069EC66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780B2F-1453-4998-A9BD-D41207F3D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Hypothese:</a:t>
            </a:r>
          </a:p>
          <a:p>
            <a:pPr marL="0" indent="0">
              <a:buNone/>
            </a:pPr>
            <a:r>
              <a:rPr lang="nl-NL" dirty="0" err="1"/>
              <a:t>Higher</a:t>
            </a:r>
            <a:r>
              <a:rPr lang="nl-NL" dirty="0"/>
              <a:t> norclozapine serum levels </a:t>
            </a:r>
            <a:r>
              <a:rPr lang="nl-NL" dirty="0" err="1"/>
              <a:t>result</a:t>
            </a:r>
            <a:r>
              <a:rPr lang="nl-NL" dirty="0"/>
              <a:t> in </a:t>
            </a:r>
            <a:r>
              <a:rPr lang="nl-NL" dirty="0" err="1"/>
              <a:t>higher</a:t>
            </a:r>
            <a:r>
              <a:rPr lang="nl-NL" dirty="0"/>
              <a:t> BMI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larger</a:t>
            </a:r>
            <a:r>
              <a:rPr lang="nl-NL" dirty="0"/>
              <a:t> </a:t>
            </a:r>
            <a:r>
              <a:rPr lang="nl-NL" dirty="0" err="1"/>
              <a:t>waist</a:t>
            </a:r>
            <a:r>
              <a:rPr lang="nl-NL" dirty="0"/>
              <a:t> </a:t>
            </a:r>
            <a:r>
              <a:rPr lang="nl-NL" dirty="0" err="1"/>
              <a:t>circumference</a:t>
            </a:r>
            <a:r>
              <a:rPr lang="nl-NL" dirty="0"/>
              <a:t>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relatie tussen </a:t>
            </a:r>
            <a:r>
              <a:rPr lang="nl-NL" dirty="0" err="1"/>
              <a:t>norclozapinespiegels</a:t>
            </a:r>
            <a:r>
              <a:rPr lang="nl-NL" dirty="0"/>
              <a:t> en buikomvang was niet eerder onderzocht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14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0A8F6-1303-4389-B77E-AC19AE0C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F1446-51F5-45BB-B0C6-0F4D69970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aim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asses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correlation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norclozapine serum levels </a:t>
            </a:r>
            <a:r>
              <a:rPr lang="nl-NL" dirty="0" err="1"/>
              <a:t>and</a:t>
            </a:r>
            <a:r>
              <a:rPr lang="nl-NL" dirty="0"/>
              <a:t> BMI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waist</a:t>
            </a:r>
            <a:r>
              <a:rPr lang="nl-NL" dirty="0"/>
              <a:t> </a:t>
            </a:r>
            <a:r>
              <a:rPr lang="nl-NL" dirty="0" err="1"/>
              <a:t>circumference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Secondary</a:t>
            </a:r>
            <a:r>
              <a:rPr lang="nl-NL" dirty="0"/>
              <a:t> </a:t>
            </a:r>
            <a:r>
              <a:rPr lang="nl-NL" dirty="0" err="1"/>
              <a:t>aim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assess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correlation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norclozapine serum levels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parameters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syndrome</a:t>
            </a:r>
            <a:r>
              <a:rPr lang="nl-NL" dirty="0"/>
              <a:t>, </a:t>
            </a:r>
            <a:r>
              <a:rPr lang="nl-NL" dirty="0" err="1"/>
              <a:t>such</a:t>
            </a:r>
            <a:r>
              <a:rPr lang="nl-NL" dirty="0"/>
              <a:t> as </a:t>
            </a:r>
            <a:r>
              <a:rPr lang="nl-NL" dirty="0" err="1"/>
              <a:t>triglycerides</a:t>
            </a:r>
            <a:r>
              <a:rPr lang="nl-NL" dirty="0"/>
              <a:t>, HDL-cholesterol, </a:t>
            </a:r>
            <a:r>
              <a:rPr lang="nl-NL" dirty="0" err="1"/>
              <a:t>fasting</a:t>
            </a:r>
            <a:r>
              <a:rPr lang="nl-NL" dirty="0"/>
              <a:t> </a:t>
            </a:r>
            <a:r>
              <a:rPr lang="nl-NL" dirty="0" err="1"/>
              <a:t>blood</a:t>
            </a:r>
            <a:r>
              <a:rPr lang="nl-NL" dirty="0"/>
              <a:t> glucose, HbA1c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79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D8974-F347-4A46-A6BF-5351DF94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E6839-1EB2-4735-9DE8-F9873DD35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population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visiting</a:t>
            </a:r>
            <a:r>
              <a:rPr lang="nl-NL" dirty="0"/>
              <a:t> a </a:t>
            </a:r>
            <a:r>
              <a:rPr lang="nl-NL" dirty="0" err="1"/>
              <a:t>specialized</a:t>
            </a:r>
            <a:r>
              <a:rPr lang="nl-NL" dirty="0"/>
              <a:t> 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outpatient</a:t>
            </a:r>
            <a:r>
              <a:rPr lang="nl-NL" dirty="0"/>
              <a:t> </a:t>
            </a:r>
            <a:r>
              <a:rPr lang="nl-NL" dirty="0" err="1"/>
              <a:t>clinic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Reinier van Arkel </a:t>
            </a:r>
            <a:r>
              <a:rPr lang="nl-NL" dirty="0" err="1"/>
              <a:t>Mental</a:t>
            </a:r>
            <a:r>
              <a:rPr lang="nl-NL" dirty="0"/>
              <a:t> Health </a:t>
            </a:r>
            <a:r>
              <a:rPr lang="nl-NL" dirty="0" err="1"/>
              <a:t>Insitute</a:t>
            </a:r>
            <a:r>
              <a:rPr lang="nl-NL" dirty="0"/>
              <a:t> in ‘s-Hertogenbosch.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Study</a:t>
            </a:r>
            <a:r>
              <a:rPr lang="nl-NL" dirty="0"/>
              <a:t> design:</a:t>
            </a:r>
          </a:p>
          <a:p>
            <a:pPr marL="0" indent="0">
              <a:buNone/>
            </a:pPr>
            <a:r>
              <a:rPr lang="nl-NL" dirty="0" err="1"/>
              <a:t>Observational</a:t>
            </a:r>
            <a:r>
              <a:rPr lang="nl-NL" dirty="0"/>
              <a:t>, </a:t>
            </a:r>
            <a:r>
              <a:rPr lang="nl-NL" dirty="0" err="1"/>
              <a:t>retrospective</a:t>
            </a:r>
            <a:r>
              <a:rPr lang="nl-NL" dirty="0"/>
              <a:t> cross-</a:t>
            </a:r>
            <a:r>
              <a:rPr lang="nl-NL" dirty="0" err="1"/>
              <a:t>sectional</a:t>
            </a:r>
            <a:r>
              <a:rPr lang="nl-NL" dirty="0"/>
              <a:t> </a:t>
            </a:r>
            <a:r>
              <a:rPr lang="nl-NL" dirty="0" err="1"/>
              <a:t>study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83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D1F6B-06DF-4298-BE35-F30921C3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61E9AF-F517-4574-A12C-4FE169CF3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Inclusion</a:t>
            </a:r>
            <a:r>
              <a:rPr lang="nl-NL" dirty="0"/>
              <a:t> criteria (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visiting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clinic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eligible</a:t>
            </a:r>
            <a:r>
              <a:rPr lang="nl-NL" dirty="0"/>
              <a:t>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u="sng" dirty="0"/>
              <a:t> &gt;</a:t>
            </a:r>
            <a:r>
              <a:rPr lang="nl-NL" dirty="0"/>
              <a:t> 18 </a:t>
            </a:r>
            <a:r>
              <a:rPr lang="nl-NL" dirty="0" err="1"/>
              <a:t>years</a:t>
            </a:r>
            <a:r>
              <a:rPr lang="nl-NL" dirty="0"/>
              <a:t> or </a:t>
            </a:r>
            <a:r>
              <a:rPr lang="nl-NL" dirty="0" err="1"/>
              <a:t>older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err="1"/>
              <a:t>Valid</a:t>
            </a:r>
            <a:r>
              <a:rPr lang="nl-NL" dirty="0"/>
              <a:t> </a:t>
            </a:r>
            <a:r>
              <a:rPr lang="nl-NL" dirty="0" err="1"/>
              <a:t>measurements</a:t>
            </a:r>
            <a:r>
              <a:rPr lang="nl-NL" dirty="0"/>
              <a:t> of norclozapine serum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err="1"/>
              <a:t>Measurement</a:t>
            </a:r>
            <a:r>
              <a:rPr lang="nl-NL" dirty="0"/>
              <a:t> of BW </a:t>
            </a:r>
            <a:r>
              <a:rPr lang="nl-NL" dirty="0" err="1"/>
              <a:t>and</a:t>
            </a:r>
            <a:r>
              <a:rPr lang="nl-NL" dirty="0"/>
              <a:t> WC ± 1 </a:t>
            </a:r>
            <a:r>
              <a:rPr lang="nl-NL" dirty="0" err="1"/>
              <a:t>month</a:t>
            </a:r>
            <a:r>
              <a:rPr lang="nl-NL" dirty="0"/>
              <a:t> [</a:t>
            </a:r>
            <a:r>
              <a:rPr lang="nl-NL" dirty="0" err="1"/>
              <a:t>norclo</a:t>
            </a:r>
            <a:r>
              <a:rPr lang="nl-NL" dirty="0"/>
              <a:t>]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Data </a:t>
            </a:r>
            <a:r>
              <a:rPr lang="nl-NL" dirty="0" err="1"/>
              <a:t>collection</a:t>
            </a:r>
            <a:r>
              <a:rPr lang="nl-NL" dirty="0"/>
              <a:t> (1 Jan 2017 – 1 Jul 2020):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err="1"/>
              <a:t>Measurements</a:t>
            </a:r>
            <a:r>
              <a:rPr lang="nl-NL" dirty="0"/>
              <a:t> of triglyceride, HDL-cholesterol, </a:t>
            </a:r>
            <a:r>
              <a:rPr lang="nl-NL" dirty="0" err="1"/>
              <a:t>fasting</a:t>
            </a:r>
            <a:r>
              <a:rPr lang="nl-NL" dirty="0"/>
              <a:t> </a:t>
            </a:r>
            <a:r>
              <a:rPr lang="nl-NL" dirty="0" err="1"/>
              <a:t>blood</a:t>
            </a:r>
            <a:r>
              <a:rPr lang="nl-NL" dirty="0"/>
              <a:t> glucose </a:t>
            </a:r>
            <a:r>
              <a:rPr lang="nl-NL" dirty="0" err="1"/>
              <a:t>and</a:t>
            </a:r>
            <a:r>
              <a:rPr lang="nl-NL" dirty="0"/>
              <a:t>   HbA1c ± 3 </a:t>
            </a:r>
            <a:r>
              <a:rPr lang="nl-NL" dirty="0" err="1"/>
              <a:t>months</a:t>
            </a:r>
            <a:r>
              <a:rPr lang="nl-NL" dirty="0"/>
              <a:t> [</a:t>
            </a:r>
            <a:r>
              <a:rPr lang="nl-NL" dirty="0" err="1"/>
              <a:t>norclo</a:t>
            </a:r>
            <a:r>
              <a:rPr lang="nl-NL" dirty="0"/>
              <a:t>]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err="1"/>
              <a:t>Measurements</a:t>
            </a:r>
            <a:r>
              <a:rPr lang="nl-NL" dirty="0"/>
              <a:t> </a:t>
            </a:r>
            <a:r>
              <a:rPr lang="nl-NL" dirty="0" err="1"/>
              <a:t>nearest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[</a:t>
            </a:r>
            <a:r>
              <a:rPr lang="nl-NL" dirty="0" err="1"/>
              <a:t>norclo</a:t>
            </a:r>
            <a:r>
              <a:rPr lang="nl-NL" dirty="0"/>
              <a:t>]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included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Stratification</a:t>
            </a:r>
            <a:r>
              <a:rPr lang="nl-NL" dirty="0"/>
              <a:t>: </a:t>
            </a:r>
            <a:r>
              <a:rPr lang="nl-NL" dirty="0" err="1"/>
              <a:t>smokers</a:t>
            </a:r>
            <a:r>
              <a:rPr lang="nl-NL" dirty="0"/>
              <a:t> / non-</a:t>
            </a:r>
            <a:r>
              <a:rPr lang="nl-NL" dirty="0" err="1"/>
              <a:t>smokers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0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B2469-DCCB-4095-8D3E-38B1E2EC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767F80-B20D-4B25-8DB7-30544252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Data analysis: </a:t>
            </a:r>
          </a:p>
          <a:p>
            <a:pPr marL="0" indent="0">
              <a:buNone/>
            </a:pPr>
            <a:r>
              <a:rPr lang="nl-NL" dirty="0"/>
              <a:t>Pearson </a:t>
            </a:r>
            <a:r>
              <a:rPr lang="nl-NL" dirty="0" err="1"/>
              <a:t>correlation</a:t>
            </a:r>
            <a:r>
              <a:rPr lang="nl-NL" dirty="0"/>
              <a:t> </a:t>
            </a:r>
            <a:r>
              <a:rPr lang="nl-NL" dirty="0" err="1"/>
              <a:t>coefficients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clozapine</a:t>
            </a:r>
            <a:r>
              <a:rPr lang="nl-NL" dirty="0"/>
              <a:t>, norclozapine </a:t>
            </a:r>
            <a:r>
              <a:rPr lang="nl-NL" dirty="0" err="1"/>
              <a:t>and</a:t>
            </a:r>
            <a:r>
              <a:rPr lang="nl-NL" dirty="0"/>
              <a:t> norclozapine/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BMI, </a:t>
            </a:r>
            <a:r>
              <a:rPr lang="nl-NL" dirty="0" err="1"/>
              <a:t>waist</a:t>
            </a:r>
            <a:r>
              <a:rPr lang="nl-NL" dirty="0"/>
              <a:t> </a:t>
            </a:r>
            <a:r>
              <a:rPr lang="nl-NL" dirty="0" err="1"/>
              <a:t>circumference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parameters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stratified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smokers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non-</a:t>
            </a:r>
            <a:r>
              <a:rPr lang="nl-NL" dirty="0" err="1"/>
              <a:t>smokers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No </a:t>
            </a:r>
            <a:r>
              <a:rPr lang="nl-NL" dirty="0" err="1"/>
              <a:t>corrections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multiple tests, as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underlying</a:t>
            </a:r>
            <a:r>
              <a:rPr lang="nl-NL" dirty="0"/>
              <a:t> hypotheses</a:t>
            </a:r>
          </a:p>
          <a:p>
            <a:pPr marL="0" indent="0">
              <a:buNone/>
            </a:pPr>
            <a:r>
              <a:rPr lang="nl-NL" dirty="0"/>
              <a:t>Sample </a:t>
            </a:r>
            <a:r>
              <a:rPr lang="nl-NL" dirty="0" err="1"/>
              <a:t>size</a:t>
            </a:r>
            <a:r>
              <a:rPr lang="nl-NL" dirty="0"/>
              <a:t> </a:t>
            </a:r>
            <a:r>
              <a:rPr lang="nl-NL" dirty="0" err="1"/>
              <a:t>calculations</a:t>
            </a:r>
            <a:r>
              <a:rPr lang="nl-NL" dirty="0"/>
              <a:t>: minimum of 29 </a:t>
            </a:r>
            <a:r>
              <a:rPr lang="nl-NL" dirty="0" err="1"/>
              <a:t>patients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7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67A8D-7A2F-49FC-9EDD-8BE33F0D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459EB-14F5-42F4-92DE-9442105C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Results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The 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outpatient</a:t>
            </a:r>
            <a:r>
              <a:rPr lang="nl-NL" dirty="0"/>
              <a:t> </a:t>
            </a:r>
            <a:r>
              <a:rPr lang="nl-NL" dirty="0" err="1"/>
              <a:t>clinic</a:t>
            </a:r>
            <a:r>
              <a:rPr lang="nl-NL" dirty="0"/>
              <a:t> </a:t>
            </a:r>
            <a:r>
              <a:rPr lang="nl-NL" dirty="0" err="1"/>
              <a:t>comprised</a:t>
            </a:r>
            <a:r>
              <a:rPr lang="nl-NL" dirty="0"/>
              <a:t> 44 </a:t>
            </a:r>
            <a:r>
              <a:rPr lang="nl-NL" dirty="0" err="1"/>
              <a:t>patients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/>
              <a:t>5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meet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inclusion</a:t>
            </a:r>
            <a:r>
              <a:rPr lang="nl-NL" dirty="0"/>
              <a:t> criteria (2 </a:t>
            </a:r>
            <a:r>
              <a:rPr lang="nl-NL" dirty="0" err="1"/>
              <a:t>patients</a:t>
            </a:r>
            <a:r>
              <a:rPr lang="nl-NL" dirty="0"/>
              <a:t> had no </a:t>
            </a:r>
            <a:r>
              <a:rPr lang="nl-NL" dirty="0" err="1"/>
              <a:t>valid</a:t>
            </a:r>
            <a:r>
              <a:rPr lang="nl-NL" dirty="0"/>
              <a:t> [NORCLO], 1 </a:t>
            </a:r>
            <a:r>
              <a:rPr lang="nl-NL" dirty="0" err="1"/>
              <a:t>patient</a:t>
            </a:r>
            <a:r>
              <a:rPr lang="nl-NL" dirty="0"/>
              <a:t> had no BW </a:t>
            </a:r>
            <a:r>
              <a:rPr lang="nl-NL" dirty="0" err="1"/>
              <a:t>measured</a:t>
            </a:r>
            <a:r>
              <a:rPr lang="nl-NL" dirty="0"/>
              <a:t>, 1 </a:t>
            </a:r>
            <a:r>
              <a:rPr lang="nl-NL" dirty="0" err="1"/>
              <a:t>patient</a:t>
            </a:r>
            <a:r>
              <a:rPr lang="nl-NL" dirty="0"/>
              <a:t> had no WC </a:t>
            </a:r>
            <a:r>
              <a:rPr lang="nl-NL" dirty="0" err="1"/>
              <a:t>measures</a:t>
            </a:r>
            <a:r>
              <a:rPr lang="nl-NL" dirty="0"/>
              <a:t>, 1 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refused</a:t>
            </a:r>
            <a:r>
              <a:rPr lang="nl-NL" dirty="0"/>
              <a:t> </a:t>
            </a:r>
            <a:r>
              <a:rPr lang="nl-NL" dirty="0" err="1"/>
              <a:t>blood</a:t>
            </a:r>
            <a:r>
              <a:rPr lang="nl-NL" dirty="0"/>
              <a:t> tests)</a:t>
            </a:r>
          </a:p>
          <a:p>
            <a:pPr marL="0" indent="0">
              <a:buNone/>
            </a:pPr>
            <a:r>
              <a:rPr lang="nl-NL" b="1" dirty="0" err="1"/>
              <a:t>Study</a:t>
            </a:r>
            <a:r>
              <a:rPr lang="nl-NL" b="1" dirty="0"/>
              <a:t> </a:t>
            </a:r>
            <a:r>
              <a:rPr lang="nl-NL" b="1" dirty="0" err="1"/>
              <a:t>population</a:t>
            </a:r>
            <a:r>
              <a:rPr lang="nl-NL" b="1" dirty="0"/>
              <a:t> = 39</a:t>
            </a:r>
          </a:p>
        </p:txBody>
      </p:sp>
    </p:spTree>
    <p:extLst>
      <p:ext uri="{BB962C8B-B14F-4D97-AF65-F5344CB8AC3E}">
        <p14:creationId xmlns:p14="http://schemas.microsoft.com/office/powerpoint/2010/main" val="764505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2E80A-5EAC-432D-AC08-E8E533B1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C510E06-9D98-45F1-BE3E-204DF12B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388284"/>
            <a:ext cx="6947185" cy="6266963"/>
          </a:xfr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4A5ED1D-4F62-4602-A396-20DE6759792B}"/>
              </a:ext>
            </a:extLst>
          </p:cNvPr>
          <p:cNvSpPr/>
          <p:nvPr/>
        </p:nvSpPr>
        <p:spPr>
          <a:xfrm>
            <a:off x="6135186" y="1335023"/>
            <a:ext cx="1396266" cy="11696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8C01C0B-98EF-41F5-82A6-827C7A7A4D05}"/>
              </a:ext>
            </a:extLst>
          </p:cNvPr>
          <p:cNvSpPr/>
          <p:nvPr/>
        </p:nvSpPr>
        <p:spPr>
          <a:xfrm>
            <a:off x="6135186" y="5153506"/>
            <a:ext cx="1396266" cy="7389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F4B0C0C-E906-49F2-BD02-B03E96058E1A}"/>
              </a:ext>
            </a:extLst>
          </p:cNvPr>
          <p:cNvSpPr/>
          <p:nvPr/>
        </p:nvSpPr>
        <p:spPr>
          <a:xfrm>
            <a:off x="6135186" y="5992639"/>
            <a:ext cx="1396266" cy="66260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7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7DE54-A4CD-4FD3-8E23-B3A6DC95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784C20-7A12-4C89-AACA-4008C4422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caracteristics</a:t>
            </a:r>
            <a:r>
              <a:rPr lang="nl-NL" dirty="0"/>
              <a:t> BMI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C2CFC6A-7687-4A98-B6A1-6C2C9FCA2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24401"/>
              </p:ext>
            </p:extLst>
          </p:nvPr>
        </p:nvGraphicFramePr>
        <p:xfrm>
          <a:off x="803238" y="330110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234656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184958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11206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Kg/m</a:t>
                      </a:r>
                      <a:r>
                        <a:rPr lang="nl-NL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Category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# (%) </a:t>
                      </a:r>
                      <a:r>
                        <a:rPr lang="nl-NL" dirty="0" err="1"/>
                        <a:t>patients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7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&lt; 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Underweight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18.5 – 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Normal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 (33)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5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25.0 – 29.9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Overweight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 (46)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5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30.0 – 39.9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Obese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 (18)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&gt; 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Morbid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obese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50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712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2B114-C619-4DB1-947D-3302496B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8A99E3-49B5-4DD7-BE46-8E7465220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r>
              <a:rPr lang="nl-NL" dirty="0"/>
              <a:t> </a:t>
            </a:r>
            <a:r>
              <a:rPr lang="nl-NL" dirty="0" err="1"/>
              <a:t>Waist</a:t>
            </a:r>
            <a:r>
              <a:rPr lang="nl-NL" dirty="0"/>
              <a:t> </a:t>
            </a:r>
            <a:r>
              <a:rPr lang="nl-NL" dirty="0" err="1"/>
              <a:t>circumference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428BDE0-80A2-41FB-8282-2FD9A9C66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56372"/>
              </p:ext>
            </p:extLst>
          </p:nvPr>
        </p:nvGraphicFramePr>
        <p:xfrm>
          <a:off x="694428" y="3429000"/>
          <a:ext cx="775514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048">
                  <a:extLst>
                    <a:ext uri="{9D8B030D-6E8A-4147-A177-3AD203B41FA5}">
                      <a16:colId xmlns:a16="http://schemas.microsoft.com/office/drawing/2014/main" val="2630405626"/>
                    </a:ext>
                  </a:extLst>
                </a:gridCol>
                <a:gridCol w="2585048">
                  <a:extLst>
                    <a:ext uri="{9D8B030D-6E8A-4147-A177-3AD203B41FA5}">
                      <a16:colId xmlns:a16="http://schemas.microsoft.com/office/drawing/2014/main" val="3248079807"/>
                    </a:ext>
                  </a:extLst>
                </a:gridCol>
                <a:gridCol w="2585048">
                  <a:extLst>
                    <a:ext uri="{9D8B030D-6E8A-4147-A177-3AD203B41FA5}">
                      <a16:colId xmlns:a16="http://schemas.microsoft.com/office/drawing/2014/main" val="818992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# (%) </a:t>
                      </a:r>
                      <a:r>
                        <a:rPr lang="nl-NL" dirty="0" err="1"/>
                        <a:t>abdomibal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obesity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03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Female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&gt; 88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 (87.5%)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3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&gt; 102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 (54.8%)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90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49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B100E-348D-4030-A787-AD20CB9F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17EA4D-CF5A-40E2-9CF2-A2ED56B01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Correlations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[NORCLO] ~ BMI: r=0.282, p=0.08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b="1" dirty="0" err="1"/>
              <a:t>smokers</a:t>
            </a:r>
            <a:r>
              <a:rPr lang="nl-NL" b="1" dirty="0"/>
              <a:t>: r=0.627, p=0.005</a:t>
            </a:r>
          </a:p>
          <a:p>
            <a:pPr marL="0" indent="0">
              <a:buNone/>
            </a:pPr>
            <a:r>
              <a:rPr lang="nl-NL" dirty="0"/>
              <a:t>	non-</a:t>
            </a:r>
            <a:r>
              <a:rPr lang="nl-NL" dirty="0" err="1"/>
              <a:t>smokers</a:t>
            </a:r>
            <a:r>
              <a:rPr lang="nl-NL" dirty="0"/>
              <a:t>: r=-0.035, p=0.88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[NORCLO] ~ WC: </a:t>
            </a:r>
            <a:r>
              <a:rPr lang="nl-NL" b="1" dirty="0"/>
              <a:t>r=0.354, p=0,03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b="1" dirty="0" err="1"/>
              <a:t>smokers</a:t>
            </a:r>
            <a:r>
              <a:rPr lang="nl-NL" b="1" dirty="0"/>
              <a:t>: r=0.723, p=0.001</a:t>
            </a:r>
          </a:p>
          <a:p>
            <a:pPr marL="0" indent="0">
              <a:buNone/>
            </a:pPr>
            <a:r>
              <a:rPr lang="nl-NL" dirty="0"/>
              <a:t>	non-</a:t>
            </a:r>
            <a:r>
              <a:rPr lang="nl-NL" dirty="0" err="1"/>
              <a:t>smokers</a:t>
            </a:r>
            <a:r>
              <a:rPr lang="nl-NL" dirty="0"/>
              <a:t>: r= -0.043, p=0.85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2186C52-92E7-42FD-B55F-C5CCB3416301}"/>
              </a:ext>
            </a:extLst>
          </p:cNvPr>
          <p:cNvSpPr/>
          <p:nvPr/>
        </p:nvSpPr>
        <p:spPr>
          <a:xfrm>
            <a:off x="1655951" y="3578086"/>
            <a:ext cx="3167840" cy="50358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9FAB955-6464-4FF2-B670-E1DEC6E9E07D}"/>
              </a:ext>
            </a:extLst>
          </p:cNvPr>
          <p:cNvSpPr/>
          <p:nvPr/>
        </p:nvSpPr>
        <p:spPr>
          <a:xfrm>
            <a:off x="1655951" y="4929809"/>
            <a:ext cx="3167840" cy="9475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2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1EC40-3221-4CE5-8493-193055B6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Background - BMI </a:t>
            </a:r>
            <a:r>
              <a:rPr lang="nl-NL" dirty="0" err="1"/>
              <a:t>distribution</a:t>
            </a:r>
            <a:br>
              <a:rPr lang="nl-NL" altLang="nl-NL" sz="1600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nl-NL" sz="16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EF0B91F-D81C-41B9-9984-8449D1613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986404"/>
            <a:ext cx="7193280" cy="2773680"/>
          </a:xfr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9BAE9F0-C351-457D-9EF9-55A4D6DF0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D2E479E-7620-4AF8-AB30-3FB453619DD1}"/>
              </a:ext>
            </a:extLst>
          </p:cNvPr>
          <p:cNvSpPr txBox="1">
            <a:spLocks/>
          </p:cNvSpPr>
          <p:nvPr/>
        </p:nvSpPr>
        <p:spPr>
          <a:xfrm>
            <a:off x="926973" y="552297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1600" cap="none" dirty="0">
                <a:solidFill>
                  <a:srgbClr val="5B61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BMI </a:t>
            </a:r>
            <a:r>
              <a:rPr lang="nl-NL" altLang="nl-NL" sz="1600" cap="none" dirty="0" err="1">
                <a:solidFill>
                  <a:srgbClr val="5B61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nl-NL" altLang="nl-NL" sz="1600" cap="none" dirty="0">
                <a:solidFill>
                  <a:srgbClr val="5B61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1600" cap="none" dirty="0" err="1">
                <a:solidFill>
                  <a:srgbClr val="5B61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nl-NL" altLang="nl-NL" sz="1600" cap="none" dirty="0">
                <a:solidFill>
                  <a:srgbClr val="5B61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WHO 1997</a:t>
            </a:r>
          </a:p>
          <a:p>
            <a:pPr algn="r"/>
            <a:r>
              <a:rPr lang="nl-NL" altLang="nl-NL" sz="1600" cap="none" dirty="0">
                <a:solidFill>
                  <a:srgbClr val="5B61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2001;62 </a:t>
            </a:r>
            <a:r>
              <a:rPr lang="nl-NL" altLang="nl-NL" sz="1600" cap="none" dirty="0" err="1">
                <a:solidFill>
                  <a:srgbClr val="5B61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</a:t>
            </a:r>
            <a:r>
              <a:rPr lang="nl-NL" altLang="nl-NL" sz="1600" cap="none" dirty="0">
                <a:solidFill>
                  <a:srgbClr val="5B61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7:22-31.</a:t>
            </a:r>
            <a:r>
              <a:rPr lang="nl-NL" altLang="nl-NL" sz="16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l-NL" altLang="nl-NL" sz="16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58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E38DF-8CE9-4986-8F50-2A262C97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C947EF-8ABF-4101-9650-844B75DC4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149894"/>
            <a:ext cx="6007250" cy="65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6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625ED-E6F8-4425-B36F-D1936EAB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1E3699C-ECEB-448F-AD34-C3162B3FA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" y="268941"/>
            <a:ext cx="8047397" cy="6196383"/>
          </a:xfrm>
        </p:spPr>
      </p:pic>
    </p:spTree>
    <p:extLst>
      <p:ext uri="{BB962C8B-B14F-4D97-AF65-F5344CB8AC3E}">
        <p14:creationId xmlns:p14="http://schemas.microsoft.com/office/powerpoint/2010/main" val="2147121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54E4F-5042-45A0-AF77-933A058F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5FE2A1B-FDF2-4CB7-A84D-FA3AAA803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91" y="2224297"/>
            <a:ext cx="5766222" cy="3226968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11BB12D-B895-4ABB-AD73-6B5EE4FAE412}"/>
              </a:ext>
            </a:extLst>
          </p:cNvPr>
          <p:cNvSpPr/>
          <p:nvPr/>
        </p:nvSpPr>
        <p:spPr>
          <a:xfrm>
            <a:off x="1613647" y="2936837"/>
            <a:ext cx="5475866" cy="8390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5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DE9DF-1C18-4DA2-A07C-CC99BBC8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65CD1D-140B-478B-908F-1EB471BF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Limitations</a:t>
            </a:r>
            <a:r>
              <a:rPr lang="nl-NL" dirty="0"/>
              <a:t>: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Cross-</a:t>
            </a:r>
            <a:r>
              <a:rPr lang="nl-NL" dirty="0" err="1"/>
              <a:t>sectional</a:t>
            </a:r>
            <a:r>
              <a:rPr lang="nl-NL" dirty="0"/>
              <a:t> design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</a:t>
            </a:r>
            <a:r>
              <a:rPr lang="nl-NL" dirty="0" err="1"/>
              <a:t>Rather</a:t>
            </a:r>
            <a:r>
              <a:rPr lang="nl-NL" dirty="0"/>
              <a:t> small sample </a:t>
            </a:r>
            <a:r>
              <a:rPr lang="nl-NL" dirty="0" err="1"/>
              <a:t>size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Risk factors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included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0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85D91-5D0E-40EC-9218-C2FAF651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Norclozapine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culprit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BA2AD0-8F94-44E2-81F9-4925AE868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endParaRPr lang="nl-NL" dirty="0"/>
          </a:p>
          <a:p>
            <a:r>
              <a:rPr lang="nl-NL" dirty="0"/>
              <a:t>The </a:t>
            </a:r>
            <a:r>
              <a:rPr lang="nl-NL" dirty="0" err="1"/>
              <a:t>correlation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waits</a:t>
            </a:r>
            <a:r>
              <a:rPr lang="nl-NL" dirty="0"/>
              <a:t> </a:t>
            </a:r>
            <a:r>
              <a:rPr lang="nl-NL" dirty="0" err="1"/>
              <a:t>circumference</a:t>
            </a:r>
            <a:r>
              <a:rPr lang="nl-NL" dirty="0"/>
              <a:t> </a:t>
            </a:r>
            <a:r>
              <a:rPr lang="nl-NL" dirty="0" err="1"/>
              <a:t>allows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more attention in </a:t>
            </a:r>
            <a:r>
              <a:rPr lang="nl-NL" dirty="0" err="1"/>
              <a:t>clinical</a:t>
            </a:r>
            <a:r>
              <a:rPr lang="nl-NL" dirty="0"/>
              <a:t> </a:t>
            </a:r>
            <a:r>
              <a:rPr lang="nl-NL" dirty="0" err="1"/>
              <a:t>practice</a:t>
            </a:r>
            <a:endParaRPr lang="nl-NL" dirty="0"/>
          </a:p>
          <a:p>
            <a:r>
              <a:rPr lang="nl-NL" dirty="0" err="1"/>
              <a:t>Interventions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decrease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formation</a:t>
            </a:r>
            <a:r>
              <a:rPr lang="nl-NL" dirty="0"/>
              <a:t> of norclozapine </a:t>
            </a:r>
            <a:r>
              <a:rPr lang="nl-NL" dirty="0" err="1"/>
              <a:t>such</a:t>
            </a:r>
            <a:r>
              <a:rPr lang="nl-NL" dirty="0"/>
              <a:t> as smoking </a:t>
            </a:r>
            <a:r>
              <a:rPr lang="nl-NL" dirty="0" err="1"/>
              <a:t>cessation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fluvoxamine</a:t>
            </a:r>
            <a:r>
              <a:rPr lang="nl-NL" dirty="0"/>
              <a:t> </a:t>
            </a:r>
            <a:r>
              <a:rPr lang="nl-NL" dirty="0" err="1"/>
              <a:t>addition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419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DC30D-E64D-4C21-B5D5-F57E0954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 – controverse BWG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A02AAC-67CF-4F55-B16F-13D510FA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/>
              <a:t>Untreated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schizophrenia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affective</a:t>
            </a:r>
            <a:r>
              <a:rPr lang="nl-NL" dirty="0"/>
              <a:t> disorders have been </a:t>
            </a:r>
            <a:r>
              <a:rPr lang="nl-NL" dirty="0" err="1"/>
              <a:t>reported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have </a:t>
            </a:r>
            <a:r>
              <a:rPr lang="nl-NL" dirty="0" err="1"/>
              <a:t>higher</a:t>
            </a:r>
            <a:r>
              <a:rPr lang="nl-NL" dirty="0"/>
              <a:t> </a:t>
            </a:r>
            <a:r>
              <a:rPr lang="nl-NL" dirty="0" err="1"/>
              <a:t>rates</a:t>
            </a:r>
            <a:r>
              <a:rPr lang="nl-NL" dirty="0"/>
              <a:t> of diabetes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obesity</a:t>
            </a:r>
            <a:r>
              <a:rPr lang="nl-NL" dirty="0"/>
              <a:t> </a:t>
            </a:r>
            <a:r>
              <a:rPr lang="nl-NL" dirty="0" err="1"/>
              <a:t>compared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general</a:t>
            </a:r>
            <a:r>
              <a:rPr lang="nl-NL" dirty="0"/>
              <a:t> </a:t>
            </a:r>
            <a:r>
              <a:rPr lang="nl-NL" dirty="0" err="1"/>
              <a:t>population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Waist</a:t>
            </a:r>
            <a:r>
              <a:rPr lang="nl-NL" dirty="0"/>
              <a:t> </a:t>
            </a:r>
            <a:r>
              <a:rPr lang="nl-NL" dirty="0" err="1"/>
              <a:t>circumference</a:t>
            </a:r>
            <a:r>
              <a:rPr lang="nl-NL" dirty="0"/>
              <a:t> is </a:t>
            </a:r>
            <a:r>
              <a:rPr lang="nl-NL" dirty="0" err="1"/>
              <a:t>larger</a:t>
            </a:r>
            <a:r>
              <a:rPr lang="nl-NL" dirty="0"/>
              <a:t> in schizofrenie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relatives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clozapine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olanzapine</a:t>
            </a:r>
            <a:endParaRPr lang="nl-NL" dirty="0"/>
          </a:p>
          <a:p>
            <a:endParaRPr lang="nl-NL" dirty="0"/>
          </a:p>
          <a:p>
            <a:r>
              <a:rPr lang="nl-NL" dirty="0"/>
              <a:t>BWG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predictable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dose</a:t>
            </a:r>
            <a:r>
              <a:rPr lang="nl-NL" dirty="0"/>
              <a:t> </a:t>
            </a:r>
            <a:r>
              <a:rPr lang="nl-NL" dirty="0" err="1"/>
              <a:t>related</a:t>
            </a:r>
            <a:r>
              <a:rPr lang="nl-NL" dirty="0"/>
              <a:t>. The </a:t>
            </a:r>
            <a:r>
              <a:rPr lang="nl-NL" dirty="0" err="1"/>
              <a:t>interation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diagnosis, treatment </a:t>
            </a:r>
            <a:r>
              <a:rPr lang="nl-NL" dirty="0" err="1"/>
              <a:t>and</a:t>
            </a:r>
            <a:r>
              <a:rPr lang="nl-NL" dirty="0"/>
              <a:t> environment is complex. </a:t>
            </a:r>
            <a:r>
              <a:rPr lang="nl-NL" dirty="0" err="1"/>
              <a:t>Multifactorial</a:t>
            </a:r>
            <a:endParaRPr lang="nl-NL" dirty="0"/>
          </a:p>
          <a:p>
            <a:pPr marL="0" indent="0">
              <a:buNone/>
            </a:pPr>
            <a:endParaRPr lang="nl-NL" sz="2400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Roerig et al. </a:t>
            </a:r>
            <a:r>
              <a:rPr lang="nl-NL" sz="24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Atypical</a:t>
            </a:r>
            <a:r>
              <a:rPr lang="nl-NL" sz="24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Antipsychotic</a:t>
            </a:r>
            <a:r>
              <a:rPr lang="nl-NL" sz="24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induced</a:t>
            </a:r>
            <a:r>
              <a:rPr lang="nl-NL" sz="24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weight</a:t>
            </a:r>
            <a:r>
              <a:rPr lang="nl-NL" sz="24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gain</a:t>
            </a:r>
            <a:r>
              <a:rPr lang="nl-NL" sz="24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 CNS Drugs 2011;25(12): 1035-1059</a:t>
            </a:r>
          </a:p>
        </p:txBody>
      </p:sp>
    </p:spTree>
    <p:extLst>
      <p:ext uri="{BB962C8B-B14F-4D97-AF65-F5344CB8AC3E}">
        <p14:creationId xmlns:p14="http://schemas.microsoft.com/office/powerpoint/2010/main" val="15869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56D86-6456-4272-9233-9A9641D4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 – BWG risk factors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17CB829-6B9D-4F65-866D-5E14320D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89" y="2514758"/>
            <a:ext cx="3300544" cy="4022725"/>
          </a:xfr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4C954A87-55EE-4CD2-8557-617F319965E8}"/>
              </a:ext>
            </a:extLst>
          </p:cNvPr>
          <p:cNvSpPr/>
          <p:nvPr/>
        </p:nvSpPr>
        <p:spPr>
          <a:xfrm>
            <a:off x="2696789" y="3665858"/>
            <a:ext cx="810204" cy="422237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C4E194F-2D0A-464F-99E0-46669183E30E}"/>
              </a:ext>
            </a:extLst>
          </p:cNvPr>
          <p:cNvSpPr/>
          <p:nvPr/>
        </p:nvSpPr>
        <p:spPr>
          <a:xfrm>
            <a:off x="2696789" y="4543568"/>
            <a:ext cx="1066743" cy="457518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AC1AA5C-2A52-4A8F-9F98-4D15BA646223}"/>
              </a:ext>
            </a:extLst>
          </p:cNvPr>
          <p:cNvSpPr/>
          <p:nvPr/>
        </p:nvSpPr>
        <p:spPr>
          <a:xfrm>
            <a:off x="2696789" y="2898991"/>
            <a:ext cx="946749" cy="457517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4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41D5E-F712-4733-8197-6564A25D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Background: second </a:t>
            </a:r>
            <a:r>
              <a:rPr lang="nl-NL" dirty="0" err="1"/>
              <a:t>generation</a:t>
            </a:r>
            <a:r>
              <a:rPr lang="nl-NL" dirty="0"/>
              <a:t> antipsychotica (SGA)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137E684-B1EF-4D71-8CB0-4760A1E66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1" y="2084832"/>
            <a:ext cx="5948978" cy="4443423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8837875-5172-4FF3-98F1-C3462C2C1674}"/>
              </a:ext>
            </a:extLst>
          </p:cNvPr>
          <p:cNvSpPr txBox="1"/>
          <p:nvPr/>
        </p:nvSpPr>
        <p:spPr>
          <a:xfrm>
            <a:off x="0" y="6205089"/>
            <a:ext cx="672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https://medialibrary.uantwerpen.be/oldcontent/container2911/files/2011/centraal%20zenuwstelsel%202.pdf</a:t>
            </a:r>
          </a:p>
        </p:txBody>
      </p:sp>
    </p:spTree>
    <p:extLst>
      <p:ext uri="{BB962C8B-B14F-4D97-AF65-F5344CB8AC3E}">
        <p14:creationId xmlns:p14="http://schemas.microsoft.com/office/powerpoint/2010/main" val="22408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41D5E-F712-4733-8197-6564A25D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Background: second </a:t>
            </a:r>
            <a:r>
              <a:rPr lang="nl-NL" dirty="0" err="1"/>
              <a:t>generation</a:t>
            </a:r>
            <a:r>
              <a:rPr lang="nl-NL" dirty="0"/>
              <a:t> antipsychotica (SGA) -</a:t>
            </a:r>
            <a:r>
              <a:rPr lang="nl-NL" dirty="0" err="1"/>
              <a:t>ADRs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967910E-169E-4623-8F73-4C6CEB6D6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69" y="2303292"/>
            <a:ext cx="6582261" cy="4104362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966BB97-1B7A-4181-971D-62C857289FD5}"/>
              </a:ext>
            </a:extLst>
          </p:cNvPr>
          <p:cNvSpPr/>
          <p:nvPr/>
        </p:nvSpPr>
        <p:spPr>
          <a:xfrm>
            <a:off x="0" y="6272784"/>
            <a:ext cx="7665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https://medialibrary.uantwerpen.be/oldcontent/container2911/files/2011/centraal%20zenuwstelsel%202.pdf</a:t>
            </a:r>
          </a:p>
        </p:txBody>
      </p:sp>
    </p:spTree>
    <p:extLst>
      <p:ext uri="{BB962C8B-B14F-4D97-AF65-F5344CB8AC3E}">
        <p14:creationId xmlns:p14="http://schemas.microsoft.com/office/powerpoint/2010/main" val="120037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80F9A-A6E9-47C9-A893-0CEB5EDA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Background: </a:t>
            </a:r>
            <a:r>
              <a:rPr lang="nl-NL" dirty="0" err="1"/>
              <a:t>mechanisms</a:t>
            </a:r>
            <a:r>
              <a:rPr lang="nl-NL" dirty="0"/>
              <a:t> of BWG in </a:t>
            </a:r>
            <a:r>
              <a:rPr lang="nl-NL" dirty="0" err="1"/>
              <a:t>SGAs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7BEF34-4BD7-42D2-90C2-44FF7D272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2766040"/>
            <a:ext cx="5509752" cy="3292643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78B13A-0A85-47D4-963A-FD510D5EB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23" y="3579833"/>
            <a:ext cx="6489660" cy="327816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BAFE47F3-B498-4889-959D-F2CD87D3E2B2}"/>
              </a:ext>
            </a:extLst>
          </p:cNvPr>
          <p:cNvSpPr/>
          <p:nvPr/>
        </p:nvSpPr>
        <p:spPr>
          <a:xfrm>
            <a:off x="268941" y="5163671"/>
            <a:ext cx="2732443" cy="591670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E42A048-E547-4528-B46B-333A84C5AE61}"/>
              </a:ext>
            </a:extLst>
          </p:cNvPr>
          <p:cNvSpPr/>
          <p:nvPr/>
        </p:nvSpPr>
        <p:spPr>
          <a:xfrm>
            <a:off x="4249270" y="6131859"/>
            <a:ext cx="4109421" cy="632010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CC790E0-5B2E-444E-B2C8-17643385866A}"/>
              </a:ext>
            </a:extLst>
          </p:cNvPr>
          <p:cNvSpPr/>
          <p:nvPr/>
        </p:nvSpPr>
        <p:spPr>
          <a:xfrm>
            <a:off x="217905" y="5985508"/>
            <a:ext cx="3729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https://medialibrary.uantwerpen.be/oldcontent/container2911/files/2011/centraal%20zenuwstelsel%202.pdf</a:t>
            </a:r>
          </a:p>
        </p:txBody>
      </p:sp>
    </p:spTree>
    <p:extLst>
      <p:ext uri="{BB962C8B-B14F-4D97-AF65-F5344CB8AC3E}">
        <p14:creationId xmlns:p14="http://schemas.microsoft.com/office/powerpoint/2010/main" val="33492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2025</TotalTime>
  <Words>1360</Words>
  <Application>Microsoft Office PowerPoint</Application>
  <PresentationFormat>Diavoorstelling (4:3)</PresentationFormat>
  <Paragraphs>252</Paragraphs>
  <Slides>44</Slides>
  <Notes>44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3" baseType="lpstr">
      <vt:lpstr>Arial</vt:lpstr>
      <vt:lpstr>BlinkMacSystemFont</vt:lpstr>
      <vt:lpstr>Calibri</vt:lpstr>
      <vt:lpstr>Symbol</vt:lpstr>
      <vt:lpstr>Tw Cen MT</vt:lpstr>
      <vt:lpstr>Tw Cen MT Condensed</vt:lpstr>
      <vt:lpstr>Wingdings</vt:lpstr>
      <vt:lpstr>Wingdings 3</vt:lpstr>
      <vt:lpstr>Integraal</vt:lpstr>
      <vt:lpstr>Body weight gain in clozapine treated patients: Is norclozapine the culprit?</vt:lpstr>
      <vt:lpstr>Dissertation / disclosure</vt:lpstr>
      <vt:lpstr>Inhoud</vt:lpstr>
      <vt:lpstr>Background - BMI distribution </vt:lpstr>
      <vt:lpstr>Background – controverse BWG</vt:lpstr>
      <vt:lpstr>Background – BWG risk factors</vt:lpstr>
      <vt:lpstr>Background: second generation antipsychotica (SGA)</vt:lpstr>
      <vt:lpstr>Background: second generation antipsychotica (SGA) -ADRs</vt:lpstr>
      <vt:lpstr>Background: mechanisms of BWG in SGAs</vt:lpstr>
      <vt:lpstr>Background: mechanisms of BWG in SGAs</vt:lpstr>
      <vt:lpstr>Clozapine</vt:lpstr>
      <vt:lpstr>Clozapine – BWG door norclozapine?</vt:lpstr>
      <vt:lpstr>Clozapine – BWG door norclozapine?</vt:lpstr>
      <vt:lpstr>Clozapine – BWG door norclozapine?</vt:lpstr>
      <vt:lpstr>J Clin Psychiatry 2004;65:766–771</vt:lpstr>
      <vt:lpstr>Clozapine – BWG door norclozapine?</vt:lpstr>
      <vt:lpstr>Adjunctive fluvoxamine</vt:lpstr>
      <vt:lpstr>Adjunctive fluvoxamine</vt:lpstr>
      <vt:lpstr>Adjunctive fluvoxamine</vt:lpstr>
      <vt:lpstr>Adjunctive fluvoxamine</vt:lpstr>
      <vt:lpstr>Adjunctive fluvoxamine</vt:lpstr>
      <vt:lpstr>J Clin Psychopharmacol 2016;36: 120–124</vt:lpstr>
      <vt:lpstr>Predicting weight gain in clozapine users </vt:lpstr>
      <vt:lpstr>Predicting weight gain in clozapine users </vt:lpstr>
      <vt:lpstr>Predicting weight gain in clozapine users </vt:lpstr>
      <vt:lpstr>Clozapine – BWG door norclozapine?</vt:lpstr>
      <vt:lpstr>Predicting weight gain in clozapine users </vt:lpstr>
      <vt:lpstr>Br J Clin Pharmacol. 2021;1–5 </vt:lpstr>
      <vt:lpstr>Norclozapine the culprit?</vt:lpstr>
      <vt:lpstr>Norclozapine the culprit?</vt:lpstr>
      <vt:lpstr>Norclozapine the culprit?</vt:lpstr>
      <vt:lpstr>Norclozapine the culprit?</vt:lpstr>
      <vt:lpstr>Norclozapine the culprit?</vt:lpstr>
      <vt:lpstr>Norclozapine the culprit?</vt:lpstr>
      <vt:lpstr>Norclozapine the culprit?</vt:lpstr>
      <vt:lpstr>PowerPoint-presentatie</vt:lpstr>
      <vt:lpstr>Norclozapine the culprit?</vt:lpstr>
      <vt:lpstr>Norclozapine the culprit?</vt:lpstr>
      <vt:lpstr>Norclozapine the culprit?</vt:lpstr>
      <vt:lpstr>PowerPoint-presentatie</vt:lpstr>
      <vt:lpstr>PowerPoint-presentatie</vt:lpstr>
      <vt:lpstr>Norclozapine the culprit?</vt:lpstr>
      <vt:lpstr>Norclozapine the culprit?</vt:lpstr>
      <vt:lpstr>Norclozapine the culprit?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weight gain in clozapine treated patients: Is norclozapine the culprit</dc:title>
  <dc:creator>Naomi Jessurun</dc:creator>
  <cp:lastModifiedBy>Naomi Jessurun</cp:lastModifiedBy>
  <cp:revision>148</cp:revision>
  <dcterms:created xsi:type="dcterms:W3CDTF">2021-11-18T05:51:43Z</dcterms:created>
  <dcterms:modified xsi:type="dcterms:W3CDTF">2021-11-28T08:15:00Z</dcterms:modified>
</cp:coreProperties>
</file>