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320" r:id="rId5"/>
    <p:sldId id="367" r:id="rId6"/>
    <p:sldId id="358" r:id="rId7"/>
    <p:sldId id="345" r:id="rId8"/>
    <p:sldId id="274" r:id="rId9"/>
    <p:sldId id="299" r:id="rId10"/>
    <p:sldId id="303" r:id="rId11"/>
    <p:sldId id="359" r:id="rId12"/>
    <p:sldId id="300" r:id="rId13"/>
    <p:sldId id="308" r:id="rId14"/>
    <p:sldId id="364" r:id="rId15"/>
    <p:sldId id="365" r:id="rId16"/>
    <p:sldId id="350" r:id="rId17"/>
    <p:sldId id="347" r:id="rId18"/>
    <p:sldId id="324" r:id="rId19"/>
    <p:sldId id="305" r:id="rId20"/>
    <p:sldId id="346" r:id="rId21"/>
    <p:sldId id="306" r:id="rId22"/>
    <p:sldId id="348" r:id="rId23"/>
    <p:sldId id="341" r:id="rId24"/>
    <p:sldId id="368" r:id="rId25"/>
    <p:sldId id="369" r:id="rId26"/>
    <p:sldId id="344" r:id="rId27"/>
    <p:sldId id="349" r:id="rId28"/>
    <p:sldId id="360" r:id="rId29"/>
    <p:sldId id="336" r:id="rId30"/>
    <p:sldId id="362" r:id="rId31"/>
    <p:sldId id="361" r:id="rId32"/>
    <p:sldId id="354" r:id="rId33"/>
    <p:sldId id="355" r:id="rId34"/>
    <p:sldId id="356" r:id="rId35"/>
    <p:sldId id="340" r:id="rId36"/>
    <p:sldId id="343" r:id="rId37"/>
    <p:sldId id="338" r:id="rId38"/>
    <p:sldId id="329" r:id="rId39"/>
    <p:sldId id="339" r:id="rId40"/>
    <p:sldId id="353" r:id="rId41"/>
    <p:sldId id="382" r:id="rId42"/>
    <p:sldId id="357" r:id="rId43"/>
    <p:sldId id="381" r:id="rId44"/>
    <p:sldId id="377" r:id="rId45"/>
    <p:sldId id="374" r:id="rId46"/>
    <p:sldId id="376" r:id="rId47"/>
    <p:sldId id="378" r:id="rId48"/>
    <p:sldId id="379" r:id="rId49"/>
    <p:sldId id="380" r:id="rId50"/>
    <p:sldId id="371" r:id="rId51"/>
    <p:sldId id="372" r:id="rId52"/>
    <p:sldId id="373" r:id="rId53"/>
    <p:sldId id="375" r:id="rId54"/>
    <p:sldId id="304" r:id="rId55"/>
    <p:sldId id="332" r:id="rId56"/>
    <p:sldId id="330" r:id="rId57"/>
    <p:sldId id="331" r:id="rId58"/>
    <p:sldId id="307" r:id="rId59"/>
    <p:sldId id="285" r:id="rId60"/>
    <p:sldId id="366" r:id="rId61"/>
    <p:sldId id="318" r:id="rId62"/>
    <p:sldId id="351" r:id="rId63"/>
    <p:sldId id="352" r:id="rId64"/>
    <p:sldId id="319" r:id="rId65"/>
  </p:sldIdLst>
  <p:sldSz cx="12188825" cy="6858000"/>
  <p:notesSz cx="6858000" cy="9144000"/>
  <p:defaultTextStyle>
    <a:defPPr rtl="0">
      <a:defRPr lang="nl-N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, Eva van den" initials="BEvd" lastIdx="6" clrIdx="0">
    <p:extLst>
      <p:ext uri="{19B8F6BF-5375-455C-9EA6-DF929625EA0E}">
        <p15:presenceInfo xmlns:p15="http://schemas.microsoft.com/office/powerpoint/2012/main" userId="S-1-5-21-1479950137-1171603607-1947940980-80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3497" autoAdjust="0"/>
  </p:normalViewPr>
  <p:slideViewPr>
    <p:cSldViewPr>
      <p:cViewPr varScale="1">
        <p:scale>
          <a:sx n="95" d="100"/>
          <a:sy n="95" d="100"/>
        </p:scale>
        <p:origin x="1230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notesViewPr>
    <p:cSldViewPr showGuides="1">
      <p:cViewPr varScale="1">
        <p:scale>
          <a:sx n="85" d="100"/>
          <a:sy n="85" d="100"/>
        </p:scale>
        <p:origin x="253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58B3E3-0B46-4CB7-84E8-02C375A82059}" type="datetime1">
              <a:rPr lang="nl-NL" smtClean="0"/>
              <a:t>20-9-2021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95A286-AD4E-4D18-9BFA-57E44BBC997A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far.nl/tijdschrift/editie/artikel/t/glasgow-antipsychotic-side-effects-scale-for-clozapine-gass-c-nl-r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Dan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890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  <a:p>
            <a:r>
              <a:rPr lang="nl-NL" b="1" dirty="0"/>
              <a:t>(bij 25 minuten door naar</a:t>
            </a:r>
            <a:r>
              <a:rPr lang="nl-NL" b="1" baseline="0" dirty="0"/>
              <a:t> de volgende)</a:t>
            </a:r>
            <a:endParaRPr lang="nl-NL" b="1" dirty="0"/>
          </a:p>
          <a:p>
            <a:endParaRPr lang="nl-NL" b="1" dirty="0"/>
          </a:p>
          <a:p>
            <a:pPr marL="11430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Tachycardie (standaard, geen probleem)</a:t>
            </a:r>
          </a:p>
          <a:p>
            <a:pPr marL="114300" indent="0">
              <a:buNone/>
            </a:pPr>
            <a:r>
              <a:rPr lang="nl-NL" dirty="0"/>
              <a:t>Myocarditis (vermoeidheid en kortademigheid)</a:t>
            </a:r>
          </a:p>
          <a:p>
            <a:pPr marL="114300" indent="0">
              <a:buNone/>
            </a:pPr>
            <a:r>
              <a:rPr lang="nl-NL" dirty="0"/>
              <a:t>Agranulocytose </a:t>
            </a:r>
          </a:p>
          <a:p>
            <a:pPr marL="114300" indent="0">
              <a:buNone/>
            </a:pPr>
            <a:r>
              <a:rPr lang="nl-NL" baseline="0" dirty="0"/>
              <a:t>Benigne koorts (onschuldige koorts: met allerlei geneesmiddelen kan dit voorkomen). </a:t>
            </a:r>
          </a:p>
          <a:p>
            <a:pPr marL="114300" indent="0">
              <a:buNone/>
            </a:pPr>
            <a:r>
              <a:rPr lang="nl-NL" baseline="0" dirty="0"/>
              <a:t>Griep?</a:t>
            </a:r>
          </a:p>
          <a:p>
            <a:pPr marL="114300" indent="0">
              <a:buNone/>
            </a:pPr>
            <a:endParaRPr lang="nl-NL" baseline="0" dirty="0"/>
          </a:p>
          <a:p>
            <a:pPr marL="114300" indent="0">
              <a:buNone/>
            </a:pPr>
            <a:r>
              <a:rPr lang="nl-NL" baseline="0" dirty="0"/>
              <a:t>Te doen;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Verder uitvragen myocarditis (</a:t>
            </a:r>
            <a:r>
              <a:rPr lang="nl-N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plotseling optredende koorts, griepachtige verschijnselen, pijn in de hartstreek, zweten, hartritmestoornissen, vermoeidheid, kortademigheid, vocht vasthouden)</a:t>
            </a:r>
            <a:endParaRPr lang="nl-NL" baseline="0" dirty="0"/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Leukodiff</a:t>
            </a:r>
            <a:r>
              <a:rPr lang="nl-NL" baseline="0" dirty="0"/>
              <a:t> </a:t>
            </a:r>
            <a:r>
              <a:rPr lang="nl-NL" baseline="0" dirty="0" err="1"/>
              <a:t>ivm</a:t>
            </a:r>
            <a:r>
              <a:rPr lang="nl-NL" baseline="0" dirty="0"/>
              <a:t> koorts (uitsluiten agranulocytose)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Lichamelijke controles, overleg met </a:t>
            </a:r>
            <a:r>
              <a:rPr lang="nl-NL" baseline="0" dirty="0" err="1"/>
              <a:t>dd</a:t>
            </a:r>
            <a:r>
              <a:rPr lang="nl-NL" baseline="0" dirty="0"/>
              <a:t> arts over indicatie ECG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Aanspreken op direct contact opnemen bij koorts.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Opvolgen: vinger aan de pols </a:t>
            </a:r>
            <a:endParaRPr lang="nl-NL" dirty="0"/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13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  <a:p>
            <a:r>
              <a:rPr lang="nl-NL" b="1" dirty="0"/>
              <a:t>(bij 25 minuten door naar</a:t>
            </a:r>
            <a:r>
              <a:rPr lang="nl-NL" b="1" baseline="0" dirty="0"/>
              <a:t> de volgende)</a:t>
            </a:r>
            <a:endParaRPr lang="nl-NL" b="1" dirty="0"/>
          </a:p>
          <a:p>
            <a:endParaRPr lang="nl-NL" b="1" dirty="0"/>
          </a:p>
          <a:p>
            <a:pPr marL="11430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Tachycardie (standaard, geen probleem)</a:t>
            </a:r>
          </a:p>
          <a:p>
            <a:pPr marL="114300" indent="0">
              <a:buNone/>
            </a:pPr>
            <a:r>
              <a:rPr lang="nl-NL" dirty="0"/>
              <a:t>Myocarditis (vermoeidheid en kortademigheid)</a:t>
            </a:r>
          </a:p>
          <a:p>
            <a:pPr marL="114300" indent="0">
              <a:buNone/>
            </a:pPr>
            <a:r>
              <a:rPr lang="nl-NL" dirty="0"/>
              <a:t>Agranulocytose </a:t>
            </a:r>
          </a:p>
          <a:p>
            <a:pPr marL="114300" indent="0">
              <a:buNone/>
            </a:pPr>
            <a:r>
              <a:rPr lang="nl-NL" baseline="0" dirty="0"/>
              <a:t>Benigne koorts (onschuldige koorts: met allerlei geneesmiddelen kan dit voorkomen). </a:t>
            </a:r>
          </a:p>
          <a:p>
            <a:pPr marL="114300" indent="0">
              <a:buNone/>
            </a:pPr>
            <a:r>
              <a:rPr lang="nl-NL" baseline="0" dirty="0"/>
              <a:t>Griep?</a:t>
            </a:r>
          </a:p>
          <a:p>
            <a:pPr marL="114300" indent="0">
              <a:buNone/>
            </a:pPr>
            <a:endParaRPr lang="nl-NL" baseline="0" dirty="0"/>
          </a:p>
          <a:p>
            <a:pPr marL="114300" indent="0">
              <a:buNone/>
            </a:pPr>
            <a:r>
              <a:rPr lang="nl-NL" baseline="0" dirty="0"/>
              <a:t>Te doen;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Verder uitvragen myocarditis (</a:t>
            </a:r>
            <a:r>
              <a:rPr lang="nl-N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plotseling optredende koorts, griepachtige verschijnselen, pijn in de hartstreek, zweten, hartritmestoornissen, vermoeidheid, kortademigheid, vocht vasthouden)</a:t>
            </a:r>
            <a:endParaRPr lang="nl-NL" baseline="0" dirty="0"/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Leukodiff</a:t>
            </a:r>
            <a:r>
              <a:rPr lang="nl-NL" baseline="0" dirty="0"/>
              <a:t> </a:t>
            </a:r>
            <a:r>
              <a:rPr lang="nl-NL" baseline="0" dirty="0" err="1"/>
              <a:t>ivm</a:t>
            </a:r>
            <a:r>
              <a:rPr lang="nl-NL" baseline="0" dirty="0"/>
              <a:t> koorts (uitsluiten agranulocytose)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Lichamelijke controles, overleg met </a:t>
            </a:r>
            <a:r>
              <a:rPr lang="nl-NL" baseline="0" dirty="0" err="1"/>
              <a:t>dd</a:t>
            </a:r>
            <a:r>
              <a:rPr lang="nl-NL" baseline="0" dirty="0"/>
              <a:t> arts over indicatie ECG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Aanspreken op direct contact opnemen bij koorts.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Opvolgen: vinger aan de pols </a:t>
            </a:r>
            <a:endParaRPr lang="nl-NL" dirty="0"/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37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  <a:p>
            <a:r>
              <a:rPr lang="nl-NL" b="1" dirty="0"/>
              <a:t>(bij 25 minuten door naar</a:t>
            </a:r>
            <a:r>
              <a:rPr lang="nl-NL" b="1" baseline="0" dirty="0"/>
              <a:t> de volgende)</a:t>
            </a:r>
            <a:endParaRPr lang="nl-NL" b="1" dirty="0"/>
          </a:p>
          <a:p>
            <a:endParaRPr lang="nl-NL" b="1" dirty="0"/>
          </a:p>
          <a:p>
            <a:pPr marL="11430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Tachycardie (standaard, geen probleem)</a:t>
            </a:r>
          </a:p>
          <a:p>
            <a:pPr marL="114300" indent="0">
              <a:buNone/>
            </a:pPr>
            <a:r>
              <a:rPr lang="nl-NL" dirty="0"/>
              <a:t>Myocarditis (vermoeidheid en kortademigheid)</a:t>
            </a:r>
          </a:p>
          <a:p>
            <a:pPr marL="114300" indent="0">
              <a:buNone/>
            </a:pPr>
            <a:r>
              <a:rPr lang="nl-NL" dirty="0"/>
              <a:t>Agranulocytose </a:t>
            </a:r>
          </a:p>
          <a:p>
            <a:pPr marL="114300" indent="0">
              <a:buNone/>
            </a:pPr>
            <a:r>
              <a:rPr lang="nl-NL" baseline="0" dirty="0"/>
              <a:t>Benigne koorts (onschuldige koorts: met allerlei geneesmiddelen kan dit voorkomen). </a:t>
            </a:r>
          </a:p>
          <a:p>
            <a:pPr marL="114300" indent="0">
              <a:buNone/>
            </a:pPr>
            <a:r>
              <a:rPr lang="nl-NL" baseline="0" dirty="0"/>
              <a:t>Griep?</a:t>
            </a:r>
          </a:p>
          <a:p>
            <a:pPr marL="114300" indent="0">
              <a:buNone/>
            </a:pPr>
            <a:endParaRPr lang="nl-NL" baseline="0" dirty="0"/>
          </a:p>
          <a:p>
            <a:pPr marL="114300" indent="0">
              <a:buNone/>
            </a:pPr>
            <a:r>
              <a:rPr lang="nl-NL" baseline="0" dirty="0"/>
              <a:t>Te doen;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Verder uitvragen myocarditis (</a:t>
            </a:r>
            <a:r>
              <a:rPr lang="nl-N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plotseling optredende koorts, griepachtige verschijnselen, pijn in de hartstreek, zweten, hartritmestoornissen, vermoeidheid, kortademigheid, vocht vasthouden)</a:t>
            </a:r>
            <a:endParaRPr lang="nl-NL" baseline="0" dirty="0"/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Leukodiff</a:t>
            </a:r>
            <a:r>
              <a:rPr lang="nl-NL" baseline="0" dirty="0"/>
              <a:t> </a:t>
            </a:r>
            <a:r>
              <a:rPr lang="nl-NL" baseline="0" dirty="0" err="1"/>
              <a:t>ivm</a:t>
            </a:r>
            <a:r>
              <a:rPr lang="nl-NL" baseline="0" dirty="0"/>
              <a:t> koorts (uitsluiten agranulocytose)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Lichamelijke controles, overleg met </a:t>
            </a:r>
            <a:r>
              <a:rPr lang="nl-NL" baseline="0" dirty="0" err="1"/>
              <a:t>dd</a:t>
            </a:r>
            <a:r>
              <a:rPr lang="nl-NL" baseline="0" dirty="0"/>
              <a:t> arts over indicatie ECG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Aanspreken op direct contact opnemen bij koorts.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nl-NL" baseline="0" dirty="0"/>
              <a:t>Opvolgen: vinger aan de pols </a:t>
            </a:r>
            <a:endParaRPr lang="nl-NL" dirty="0"/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0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35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428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68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899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883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315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3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Dan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259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148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509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06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853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147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>Afwegen voor- en nadelen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30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625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411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086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93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Therapieresistente positieve en negatieve symptomen bij schizofrenie, niet reagerend op minimaal twee verschillende antipsychotica, waaronder een tweede generatie antipsychoticum (waaronder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quetiapine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adequate dosering en gedurende voldoende lange tijd (eventueel eerder in bijzondere gevallen).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942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078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517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Vergelijk met: </a:t>
            </a:r>
          </a:p>
          <a:p>
            <a:r>
              <a:rPr lang="nl-NL" dirty="0"/>
              <a:t>Wat zijn uw hobby’s? De antwoorden zijn interessant voor het verleden of de (verre) toekomst maar zeggen zelden iets over het heden.</a:t>
            </a:r>
          </a:p>
          <a:p>
            <a:r>
              <a:rPr lang="nl-NL" dirty="0"/>
              <a:t>Beter is de vraag: hoeveel uur bent u op sociale media of kijkt u TV? Dat levert antwoorden op als: ‘oh, niet zoveel, een uurtje of zes-zeven per dag’.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762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302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Vergelijk met: </a:t>
            </a:r>
          </a:p>
          <a:p>
            <a:r>
              <a:rPr lang="nl-NL" dirty="0"/>
              <a:t>Wat zijn uw hobby’s? De antwoorden zijn interessant voor het verleden of de (verre) toekomst maar zeggen zelden iets over het heden.</a:t>
            </a:r>
          </a:p>
          <a:p>
            <a:r>
              <a:rPr lang="nl-NL" dirty="0"/>
              <a:t>Beter is de vraag: hoeveel uur bent u op sociale media of kijkt u TV? Dat levert antwoorden op als: ‘oh, niet zoveel, een uurtje of zes-zeven per dag’.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014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Vergelijk met: </a:t>
            </a:r>
          </a:p>
          <a:p>
            <a:r>
              <a:rPr lang="nl-NL" dirty="0"/>
              <a:t>Wat zijn uw hobby’s? De antwoorden zijn interessant voor het verleden of de (verre) toekomst maar zeggen zelden iets over het heden.</a:t>
            </a:r>
          </a:p>
          <a:p>
            <a:r>
              <a:rPr lang="nl-NL" dirty="0"/>
              <a:t>Beter is de vraag: hoeveel uur bent u op sociale media of kijkt u TV? Dat levert antwoorden op als: ‘oh, niet zoveel, een uurtje of zes-zeven per dag’.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811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641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Vergelijk met: </a:t>
            </a:r>
          </a:p>
          <a:p>
            <a:r>
              <a:rPr lang="nl-NL" dirty="0"/>
              <a:t>Wat zijn uw hobby’s? De antwoorden zijn interessant voor het verleden of de (verre) toekomst maar zeggen zelden iets over het heden.</a:t>
            </a:r>
          </a:p>
          <a:p>
            <a:r>
              <a:rPr lang="nl-NL" dirty="0"/>
              <a:t>Beter is de vraag: hoeveel uur bent u op sociale media of kijkt u TV? Dat levert antwoorden op als: ‘oh, niet zoveel, een uurtje of zes-zeven per dag’.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016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814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1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>Afwegen voor- en nadelen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2735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3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318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375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726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75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8050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057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6235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6690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>
                <a:solidFill>
                  <a:srgbClr val="FF0000"/>
                </a:solidFill>
              </a:rPr>
              <a:t>Eva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verband tussen plasmaspiegel en toename van slaap was sterker dan tussen dosis en slaaptoename.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maximaal 8 uur slaap: 	33%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uur slaap: 		21%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uur of meer: 		46%</a:t>
            </a:r>
          </a:p>
          <a:p>
            <a:endParaRPr lang="nl-NL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Addendum bij de 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bijwerkingentabel.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Protocol voor het behandelen met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</a:t>
            </a:r>
            <a:r>
              <a:rPr lang="nl-NL" sz="1200" dirty="0"/>
              <a:t>Bijlage 13: Acties bij specifieke klachten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60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Therapieresistente positieve en negatieve symptomen bij schizofrenie, niet reagerend op minimaal twee verschillende antipsychotica, waaronder een tweede generatie antipsychoticum (waaronder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quetiapine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adequate dosering en gedurende voldoende lange tijd (eventueel eerder in bijzondere gevallen).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518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>
                <a:solidFill>
                  <a:srgbClr val="FF0000"/>
                </a:solidFill>
              </a:rPr>
              <a:t>Eva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verband tussen plasmaspiegel en toename van slaap was sterker dan tussen dosis en slaaptoename.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maximaal 8 uur slaap: 	33%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uur slaap: 		21%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uur of meer: 		46%</a:t>
            </a:r>
          </a:p>
          <a:p>
            <a:endParaRPr lang="nl-NL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Addendum bij de 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bijwerkingentabel.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Protocol voor het behandelen met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</a:t>
            </a:r>
            <a:r>
              <a:rPr lang="nl-NL" sz="1200" dirty="0"/>
              <a:t>Bijlage 13: Acties bij specifieke klachten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0075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>
                <a:solidFill>
                  <a:srgbClr val="FF0000"/>
                </a:solidFill>
              </a:rPr>
              <a:t>Eva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verband tussen plasmaspiegel en toename van slaap was sterker dan tussen dosis en slaaptoename.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maximaal 8 uur slaap: 	33%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uur slaap: 		21%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uur of meer: 		46%</a:t>
            </a:r>
          </a:p>
          <a:p>
            <a:endParaRPr lang="nl-NL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Addendum bij de 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bijwerkingentabel.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Protocol voor het behandelen met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</a:t>
            </a:r>
            <a:r>
              <a:rPr lang="nl-NL" sz="1200" dirty="0"/>
              <a:t>Bijlage 13: Acties bij specifieke klachten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5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>
                <a:solidFill>
                  <a:srgbClr val="FF0000"/>
                </a:solidFill>
              </a:rPr>
              <a:t>Eva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verband tussen plasmaspiegel en toename van slaap was sterker dan tussen dosis en slaaptoename.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maximaal 8 uur slaap: 	33%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uur slaap: 		21%</a:t>
            </a:r>
          </a:p>
          <a:p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uur of meer: 		46%</a:t>
            </a:r>
          </a:p>
          <a:p>
            <a:endParaRPr lang="nl-NL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Addendum bij de richtlijn voor het gebruik van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bijwerkingentabel.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aseline="0" dirty="0"/>
              <a:t>Protocol voor het behandelen met </a:t>
            </a:r>
            <a:r>
              <a:rPr lang="nl-NL" sz="1200" baseline="0" dirty="0" err="1"/>
              <a:t>clozapine</a:t>
            </a:r>
            <a:r>
              <a:rPr lang="nl-NL" sz="1200" baseline="0" dirty="0"/>
              <a:t>: </a:t>
            </a:r>
            <a:r>
              <a:rPr lang="nl-NL" sz="1200" dirty="0"/>
              <a:t>Bijlage 13: Acties bij specifieke klachten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8201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  <a:p>
            <a:r>
              <a:rPr lang="nl-NL" b="0" dirty="0"/>
              <a:t>Van tevoren</a:t>
            </a:r>
            <a:r>
              <a:rPr lang="nl-NL" b="0" baseline="0" dirty="0"/>
              <a:t> invullen + nabespreken </a:t>
            </a:r>
          </a:p>
          <a:p>
            <a:r>
              <a:rPr lang="nl-NL" b="0" dirty="0"/>
              <a:t>Obstipatie navragen</a:t>
            </a:r>
            <a:r>
              <a:rPr lang="nl-NL" b="0" baseline="0" dirty="0"/>
              <a:t> niet voor iedereen normaal</a:t>
            </a:r>
          </a:p>
          <a:p>
            <a:r>
              <a:rPr lang="nl-NL" b="0" baseline="0" dirty="0"/>
              <a:t>Bristol Stool Chart 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3802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Glasgow 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Antipsychotic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Side-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effects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Scale</a:t>
            </a:r>
            <a:endParaRPr lang="nl-NL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4655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  <a:p>
            <a:r>
              <a:rPr lang="nl-NL" b="0" dirty="0"/>
              <a:t>Van tevoren</a:t>
            </a:r>
            <a:r>
              <a:rPr lang="nl-NL" b="0" baseline="0" dirty="0"/>
              <a:t> invullen + nabespreken </a:t>
            </a:r>
          </a:p>
          <a:p>
            <a:r>
              <a:rPr lang="nl-NL" b="0" dirty="0"/>
              <a:t>Obstipatie navragen</a:t>
            </a:r>
            <a:r>
              <a:rPr lang="nl-NL" b="0" baseline="0" dirty="0"/>
              <a:t> niet voor iedereen normaal</a:t>
            </a:r>
          </a:p>
          <a:p>
            <a:r>
              <a:rPr lang="nl-NL" b="0" baseline="0" dirty="0"/>
              <a:t>Bristol Stool Chart 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375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3218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2462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Eva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436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82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3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49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9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4B9A-CF6A-4148-A7A8-DBD1A82A930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25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vierkanten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Afgeronde rechthoe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Rechthoek met afgeronde hoek aan zelfde zijd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8236F-BC90-4059-8BE3-AFF9018255A9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7BD9FA-1E98-4406-A4D3-92230A25907A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vierkanten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Afgeronde rechthoe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Rechthoek met afgeronde hoek aan zelfde zijd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  <p:grpSp>
        <p:nvGrpSpPr>
          <p:cNvPr id="15" name="onderste afbeelding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Vrije v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7" name="Rechthoe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9EEB1-963F-4136-A543-D574FED9BA87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202B2-A914-4890-A94D-6511C8B1F0DF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vierkanten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Afgeronde rechthoe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Rechthoek met afgeronde hoek aan zelfde zijd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  <p:grpSp>
        <p:nvGrpSpPr>
          <p:cNvPr id="19" name="onderste afbeelding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Vrije v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Rechthoe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01FBB-433B-459C-A1E5-9718B23D6984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5E2D1-A1D9-4EFE-847A-40F24F01BC08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BCF6-8232-469C-8209-CF2EB67ECE1B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315039-C337-49CF-A86D-FDBB802FB335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nderste afbeelding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Vrije v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Rechthoe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5EF43F-9B54-4B72-9502-44EB8A2A177B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modelstijlen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D1ABD-B310-4A1C-8825-8506960862DD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l-NL" noProof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829DA6-D40B-48AF-92DB-CE03E03F5DAC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nderste afbeelding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Vrije v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8" name="Rechthoe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noProof="0" dirty="0"/>
            </a:p>
          </p:txBody>
        </p:sp>
      </p:grpSp>
      <p:grpSp>
        <p:nvGrpSpPr>
          <p:cNvPr id="7" name="vierkanten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Afgeronde rechthoe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Rechthoek met afgeronde hoek aan zelfde zijd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07DE51E-BE58-451D-878F-D7FF41F513A2}" type="datetime1">
              <a:rPr lang="nl-NL" noProof="0" smtClean="0"/>
              <a:t>20-9-2021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armacotherapeutischkompas.nl/farmacologie/oudere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zapinepluswerkgroep.nl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e.vanden.berg@reiniervanarkel.nl" TargetMode="External"/><Relationship Id="rId4" Type="http://schemas.openxmlformats.org/officeDocument/2006/relationships/hyperlink" Target="mailto:d.cohen@ggz-nhn.n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386308" y="-243407"/>
            <a:ext cx="12152830" cy="1284686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chemeClr val="accent1"/>
                </a:solidFill>
              </a:rPr>
              <a:t>Clozapine en haar bijwerkingen</a:t>
            </a:r>
            <a:endParaRPr lang="nl-NL" sz="4400" dirty="0"/>
          </a:p>
        </p:txBody>
      </p:sp>
      <p:sp>
        <p:nvSpPr>
          <p:cNvPr id="6" name="Rechthoek 5"/>
          <p:cNvSpPr/>
          <p:nvPr/>
        </p:nvSpPr>
        <p:spPr>
          <a:xfrm>
            <a:off x="2050788" y="3409310"/>
            <a:ext cx="58784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Dan Cohen</a:t>
            </a:r>
          </a:p>
          <a:p>
            <a:r>
              <a:rPr lang="nl-NL" i="1" dirty="0">
                <a:solidFill>
                  <a:schemeClr val="accent6"/>
                </a:solidFill>
              </a:rPr>
              <a:t>Psychiater GGZ Noord-Holland-Noord</a:t>
            </a:r>
          </a:p>
          <a:p>
            <a:r>
              <a:rPr lang="nl-NL" dirty="0"/>
              <a:t>Clozapine Plus Werkgroep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" y="3068960"/>
            <a:ext cx="2062248" cy="98323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33" y="24227"/>
            <a:ext cx="1583597" cy="12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15" y="1821750"/>
            <a:ext cx="10886609" cy="4536504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Fred is een 53-jarige man met schizofrenie in de woonvorm.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Hij is niet groot - 173 cm – maar wel buitengewoon fors:                                        in augustus 2019 weegt hij 158 kg (BMI: 52). 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Overgewicht: BMI:25-29,9. Obesitas: BMI 30-39,9. Morbide obesitas: BMI &gt; 40. 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Er is overeenstemming dat er sprake is van </a:t>
            </a:r>
            <a:r>
              <a:rPr lang="nl-NL" sz="2400" dirty="0" err="1"/>
              <a:t>therapie-resistente</a:t>
            </a:r>
            <a:r>
              <a:rPr lang="nl-NL" sz="2400" dirty="0"/>
              <a:t> schizofrenie.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Vraag: vind u </a:t>
            </a:r>
            <a:r>
              <a:rPr lang="nl-NL" sz="2400" dirty="0" err="1"/>
              <a:t>clozapine</a:t>
            </a:r>
            <a:r>
              <a:rPr lang="nl-NL" sz="2400" dirty="0"/>
              <a:t> verantwoord? Schrijft u wel of geen </a:t>
            </a:r>
            <a:r>
              <a:rPr lang="nl-NL" sz="2400" dirty="0" err="1"/>
              <a:t>clozapine</a:t>
            </a:r>
            <a:r>
              <a:rPr lang="nl-NL" sz="2400" dirty="0"/>
              <a:t> voor?  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nl-NL" sz="2400" i="1" dirty="0"/>
          </a:p>
          <a:p>
            <a:pPr marL="114300" indent="0">
              <a:buNone/>
            </a:pPr>
            <a:endParaRPr lang="nl-NL" sz="2400" dirty="0"/>
          </a:p>
          <a:p>
            <a:pPr marL="0" indent="0">
              <a:lnSpc>
                <a:spcPct val="250000"/>
              </a:lnSpc>
              <a:buClr>
                <a:schemeClr val="accent5"/>
              </a:buClr>
              <a:buNone/>
            </a:pPr>
            <a:endParaRPr lang="nl-NL" sz="2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8695879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Casuïstiek Fred (1)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6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16" y="1821750"/>
            <a:ext cx="10192796" cy="4536504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In april 2020 begin ik met </a:t>
            </a:r>
            <a:r>
              <a:rPr lang="nl-NL" sz="2400" dirty="0" err="1"/>
              <a:t>clozapine</a:t>
            </a:r>
            <a:r>
              <a:rPr lang="nl-NL" sz="2400" dirty="0"/>
              <a:t>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Psychiatrisch gaat Fred flink vooruit.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Op 10 juni 2021 wordt Fred opnieuw gewogen.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Vraag: wat is – denkt u - zijn gewicht?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8695879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Casuïstiek Fred (2)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6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10" y="1988840"/>
            <a:ext cx="12014315" cy="4536504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Ik (hogelijk verbaasd): 		U bent de eerste patiënt, die afvalt op </a:t>
            </a:r>
            <a:r>
              <a:rPr lang="nl-NL" sz="2400" dirty="0" err="1"/>
              <a:t>clozapine</a:t>
            </a:r>
            <a:r>
              <a:rPr lang="nl-NL" sz="2400" dirty="0"/>
              <a:t>!!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Fred en woonbegeleiding (in koor): Geen sprake van!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Ik (verbaasd): 			Wat dan wel? 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Fred: 				Ik loop, elke ochtend een uur, alleen.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Woonbegeleiding: 		En vaak in de middag nog een uur, met andere 				bewoners. Hij is een voorbeeld voor de anderen!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8695879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Casuïstiek Fred (3)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6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530" y="1108682"/>
            <a:ext cx="10153128" cy="50804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Onvoldoende kennis van </a:t>
            </a:r>
            <a:r>
              <a:rPr lang="nl-NL" sz="2000" dirty="0" err="1"/>
              <a:t>clozapine</a:t>
            </a:r>
            <a:r>
              <a:rPr lang="nl-NL" sz="2000" dirty="0"/>
              <a:t>: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000" dirty="0"/>
              <a:t>Opbouwschema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000" dirty="0"/>
              <a:t>Bijwerkingen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000" dirty="0"/>
              <a:t>Wijze van: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000" dirty="0"/>
              <a:t> detectie van bijwerkingen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000" dirty="0"/>
              <a:t> behandelen van bijwerkingen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Onvoldoende tijd, inzet en/of bereidheid zich de vereiste kennis eigen te maken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1800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08793"/>
            <a:ext cx="10153128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Redenen om </a:t>
            </a:r>
            <a:r>
              <a:rPr lang="nl-NL" b="1" dirty="0" err="1">
                <a:solidFill>
                  <a:schemeClr val="accent1"/>
                </a:solidFill>
              </a:rPr>
              <a:t>clozapine</a:t>
            </a:r>
            <a:r>
              <a:rPr lang="nl-NL" b="1" dirty="0">
                <a:solidFill>
                  <a:schemeClr val="accent1"/>
                </a:solidFill>
              </a:rPr>
              <a:t> niet voor  te schrijven:</a:t>
            </a:r>
            <a:br>
              <a:rPr lang="nl-NL" b="1" dirty="0">
                <a:solidFill>
                  <a:schemeClr val="accent1"/>
                </a:solidFill>
              </a:rPr>
            </a:br>
            <a:r>
              <a:rPr lang="nl-NL" b="1" dirty="0">
                <a:solidFill>
                  <a:schemeClr val="accent1"/>
                </a:solidFill>
              </a:rPr>
              <a:t>gebrek aan kennis en/of vaardigheden.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0" y="64396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574541D-7592-401D-B07F-A98BF23EDE1C}"/>
              </a:ext>
            </a:extLst>
          </p:cNvPr>
          <p:cNvSpPr/>
          <p:nvPr/>
        </p:nvSpPr>
        <p:spPr>
          <a:xfrm>
            <a:off x="1629916" y="6106575"/>
            <a:ext cx="11267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Cohen  &amp; Farooq. </a:t>
            </a:r>
            <a:r>
              <a:rPr lang="nl-NL" sz="1200" dirty="0" err="1"/>
              <a:t>Mandatory</a:t>
            </a:r>
            <a:r>
              <a:rPr lang="nl-NL" sz="1200" dirty="0"/>
              <a:t> </a:t>
            </a:r>
            <a:r>
              <a:rPr lang="nl-NL" sz="1200" dirty="0" err="1"/>
              <a:t>certification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clozapine</a:t>
            </a:r>
            <a:r>
              <a:rPr lang="nl-NL" sz="1200" dirty="0"/>
              <a:t> </a:t>
            </a:r>
            <a:r>
              <a:rPr lang="nl-NL" sz="1200" dirty="0" err="1"/>
              <a:t>prescribing</a:t>
            </a:r>
            <a:r>
              <a:rPr lang="nl-NL" sz="1200" dirty="0"/>
              <a:t>. </a:t>
            </a:r>
            <a:r>
              <a:rPr lang="nl-NL" sz="1200" dirty="0" err="1"/>
              <a:t>Eur</a:t>
            </a:r>
            <a:r>
              <a:rPr lang="nl-NL" sz="1200" dirty="0"/>
              <a:t> Psychiatry 2020. 64;e12.</a:t>
            </a:r>
          </a:p>
        </p:txBody>
      </p:sp>
    </p:spTree>
    <p:extLst>
      <p:ext uri="{BB962C8B-B14F-4D97-AF65-F5344CB8AC3E}">
        <p14:creationId xmlns:p14="http://schemas.microsoft.com/office/powerpoint/2010/main" val="15189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2348880"/>
            <a:ext cx="12776373" cy="2455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/>
              <a:t>Voordeel: vermijding van blootstelling aan vele, deels levensbedreigende bijwerkingen.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/>
              <a:t>Nadeel: 	  mislopen van kans 60%-80% kans op verbetering.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1800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764704"/>
            <a:ext cx="10009112" cy="104799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Elk nadeel heb zijn voordeel: </a:t>
            </a:r>
            <a:br>
              <a:rPr lang="nl-NL" b="1" dirty="0">
                <a:solidFill>
                  <a:schemeClr val="accent1"/>
                </a:solidFill>
              </a:rPr>
            </a:br>
            <a:r>
              <a:rPr lang="nl-NL" b="1" dirty="0">
                <a:solidFill>
                  <a:schemeClr val="accent1"/>
                </a:solidFill>
              </a:rPr>
              <a:t>het geval van niet voorschrijven van </a:t>
            </a:r>
            <a:r>
              <a:rPr lang="nl-NL" b="1" dirty="0" err="1">
                <a:solidFill>
                  <a:schemeClr val="accent1"/>
                </a:solidFill>
              </a:rPr>
              <a:t>clozapine</a:t>
            </a:r>
            <a:r>
              <a:rPr lang="nl-NL" b="1" dirty="0">
                <a:solidFill>
                  <a:schemeClr val="accent1"/>
                </a:solidFill>
              </a:rPr>
              <a:t>.</a:t>
            </a:r>
            <a:br>
              <a:rPr lang="nl-NL" b="1" dirty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735868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2924944"/>
            <a:ext cx="11711037" cy="2455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/>
              <a:t>Voordeel:  60-80% van therapieresistente </a:t>
            </a:r>
            <a:r>
              <a:rPr lang="nl-NL" sz="2400" dirty="0" err="1"/>
              <a:t>ptt</a:t>
            </a:r>
            <a:r>
              <a:rPr lang="nl-NL" sz="2400" dirty="0"/>
              <a:t> reageert goed op </a:t>
            </a:r>
            <a:r>
              <a:rPr lang="nl-NL" sz="2400" dirty="0" err="1"/>
              <a:t>clozapine</a:t>
            </a:r>
            <a:r>
              <a:rPr lang="nl-NL" sz="2400" dirty="0"/>
              <a:t>.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/>
              <a:t>Nadeel: 	bloostelling aan de vele mogelijke, deels levensbedreigende bijwerkingen.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735868"/>
            <a:ext cx="1145687" cy="92943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7BA55A0-50A2-44F0-A870-209E22697358}"/>
              </a:ext>
            </a:extLst>
          </p:cNvPr>
          <p:cNvSpPr/>
          <p:nvPr/>
        </p:nvSpPr>
        <p:spPr>
          <a:xfrm>
            <a:off x="1413892" y="152400"/>
            <a:ext cx="1087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Elk nadeel heb zijn voordeel: </a:t>
            </a:r>
            <a:br>
              <a:rPr lang="nl-NL" sz="3200" b="1" dirty="0">
                <a:solidFill>
                  <a:schemeClr val="accent1"/>
                </a:solidFill>
              </a:rPr>
            </a:br>
            <a:r>
              <a:rPr lang="nl-NL" sz="3200" b="1" dirty="0">
                <a:solidFill>
                  <a:schemeClr val="accent1"/>
                </a:solidFill>
              </a:rPr>
              <a:t>het geval van het voorschrijven van </a:t>
            </a:r>
            <a:r>
              <a:rPr lang="nl-NL" sz="3200" b="1" dirty="0" err="1">
                <a:solidFill>
                  <a:schemeClr val="accent1"/>
                </a:solidFill>
              </a:rPr>
              <a:t>clozapine</a:t>
            </a:r>
            <a:r>
              <a:rPr lang="nl-NL" sz="3200" b="1" dirty="0">
                <a:solidFill>
                  <a:schemeClr val="accent1"/>
                </a:solidFill>
              </a:rPr>
              <a:t>.</a:t>
            </a:r>
            <a:br>
              <a:rPr lang="nl-NL" sz="3200" b="1" dirty="0">
                <a:solidFill>
                  <a:schemeClr val="accent1"/>
                </a:solidFill>
              </a:rPr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9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972" y="1844824"/>
            <a:ext cx="8424936" cy="347945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Agranulocytose 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Ileus 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Myocarditis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Diabetische </a:t>
            </a:r>
            <a:r>
              <a:rPr lang="nl-NL" sz="2400" dirty="0" err="1"/>
              <a:t>keto-acidose</a:t>
            </a:r>
            <a:r>
              <a:rPr lang="nl-NL" sz="2400" dirty="0"/>
              <a:t> (DKA)</a:t>
            </a:r>
          </a:p>
          <a:p>
            <a:pPr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499746"/>
            <a:ext cx="7920879" cy="543943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Bijwerkingen: 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de levensbedreigende bijwerkingen.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72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206" y="1844824"/>
            <a:ext cx="10696852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nl-NL" sz="2400" dirty="0"/>
              <a:t>Bijwerking			Fase van de behandeling	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Agranulocytose 			0-24 weken; &lt; 52 weken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Ileus 				Gehele duur van de behandeling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Myocarditis			0-6 weken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Diabetische ketoacidose (DKA)	0-12 weken</a:t>
            </a:r>
          </a:p>
          <a:p>
            <a:pPr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93" y="128648"/>
            <a:ext cx="12188825" cy="543943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chemeClr val="bg2">
                    <a:lumMod val="75000"/>
                  </a:schemeClr>
                </a:solidFill>
              </a:rPr>
              <a:t>Behandelfase, waarin levensbedreigende bijwerkingen meestal vóórkomen.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4" y="668254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" y="88239"/>
            <a:ext cx="12258449" cy="54394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Incidentie en mortaliteit van levensbedreigende bijwerkingen.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932" y="1556792"/>
            <a:ext cx="8424863" cy="31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172667" y="6237312"/>
            <a:ext cx="9793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Cohen D, Bogers JPAM, Van Dijk D, Bakker B, Schulte PF. J </a:t>
            </a:r>
            <a:r>
              <a:rPr lang="nl-NL" sz="1200" dirty="0" err="1"/>
              <a:t>Clin</a:t>
            </a:r>
            <a:r>
              <a:rPr lang="nl-NL" sz="1200" dirty="0"/>
              <a:t> </a:t>
            </a:r>
            <a:r>
              <a:rPr lang="nl-NL" sz="1200" dirty="0" err="1"/>
              <a:t>Psychiatry</a:t>
            </a:r>
            <a:r>
              <a:rPr lang="nl-NL" sz="1200" dirty="0"/>
              <a:t> 2012;73:1307-12.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" y="657461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943" y="1257223"/>
            <a:ext cx="10306882" cy="434355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nl-NL" sz="2200" dirty="0"/>
              <a:t>				</a:t>
            </a:r>
            <a:r>
              <a:rPr lang="nl-NL" sz="2400" dirty="0"/>
              <a:t>Bekendheid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Agranulocytose 			Zeer goed bekend 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Ileus 				Relatief onbekend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Myocarditis			Relatief goed bekend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Diabetische </a:t>
            </a:r>
            <a:r>
              <a:rPr lang="nl-NL" sz="2400" dirty="0" err="1"/>
              <a:t>keto-acidose</a:t>
            </a:r>
            <a:r>
              <a:rPr lang="nl-NL" sz="2400" dirty="0"/>
              <a:t> (DKA)	Onbekend</a:t>
            </a:r>
          </a:p>
          <a:p>
            <a:pPr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87" y="307000"/>
            <a:ext cx="11043137" cy="54394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Bekendheid van levensbedreigende bijwerkingen.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72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386308" y="-243407"/>
            <a:ext cx="12152830" cy="1284686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chemeClr val="accent1"/>
                </a:solidFill>
              </a:rPr>
              <a:t>Tegenstrijdige belangen</a:t>
            </a:r>
            <a:endParaRPr lang="nl-NL" sz="4400" dirty="0"/>
          </a:p>
        </p:txBody>
      </p:sp>
      <p:sp>
        <p:nvSpPr>
          <p:cNvPr id="6" name="Rechthoek 5"/>
          <p:cNvSpPr/>
          <p:nvPr/>
        </p:nvSpPr>
        <p:spPr>
          <a:xfrm>
            <a:off x="2050788" y="2060848"/>
            <a:ext cx="58784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Geen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" y="3068960"/>
            <a:ext cx="2062248" cy="98323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33" y="24227"/>
            <a:ext cx="1583597" cy="12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Onderbelichte ernstige bijwerking: de ileus.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Ileus: 17 jaar behandeling met </a:t>
            </a:r>
            <a:r>
              <a:rPr lang="nl-NL" sz="2800" b="1" dirty="0" err="1">
                <a:solidFill>
                  <a:schemeClr val="bg2">
                    <a:lumMod val="75000"/>
                  </a:schemeClr>
                </a:solidFill>
              </a:rPr>
              <a:t>clozapine</a:t>
            </a: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 in IJsland.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9812398-61E5-411D-A9BF-F60E0B834134}"/>
              </a:ext>
            </a:extLst>
          </p:cNvPr>
          <p:cNvSpPr/>
          <p:nvPr/>
        </p:nvSpPr>
        <p:spPr>
          <a:xfrm>
            <a:off x="261764" y="6547166"/>
            <a:ext cx="1180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Ingimarsson</a:t>
            </a:r>
            <a:r>
              <a:rPr lang="nl-NL" sz="1200" dirty="0"/>
              <a:t>, et al. </a:t>
            </a:r>
            <a:r>
              <a:rPr lang="en-US" sz="1200" dirty="0"/>
              <a:t>Constipation, ileus and medication use during clozapine treatment in patients with schizophrenia in Iceland.  </a:t>
            </a:r>
            <a:r>
              <a:rPr lang="nl-NL" sz="1200" dirty="0"/>
              <a:t>Nord J Psychiatry 2018;72:497-500</a:t>
            </a:r>
            <a:r>
              <a:rPr lang="nl-NL" sz="1200" b="1" dirty="0"/>
              <a:t>.</a:t>
            </a:r>
            <a:endParaRPr lang="nl-NL" sz="12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C1B2B14-CDD9-4B24-828A-04BB8BF7587D}"/>
              </a:ext>
            </a:extLst>
          </p:cNvPr>
          <p:cNvSpPr/>
          <p:nvPr/>
        </p:nvSpPr>
        <p:spPr>
          <a:xfrm>
            <a:off x="1699035" y="1124744"/>
            <a:ext cx="1014279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Bron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				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Verzekeringsgegevens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Periode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				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Januari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1998-november 2014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Selectie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criteria			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Prescriptie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laxantia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			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ziekenhuisopname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voor ileus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			Stoma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			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Overlijden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Totaal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aantal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			188 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patienten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Met 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informatie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over co-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medicatie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	154 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patienten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IJsland en ileus: de uitkomsten.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9812398-61E5-411D-A9BF-F60E0B834134}"/>
              </a:ext>
            </a:extLst>
          </p:cNvPr>
          <p:cNvSpPr/>
          <p:nvPr/>
        </p:nvSpPr>
        <p:spPr>
          <a:xfrm>
            <a:off x="261764" y="6547166"/>
            <a:ext cx="1180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Ingimarsson</a:t>
            </a:r>
            <a:r>
              <a:rPr lang="nl-NL" sz="1200" dirty="0"/>
              <a:t> et al. </a:t>
            </a:r>
            <a:r>
              <a:rPr lang="en-US" sz="1200" dirty="0"/>
              <a:t>Constipation, ileus and medication use during clozapine treatment in patients with schizophrenia in Iceland.  </a:t>
            </a:r>
            <a:r>
              <a:rPr lang="nl-NL" sz="1200" dirty="0"/>
              <a:t>Nord J Psychiatry 2018;72:497-500</a:t>
            </a:r>
            <a:r>
              <a:rPr lang="nl-NL" sz="1200" b="1" dirty="0"/>
              <a:t>.</a:t>
            </a:r>
            <a:endParaRPr lang="nl-NL" sz="12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C1B2B14-CDD9-4B24-828A-04BB8BF7587D}"/>
              </a:ext>
            </a:extLst>
          </p:cNvPr>
          <p:cNvSpPr/>
          <p:nvPr/>
        </p:nvSpPr>
        <p:spPr>
          <a:xfrm>
            <a:off x="1699035" y="1124744"/>
            <a:ext cx="10142797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Medicatie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Obstiperende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comedicatie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18,2% (28/154)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Laxantia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		15,4% (24/155)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Complicaties</a:t>
            </a:r>
            <a:endParaRPr lang="en-US" dirty="0">
              <a:solidFill>
                <a:srgbClr val="212121"/>
              </a:solidFill>
              <a:latin typeface="Constantia" panose="02030602050306030303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Ziekenhuisopname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	2,3% (4/188)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Stoma				1,06% (2/188)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212121"/>
                </a:solidFill>
                <a:latin typeface="Constantia" panose="02030602050306030303" pitchFamily="18" charset="0"/>
              </a:rPr>
              <a:t>Overlijden</a:t>
            </a: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		0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Constantia" panose="020306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64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662" y="205595"/>
            <a:ext cx="12010163" cy="6477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nl-NL" sz="2800" dirty="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nl-NL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Sterfte in </a:t>
            </a:r>
            <a:r>
              <a:rPr lang="en-US" altLang="nl-NL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gepubliceerde</a:t>
            </a:r>
            <a:r>
              <a:rPr lang="en-US" altLang="nl-NL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altLang="nl-NL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casuistiek</a:t>
            </a:r>
            <a:r>
              <a:rPr lang="en-US" altLang="nl-NL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 (1995-2016) van ileus </a:t>
            </a:r>
            <a:r>
              <a:rPr lang="en-US" altLang="nl-NL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bij</a:t>
            </a:r>
            <a:r>
              <a:rPr lang="en-US" altLang="nl-NL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 clozapine </a:t>
            </a:r>
            <a:endParaRPr lang="nl-NL" altLang="nl-NL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522412" y="6237288"/>
            <a:ext cx="9144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1749" name="Rechthoek 2"/>
          <p:cNvSpPr>
            <a:spLocks noChangeArrowheads="1"/>
          </p:cNvSpPr>
          <p:nvPr/>
        </p:nvSpPr>
        <p:spPr bwMode="auto">
          <a:xfrm>
            <a:off x="1454150" y="725489"/>
            <a:ext cx="9036051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nl-NL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l-NL" altLang="nl-NL" sz="2400"/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157263"/>
              </p:ext>
            </p:extLst>
          </p:nvPr>
        </p:nvGraphicFramePr>
        <p:xfrm>
          <a:off x="178662" y="729694"/>
          <a:ext cx="1249362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3180952" imgH="2980952" progId="">
                  <p:embed/>
                </p:oleObj>
              </mc:Choice>
              <mc:Fallback>
                <p:oleObj r:id="rId3" imgW="3180952" imgH="2980952" progId="">
                  <p:embed/>
                  <p:pic>
                    <p:nvPicPr>
                      <p:cNvPr id="317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62" y="729694"/>
                        <a:ext cx="1249362" cy="1403350"/>
                      </a:xfrm>
                      <a:prstGeom prst="rect">
                        <a:avLst/>
                      </a:prstGeom>
                      <a:solidFill>
                        <a:srgbClr val="3333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36483"/>
              </p:ext>
            </p:extLst>
          </p:nvPr>
        </p:nvGraphicFramePr>
        <p:xfrm>
          <a:off x="621804" y="2045505"/>
          <a:ext cx="10441159" cy="238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7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8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201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Auteur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chemeClr val="tx1"/>
                          </a:solidFill>
                          <a:effectLst/>
                        </a:rPr>
                        <a:t>Casus </a:t>
                      </a:r>
                    </a:p>
                  </a:txBody>
                  <a:tcPr marL="62513" marR="6251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Leeftijd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jr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Man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Vrouw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Behandelduur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Dosering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 (mg/dag)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Dood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9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&lt; 1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jr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1-5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jr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&gt;5 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jr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Palmer 2008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</a:rPr>
                        <a:t>29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43.3 (19-73)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23 (79.3%)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 (20.7%)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13 (54.1%)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 (20.8%)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 (25.1%)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507.4 ( 100-900)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14/29 (48.3%)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Flanagan 2016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effectLst/>
                        </a:rPr>
                        <a:t>30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43.7 (25-65)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25 (83.3%)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 (16.7%)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12 (50.0%)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 (20.8%)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 (29.1%)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487.3   (70-900)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15/30 (50.0%)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New cases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effectLst/>
                        </a:rPr>
                        <a:t>12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43.3 (33-62)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 (75%)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 (25%)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   2 (22.2%)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 2 (22.2%)</a:t>
                      </a:r>
                      <a:endParaRPr lang="nl-N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5 (55.6%)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288.9 (100-600)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2/12 (16.7%)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nl-N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71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43.5 (19-73)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57 (80.3%)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14 (19.7%)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27/57 (47.4%)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12/57 (21.1%)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18/57 (31.6%)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462.0   (70-900)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31/71 (43.7%)</a:t>
                      </a:r>
                      <a:endParaRPr lang="nl-N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3" marR="625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28" name="Rechthoek 3"/>
          <p:cNvSpPr>
            <a:spLocks noChangeArrowheads="1"/>
          </p:cNvSpPr>
          <p:nvPr/>
        </p:nvSpPr>
        <p:spPr bwMode="auto">
          <a:xfrm>
            <a:off x="1846263" y="6381751"/>
            <a:ext cx="5339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nl-NL" sz="1200" dirty="0">
                <a:latin typeface="Times New Roman" pitchFamily="18" charset="0"/>
                <a:cs typeface="Times New Roman" pitchFamily="18" charset="0"/>
              </a:rPr>
              <a:t>Cohen. Clozapine and gastrointestinal hypomotility. CNS Drugs 2017;31:1083-91.</a:t>
            </a:r>
            <a:endParaRPr lang="nl-NL" altLang="nl-NL" sz="1200" dirty="0"/>
          </a:p>
        </p:txBody>
      </p:sp>
    </p:spTree>
    <p:extLst>
      <p:ext uri="{BB962C8B-B14F-4D97-AF65-F5344CB8AC3E}">
        <p14:creationId xmlns:p14="http://schemas.microsoft.com/office/powerpoint/2010/main" val="18524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916" y="1377979"/>
            <a:ext cx="11646905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nl-NL" sz="2400" dirty="0"/>
              <a:t>Gehele studie populatie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Aantal patiënten: 		26.720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Aantal patiënten met ileus:	      123 (0,46%)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nl-NL" sz="2400" dirty="0"/>
              <a:t>Deel-populatie op </a:t>
            </a:r>
            <a:r>
              <a:rPr lang="nl-NL" sz="2400" dirty="0" err="1"/>
              <a:t>clozapine</a:t>
            </a:r>
            <a:r>
              <a:rPr lang="nl-NL" sz="2400" dirty="0"/>
              <a:t>	    	 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Aantal patiënten op </a:t>
            </a:r>
            <a:r>
              <a:rPr lang="nl-NL" sz="2400" dirty="0" err="1"/>
              <a:t>clozapine</a:t>
            </a:r>
            <a:r>
              <a:rPr lang="nl-NL" sz="2400" dirty="0"/>
              <a:t>:	  2.488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Waarvan met ileus:		        20 (0,8%)</a:t>
            </a:r>
          </a:p>
          <a:p>
            <a:pPr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-31249"/>
            <a:ext cx="11646905" cy="159607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Prevalentie van ileus: Deens bevolkingsonderzoek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.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40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B26C22-A640-4DE0-9372-C1761A7A5A27}"/>
              </a:ext>
            </a:extLst>
          </p:cNvPr>
          <p:cNvSpPr/>
          <p:nvPr/>
        </p:nvSpPr>
        <p:spPr>
          <a:xfrm>
            <a:off x="1640160" y="6202469"/>
            <a:ext cx="6724470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J.Nielsen &amp; J. Meyer.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ileus in patients with schizophrenia.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Schizophr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 2012: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38:592-8.</a:t>
            </a:r>
          </a:p>
        </p:txBody>
      </p:sp>
    </p:spTree>
    <p:extLst>
      <p:ext uri="{BB962C8B-B14F-4D97-AF65-F5344CB8AC3E}">
        <p14:creationId xmlns:p14="http://schemas.microsoft.com/office/powerpoint/2010/main" val="27713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" y="88239"/>
            <a:ext cx="12258449" cy="54394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Incidentie en mortaliteit van levensbedreigende bijwerkingen.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932" y="1556792"/>
            <a:ext cx="8424863" cy="31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172667" y="6237312"/>
            <a:ext cx="9793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Cohen D, Bogers JPAM, Van Dijk D, Bakker B, Schulte PF. J </a:t>
            </a:r>
            <a:r>
              <a:rPr lang="nl-NL" sz="1200" dirty="0" err="1"/>
              <a:t>Clin</a:t>
            </a:r>
            <a:r>
              <a:rPr lang="nl-NL" sz="1200" dirty="0"/>
              <a:t> </a:t>
            </a:r>
            <a:r>
              <a:rPr lang="nl-NL" sz="1200" dirty="0" err="1"/>
              <a:t>Psychiatry</a:t>
            </a:r>
            <a:r>
              <a:rPr lang="nl-NL" sz="1200" dirty="0"/>
              <a:t> 2012;73:1307-12.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" y="657461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4" y="646708"/>
            <a:ext cx="1145687" cy="92943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5F8BC49-BBCD-4AD2-9B2E-206F1506AE07}"/>
              </a:ext>
            </a:extLst>
          </p:cNvPr>
          <p:cNvSpPr/>
          <p:nvPr/>
        </p:nvSpPr>
        <p:spPr>
          <a:xfrm>
            <a:off x="2061964" y="1111424"/>
            <a:ext cx="11150627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			</a:t>
            </a:r>
            <a:r>
              <a:rPr lang="en-US" sz="2000" dirty="0"/>
              <a:t>OR	     p (CI)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Leeftijd</a:t>
            </a:r>
            <a:r>
              <a:rPr lang="en-US" sz="2000" dirty="0"/>
              <a:t> 			1.03 	.0001 (1.01–1.04)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Anticholinergica 		1.48 	.049 (1.00–2.19)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Vrouw	 		1.60 	.014 (1.10–2.31)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Hoog potent klassieke AP	1.81 	.045 (1.01–3.23)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Clozapine </a:t>
            </a:r>
            <a:r>
              <a:rPr lang="nl-NL" sz="2000" dirty="0"/>
              <a:t>			</a:t>
            </a:r>
            <a:r>
              <a:rPr lang="pl-PL" sz="2000" dirty="0"/>
              <a:t>1.99 </a:t>
            </a:r>
            <a:r>
              <a:rPr lang="nl-NL" sz="2000" dirty="0"/>
              <a:t>	</a:t>
            </a:r>
            <a:r>
              <a:rPr lang="pl-PL" sz="2000" dirty="0"/>
              <a:t>.007 </a:t>
            </a:r>
            <a:r>
              <a:rPr lang="nl-NL" sz="2000" dirty="0"/>
              <a:t>(</a:t>
            </a:r>
            <a:r>
              <a:rPr lang="pl-PL" sz="2000" dirty="0"/>
              <a:t>1.21–3.29</a:t>
            </a:r>
            <a:r>
              <a:rPr lang="nl-NL" sz="2000" dirty="0"/>
              <a:t>)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nl-NL" sz="2000" dirty="0"/>
              <a:t>Opiaten 			2.14 	.001 (1.36–3.36)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TCA			2.29 	.005 (1.29–4.09)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C8FD6C5-AC04-4D9C-85BD-EE0D73F081E9}"/>
              </a:ext>
            </a:extLst>
          </p:cNvPr>
          <p:cNvSpPr/>
          <p:nvPr/>
        </p:nvSpPr>
        <p:spPr>
          <a:xfrm>
            <a:off x="693812" y="260648"/>
            <a:ext cx="9496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	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Risicofactoren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voor het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ontstaan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van ileus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141C361-D31E-48AB-90E2-D96F8558779B}"/>
              </a:ext>
            </a:extLst>
          </p:cNvPr>
          <p:cNvSpPr/>
          <p:nvPr/>
        </p:nvSpPr>
        <p:spPr>
          <a:xfrm>
            <a:off x="1641320" y="6130312"/>
            <a:ext cx="11150627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J.Nielsen &amp; J. Meyer.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ileus in patients with schizophrenia.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Schizophr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 2012: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38:592-8.</a:t>
            </a:r>
          </a:p>
        </p:txBody>
      </p:sp>
    </p:spTree>
    <p:extLst>
      <p:ext uri="{BB962C8B-B14F-4D97-AF65-F5344CB8AC3E}">
        <p14:creationId xmlns:p14="http://schemas.microsoft.com/office/powerpoint/2010/main" val="23960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169846"/>
            <a:ext cx="9494725" cy="1101199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Obstipatie bij </a:t>
            </a:r>
            <a:r>
              <a:rPr lang="nl-NL" sz="2800" b="1" dirty="0" err="1">
                <a:solidFill>
                  <a:schemeClr val="bg2">
                    <a:lumMod val="75000"/>
                  </a:schemeClr>
                </a:solidFill>
              </a:rPr>
              <a:t>clozapine</a:t>
            </a: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de invalshoek van Nieuw-Zeeland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DB26F46-E2E6-4B09-94F6-CCF119F3A4FB}"/>
              </a:ext>
            </a:extLst>
          </p:cNvPr>
          <p:cNvSpPr/>
          <p:nvPr/>
        </p:nvSpPr>
        <p:spPr>
          <a:xfrm>
            <a:off x="2303637" y="5301208"/>
            <a:ext cx="9887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tantia" panose="02030602050306030303" pitchFamily="18" charset="0"/>
              </a:rPr>
              <a:t>Every-Palmer et al. The Porirua Protocol in the treatment of clozapine-induced gastrointestinal hypomotility and constipation: a pre- and post-</a:t>
            </a:r>
          </a:p>
          <a:p>
            <a:r>
              <a:rPr lang="nl-NL" sz="1200" dirty="0">
                <a:latin typeface="Constantia" panose="02030602050306030303" pitchFamily="18" charset="0"/>
              </a:rPr>
              <a:t>treatment </a:t>
            </a:r>
            <a:r>
              <a:rPr lang="nl-NL" sz="1200" dirty="0" err="1">
                <a:latin typeface="Constantia" panose="02030602050306030303" pitchFamily="18" charset="0"/>
              </a:rPr>
              <a:t>study</a:t>
            </a:r>
            <a:r>
              <a:rPr lang="nl-NL" sz="1200" dirty="0">
                <a:latin typeface="Constantia" panose="02030602050306030303" pitchFamily="18" charset="0"/>
              </a:rPr>
              <a:t>. CNS Drugs 2017;31-75-85.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184E687-7353-4E10-BDA8-6883F999D08C}"/>
              </a:ext>
            </a:extLst>
          </p:cNvPr>
          <p:cNvSpPr/>
          <p:nvPr/>
        </p:nvSpPr>
        <p:spPr>
          <a:xfrm>
            <a:off x="3214092" y="2210523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QmkshbAdvPTimes"/>
              </a:rPr>
              <a:t>Protocol for all clozapine-treated patients.</a:t>
            </a:r>
          </a:p>
          <a:p>
            <a:r>
              <a:rPr lang="en-US" i="1" dirty="0">
                <a:latin typeface="QmkshbAdvPTimes"/>
              </a:rPr>
              <a:t>1. 1. Start regular docusate and senna 2 tables nocte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3700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169846"/>
            <a:ext cx="9494725" cy="1101199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Obstipatie bij </a:t>
            </a:r>
            <a:r>
              <a:rPr lang="nl-NL" sz="2800" b="1" dirty="0" err="1">
                <a:solidFill>
                  <a:schemeClr val="bg2">
                    <a:lumMod val="75000"/>
                  </a:schemeClr>
                </a:solidFill>
              </a:rPr>
              <a:t>clozapine</a:t>
            </a: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de invalshoek van Nieuw-Zeeland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82E987F-2B24-47ED-B5FF-3035556D55D9}"/>
              </a:ext>
            </a:extLst>
          </p:cNvPr>
          <p:cNvSpPr/>
          <p:nvPr/>
        </p:nvSpPr>
        <p:spPr>
          <a:xfrm>
            <a:off x="375760" y="1645806"/>
            <a:ext cx="11787522" cy="2805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QmkshbAdvPTimes"/>
              </a:rPr>
              <a:t>Toelichting</a:t>
            </a:r>
            <a:r>
              <a:rPr lang="en-US" dirty="0">
                <a:latin typeface="QmkshbAdvPTimes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QmkshbAdvPTimes"/>
              </a:rPr>
              <a:t>Docusate is (</a:t>
            </a:r>
            <a:r>
              <a:rPr lang="en-US" dirty="0" err="1">
                <a:latin typeface="QmkshbAdvPTimes"/>
              </a:rPr>
              <a:t>ook</a:t>
            </a:r>
            <a:r>
              <a:rPr lang="en-US" dirty="0">
                <a:latin typeface="QmkshbAdvPTimes"/>
              </a:rPr>
              <a:t>) </a:t>
            </a:r>
            <a:r>
              <a:rPr lang="en-US" dirty="0" err="1">
                <a:latin typeface="QmkshbAdvPTimes"/>
              </a:rPr>
              <a:t>eerste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keus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bij</a:t>
            </a:r>
            <a:r>
              <a:rPr lang="en-US" dirty="0">
                <a:latin typeface="QmkshbAdvPTimes"/>
              </a:rPr>
              <a:t> (</a:t>
            </a:r>
            <a:r>
              <a:rPr lang="en-US" dirty="0" err="1">
                <a:latin typeface="QmkshbAdvPTimes"/>
              </a:rPr>
              <a:t>zeer</a:t>
            </a:r>
            <a:r>
              <a:rPr lang="en-US" dirty="0">
                <a:latin typeface="QmkshbAdvPTimes"/>
              </a:rPr>
              <a:t>) </a:t>
            </a:r>
            <a:r>
              <a:rPr lang="en-US" dirty="0" err="1">
                <a:latin typeface="QmkshbAdvPTimes"/>
              </a:rPr>
              <a:t>ernstige</a:t>
            </a:r>
            <a:r>
              <a:rPr lang="en-US" dirty="0">
                <a:latin typeface="QmkshbAdvPTimes"/>
              </a:rPr>
              <a:t>, door </a:t>
            </a:r>
            <a:r>
              <a:rPr lang="en-US" dirty="0" err="1">
                <a:latin typeface="QmkshbAdvPTimes"/>
              </a:rPr>
              <a:t>opiaten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veroorzaakte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obstipatie</a:t>
            </a:r>
            <a:r>
              <a:rPr lang="en-US" dirty="0">
                <a:latin typeface="QmkshbAdvPTime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QmkshbAdvPTimes"/>
              </a:rPr>
              <a:t>Docusaat</a:t>
            </a:r>
            <a:r>
              <a:rPr lang="en-US" dirty="0">
                <a:latin typeface="QmkshbAdvPTimes"/>
              </a:rPr>
              <a:t> is in </a:t>
            </a:r>
            <a:r>
              <a:rPr lang="en-US" dirty="0" err="1">
                <a:latin typeface="QmkshbAdvPTimes"/>
              </a:rPr>
              <a:t>Australie</a:t>
            </a:r>
            <a:r>
              <a:rPr lang="en-US" dirty="0">
                <a:latin typeface="QmkshbAdvPTimes"/>
              </a:rPr>
              <a:t> en </a:t>
            </a:r>
            <a:r>
              <a:rPr lang="en-US" dirty="0" err="1">
                <a:latin typeface="QmkshbAdvPTimes"/>
              </a:rPr>
              <a:t>Nieuw</a:t>
            </a:r>
            <a:r>
              <a:rPr lang="en-US" dirty="0">
                <a:latin typeface="QmkshbAdvPTimes"/>
              </a:rPr>
              <a:t>-Zeeland </a:t>
            </a:r>
            <a:r>
              <a:rPr lang="en-US" dirty="0" err="1">
                <a:latin typeface="QmkshbAdvPTimes"/>
              </a:rPr>
              <a:t>als</a:t>
            </a:r>
            <a:r>
              <a:rPr lang="en-US" dirty="0">
                <a:latin typeface="QmkshbAdvPTimes"/>
              </a:rPr>
              <a:t> tablet </a:t>
            </a:r>
            <a:r>
              <a:rPr lang="en-US" dirty="0" err="1">
                <a:latin typeface="QmkshbAdvPTimes"/>
              </a:rPr>
              <a:t>beschikbaar</a:t>
            </a:r>
            <a:r>
              <a:rPr lang="en-US" dirty="0">
                <a:latin typeface="QmkshbAdvPTimes"/>
              </a:rPr>
              <a:t> (in NL </a:t>
            </a:r>
            <a:r>
              <a:rPr lang="en-US" dirty="0" err="1">
                <a:latin typeface="QmkshbAdvPTimes"/>
              </a:rPr>
              <a:t>enkel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als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clysma</a:t>
            </a:r>
            <a:r>
              <a:rPr lang="en-US" dirty="0">
                <a:latin typeface="QmkshbAdvPTimes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latin typeface="QmkshbAdvPTimes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QmkshbAdvPTimes"/>
              </a:rPr>
              <a:t>M.a.w</a:t>
            </a:r>
            <a:r>
              <a:rPr lang="en-US" dirty="0">
                <a:latin typeface="QmkshbAdvPTimes"/>
              </a:rPr>
              <a:t>: men </a:t>
            </a:r>
            <a:r>
              <a:rPr lang="en-US" dirty="0" err="1">
                <a:latin typeface="QmkshbAdvPTimes"/>
              </a:rPr>
              <a:t>beschouwt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obstipatie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bij</a:t>
            </a:r>
            <a:r>
              <a:rPr lang="en-US" dirty="0">
                <a:latin typeface="QmkshbAdvPTimes"/>
              </a:rPr>
              <a:t> clozapine en </a:t>
            </a:r>
            <a:r>
              <a:rPr lang="en-US" dirty="0" err="1">
                <a:latin typeface="QmkshbAdvPTimes"/>
              </a:rPr>
              <a:t>bij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opitaen</a:t>
            </a:r>
            <a:r>
              <a:rPr lang="en-US" dirty="0">
                <a:latin typeface="QmkshbAdvPTimes"/>
              </a:rPr>
              <a:t> </a:t>
            </a:r>
            <a:r>
              <a:rPr lang="en-US" dirty="0" err="1">
                <a:latin typeface="QmkshbAdvPTimes"/>
              </a:rPr>
              <a:t>als</a:t>
            </a:r>
            <a:r>
              <a:rPr lang="en-US" dirty="0">
                <a:latin typeface="QmkshbAdvPTimes"/>
              </a:rPr>
              <a:t> even </a:t>
            </a:r>
            <a:r>
              <a:rPr lang="en-US" dirty="0" err="1">
                <a:latin typeface="QmkshbAdvPTimes"/>
              </a:rPr>
              <a:t>ernstig</a:t>
            </a:r>
            <a:r>
              <a:rPr lang="en-US" dirty="0">
                <a:latin typeface="QmkshbAdvPTimes"/>
              </a:rPr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61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0" y="1391723"/>
            <a:ext cx="11646905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nl-NL" i="1" dirty="0"/>
              <a:t>Andere </a:t>
            </a:r>
            <a:r>
              <a:rPr lang="nl-NL" i="1" dirty="0" err="1"/>
              <a:t>risico-factoren</a:t>
            </a:r>
            <a:endParaRPr lang="nl-NL" sz="24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Tijdsinterval begin </a:t>
            </a:r>
            <a:r>
              <a:rPr lang="nl-NL" sz="2400" dirty="0" err="1"/>
              <a:t>clozapine</a:t>
            </a:r>
            <a:r>
              <a:rPr lang="nl-NL" sz="2400" dirty="0"/>
              <a:t>-ileus:       1.528 dagen (1145–2039 dagen)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Clozapine dosering: 		           589 mg (ileus) </a:t>
            </a:r>
            <a:r>
              <a:rPr lang="nl-NL" sz="2400" dirty="0" err="1"/>
              <a:t>vs</a:t>
            </a:r>
            <a:r>
              <a:rPr lang="nl-NL" sz="2400" dirty="0"/>
              <a:t> 385 mg (geen ileus) </a:t>
            </a:r>
          </a:p>
          <a:p>
            <a:pPr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7" y="54414"/>
            <a:ext cx="11646905" cy="1122736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Ileus: onbekende, zeldzame maar levensbedreigende bijwerking.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40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B26C22-A640-4DE0-9372-C1761A7A5A27}"/>
              </a:ext>
            </a:extLst>
          </p:cNvPr>
          <p:cNvSpPr/>
          <p:nvPr/>
        </p:nvSpPr>
        <p:spPr>
          <a:xfrm>
            <a:off x="909836" y="6214808"/>
            <a:ext cx="6724470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J.Nielsen &amp; J. Meyer.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ileus in patients with schizophrenia.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Schizophr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 2012: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38:592-8.</a:t>
            </a:r>
          </a:p>
        </p:txBody>
      </p:sp>
    </p:spTree>
    <p:extLst>
      <p:ext uri="{BB962C8B-B14F-4D97-AF65-F5344CB8AC3E}">
        <p14:creationId xmlns:p14="http://schemas.microsoft.com/office/powerpoint/2010/main" val="4828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498" y="1556792"/>
            <a:ext cx="9633570" cy="417646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Indicaties voor </a:t>
            </a:r>
            <a:r>
              <a:rPr lang="nl-NL" sz="2000" b="0" dirty="0" err="1">
                <a:latin typeface="+mj-lt"/>
              </a:rPr>
              <a:t>clozapine</a:t>
            </a:r>
            <a:r>
              <a:rPr lang="nl-NL" sz="2000" b="0" dirty="0">
                <a:latin typeface="+mj-lt"/>
              </a:rPr>
              <a:t>: geregistreerd</a:t>
            </a:r>
            <a:r>
              <a:rPr lang="nl-NL" sz="2000" dirty="0">
                <a:latin typeface="+mj-lt"/>
              </a:rPr>
              <a:t>e en niet geregistreerde werking en indicaties.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Bijwerkingen: de tweedeling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Redenen om </a:t>
            </a:r>
            <a:r>
              <a:rPr lang="nl-NL" sz="2000" b="0" dirty="0" err="1">
                <a:latin typeface="+mj-lt"/>
              </a:rPr>
              <a:t>clozapine</a:t>
            </a:r>
            <a:r>
              <a:rPr lang="nl-NL" sz="2000" b="0" dirty="0">
                <a:latin typeface="+mj-lt"/>
              </a:rPr>
              <a:t> (niet) voor te schrijven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latin typeface="+mj-lt"/>
              </a:rPr>
              <a:t>Onderbelichte bijwerking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Overbelichte bijwerking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Detectie van bijwerkingen</a:t>
            </a:r>
            <a:endParaRPr lang="nl-NL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92" y="404664"/>
            <a:ext cx="4392488" cy="92943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Onderwerpen</a:t>
            </a:r>
            <a:br>
              <a:rPr lang="nl-NL" b="1" dirty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47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9" y="1391723"/>
            <a:ext cx="11646905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Clozapine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Totale dosering  - van medicatie en </a:t>
            </a:r>
            <a:r>
              <a:rPr lang="nl-NL" sz="2400" dirty="0" err="1"/>
              <a:t>co-medicatie</a:t>
            </a:r>
            <a:r>
              <a:rPr lang="nl-NL" sz="2400" dirty="0"/>
              <a:t> - met </a:t>
            </a:r>
            <a:r>
              <a:rPr lang="nl-NL" sz="2400" dirty="0" err="1"/>
              <a:t>anticholinerge</a:t>
            </a:r>
            <a:r>
              <a:rPr lang="nl-NL" sz="2400" dirty="0"/>
              <a:t> effecten: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400" dirty="0"/>
              <a:t> Clozapine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400" dirty="0"/>
              <a:t> TCA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400" dirty="0"/>
              <a:t>Anticholinergica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400" dirty="0"/>
              <a:t>Opiaten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nl-NL" sz="2400" dirty="0"/>
              <a:t>Spasmolytica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7" y="54414"/>
            <a:ext cx="11646905" cy="1122736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Ileus: </a:t>
            </a:r>
            <a:r>
              <a:rPr lang="nl-NL" sz="3200" b="1" dirty="0" err="1">
                <a:solidFill>
                  <a:schemeClr val="bg2">
                    <a:lumMod val="75000"/>
                  </a:schemeClr>
                </a:solidFill>
              </a:rPr>
              <a:t>risico-factoren</a:t>
            </a: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 voor het ontstaan van ileus.</a:t>
            </a:r>
            <a:br>
              <a:rPr lang="nl-NL" sz="3200" dirty="0">
                <a:solidFill>
                  <a:schemeClr val="bg2">
                    <a:lumMod val="75000"/>
                  </a:schemeClr>
                </a:solidFill>
              </a:rPr>
            </a:br>
            <a:endParaRPr lang="nl-N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40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B26C22-A640-4DE0-9372-C1761A7A5A27}"/>
              </a:ext>
            </a:extLst>
          </p:cNvPr>
          <p:cNvSpPr/>
          <p:nvPr/>
        </p:nvSpPr>
        <p:spPr>
          <a:xfrm>
            <a:off x="909836" y="6214808"/>
            <a:ext cx="6724470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J.Nielsen &amp; J. Meyer.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ileus in patients with schizophrenia.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Schizophr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 2012: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38:592-8.</a:t>
            </a:r>
          </a:p>
        </p:txBody>
      </p:sp>
    </p:spTree>
    <p:extLst>
      <p:ext uri="{BB962C8B-B14F-4D97-AF65-F5344CB8AC3E}">
        <p14:creationId xmlns:p14="http://schemas.microsoft.com/office/powerpoint/2010/main" val="5773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A3761-63DA-4097-8077-C510663F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61" y="159653"/>
            <a:ext cx="11782264" cy="929433"/>
          </a:xfrm>
        </p:spPr>
        <p:txBody>
          <a:bodyPr>
            <a:normAutofit fontScale="90000"/>
          </a:bodyPr>
          <a:lstStyle/>
          <a:p>
            <a:r>
              <a:rPr lang="nl-NL" altLang="nl-NL" sz="3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Enkele veel gebruikte geneesmiddelen met </a:t>
            </a:r>
            <a:r>
              <a:rPr lang="nl-NL" altLang="nl-NL" sz="31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anticholinerge</a:t>
            </a:r>
            <a:r>
              <a:rPr lang="nl-NL" altLang="nl-NL" sz="31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effecten</a:t>
            </a:r>
            <a:br>
              <a:rPr lang="nl-NL" altLang="nl-NL" b="1" dirty="0">
                <a:solidFill>
                  <a:srgbClr val="000000"/>
                </a:solidFill>
                <a:latin typeface="RO Sans"/>
              </a:rPr>
            </a:b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0E04A37-4ADC-4FC4-BE81-07E172D9F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675004"/>
              </p:ext>
            </p:extLst>
          </p:nvPr>
        </p:nvGraphicFramePr>
        <p:xfrm>
          <a:off x="572843" y="1569432"/>
          <a:ext cx="11665296" cy="4794894"/>
        </p:xfrm>
        <a:graphic>
          <a:graphicData uri="http://schemas.openxmlformats.org/drawingml/2006/table">
            <a:tbl>
              <a:tblPr/>
              <a:tblGrid>
                <a:gridCol w="3030901">
                  <a:extLst>
                    <a:ext uri="{9D8B030D-6E8A-4147-A177-3AD203B41FA5}">
                      <a16:colId xmlns:a16="http://schemas.microsoft.com/office/drawing/2014/main" val="1134968601"/>
                    </a:ext>
                  </a:extLst>
                </a:gridCol>
                <a:gridCol w="3400524">
                  <a:extLst>
                    <a:ext uri="{9D8B030D-6E8A-4147-A177-3AD203B41FA5}">
                      <a16:colId xmlns:a16="http://schemas.microsoft.com/office/drawing/2014/main" val="1194281111"/>
                    </a:ext>
                  </a:extLst>
                </a:gridCol>
                <a:gridCol w="5233871">
                  <a:extLst>
                    <a:ext uri="{9D8B030D-6E8A-4147-A177-3AD203B41FA5}">
                      <a16:colId xmlns:a16="http://schemas.microsoft.com/office/drawing/2014/main" val="59181854"/>
                    </a:ext>
                  </a:extLst>
                </a:gridCol>
              </a:tblGrid>
              <a:tr h="459719"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b="1" u="none" strike="noStrike" dirty="0">
                          <a:effectLst/>
                        </a:rPr>
                        <a:t>Groep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b="1" u="none" strike="noStrike" dirty="0">
                          <a:effectLst/>
                        </a:rPr>
                        <a:t>Middel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effectLst/>
                        </a:rPr>
                        <a:t>Werking</a:t>
                      </a: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69644"/>
                  </a:ext>
                </a:extLst>
              </a:tr>
              <a:tr h="231119"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effectLst/>
                        </a:rPr>
                        <a:t>Anti-histaminica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effectLst/>
                        </a:rPr>
                        <a:t>hydroxyzine</a:t>
                      </a: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effectLst/>
                        </a:rPr>
                        <a:t>Anticholinerg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477727"/>
                  </a:ext>
                </a:extLst>
              </a:tr>
              <a:tr h="231119">
                <a:tc>
                  <a:txBody>
                    <a:bodyPr/>
                    <a:lstStyle/>
                    <a:p>
                      <a:pPr algn="l" fontAlgn="t"/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Promethazine</a:t>
                      </a:r>
                      <a:r>
                        <a:rPr lang="nl-NL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*</a:t>
                      </a: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Anticholinerg</a:t>
                      </a:r>
                      <a:endParaRPr lang="nl-NL" sz="2000" u="none" strike="noStrike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34321"/>
                  </a:ext>
                </a:extLst>
              </a:tr>
              <a:tr h="487390"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Anti-parkinsonmiddelen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biperideen, </a:t>
                      </a:r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trihexyfenidyl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Anticholinerg</a:t>
                      </a:r>
                      <a:r>
                        <a:rPr lang="nl-NL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parasympaticolyticum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68261"/>
                  </a:ext>
                </a:extLst>
              </a:tr>
              <a:tr h="617486"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Anti-psychotica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clozapine</a:t>
                      </a:r>
                      <a:r>
                        <a:rPr lang="nl-NL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olanzapine</a:t>
                      </a:r>
                      <a:r>
                        <a:rPr lang="nl-NL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chloorpromazine</a:t>
                      </a: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Anticholinerg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19136"/>
                  </a:ext>
                </a:extLst>
              </a:tr>
              <a:tr h="255679">
                <a:tc rowSpan="3"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effectLst/>
                        </a:rPr>
                        <a:t>Anti-spasmodica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effectLst/>
                        </a:rPr>
                        <a:t>oxybutynine</a:t>
                      </a:r>
                      <a:r>
                        <a:rPr lang="nl-NL" sz="2000" u="none" strike="noStrike" dirty="0">
                          <a:effectLst/>
                        </a:rPr>
                        <a:t>, </a:t>
                      </a:r>
                      <a:r>
                        <a:rPr lang="nl-NL" sz="2000" u="none" strike="noStrike" dirty="0" err="1">
                          <a:effectLst/>
                        </a:rPr>
                        <a:t>tolterodine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effectLst/>
                        </a:rPr>
                        <a:t>Anticholinerge</a:t>
                      </a:r>
                      <a:r>
                        <a:rPr lang="nl-NL" sz="2000" u="none" strike="noStrike" dirty="0">
                          <a:effectLst/>
                        </a:rPr>
                        <a:t> </a:t>
                      </a:r>
                      <a:r>
                        <a:rPr lang="nl-NL" sz="2000" u="none" strike="noStrike" dirty="0" err="1">
                          <a:effectLst/>
                        </a:rPr>
                        <a:t>muscarine</a:t>
                      </a:r>
                      <a:r>
                        <a:rPr lang="nl-NL" sz="2000" u="none" strike="noStrike" dirty="0">
                          <a:effectLst/>
                        </a:rPr>
                        <a:t>-antagonist</a:t>
                      </a: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47697"/>
                  </a:ext>
                </a:extLst>
              </a:tr>
              <a:tr h="2556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effectLst/>
                        </a:rPr>
                        <a:t>flavoxalaat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effectLst/>
                        </a:rPr>
                        <a:t>Remming </a:t>
                      </a:r>
                      <a:r>
                        <a:rPr lang="nl-NL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fosfodi-esterase</a:t>
                      </a:r>
                      <a:r>
                        <a:rPr lang="nl-NL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calciumkanalen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78996"/>
                  </a:ext>
                </a:extLst>
              </a:tr>
              <a:tr h="25567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effectLst/>
                        </a:rPr>
                        <a:t>atropine</a:t>
                      </a: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Anticholinerg</a:t>
                      </a:r>
                      <a:r>
                        <a:rPr lang="nl-NL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parasympaticolyticum</a:t>
                      </a:r>
                      <a:endParaRPr lang="nl-NL" sz="2000" u="none" strike="noStrike" dirty="0"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95981"/>
                  </a:ext>
                </a:extLst>
              </a:tr>
              <a:tr h="519132"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TCA's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amitriptyline, clomipramine, </a:t>
                      </a:r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imipramine</a:t>
                      </a:r>
                      <a:r>
                        <a:rPr lang="nl-NL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nortriptyline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Anticholinerg</a:t>
                      </a:r>
                      <a:endParaRPr lang="nl-NL" sz="20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8079" marR="118079" marT="78719" marB="7871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0878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A180D8E-778E-448D-A8A3-57475DB1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AF2E00C-9D0F-4B31-81C2-78C4B4EBB452}"/>
              </a:ext>
            </a:extLst>
          </p:cNvPr>
          <p:cNvSpPr/>
          <p:nvPr/>
        </p:nvSpPr>
        <p:spPr>
          <a:xfrm>
            <a:off x="1557908" y="6382434"/>
            <a:ext cx="10060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2"/>
              </a:rPr>
              <a:t>https://www.farmacotherapeutischkompas.nl/farmacologie/ouderen</a:t>
            </a:r>
            <a:endParaRPr lang="nl-NL" sz="1200" dirty="0"/>
          </a:p>
          <a:p>
            <a:r>
              <a:rPr lang="nl-NL" sz="1200" dirty="0"/>
              <a:t>* Zelf toegevoegd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BFBD3E-F779-489F-B872-B148EC74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640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783195"/>
            <a:ext cx="4680520" cy="543943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Obstipatie: prevalentie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125733"/>
            <a:ext cx="1145687" cy="929433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0E359F-4F33-4A88-9A13-06D2027D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2060848"/>
            <a:ext cx="11711037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dirty="0"/>
              <a:t>Londen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Studie populatie: 		</a:t>
            </a:r>
            <a:r>
              <a:rPr lang="en-US" sz="2400" dirty="0"/>
              <a:t>202 </a:t>
            </a:r>
            <a:r>
              <a:rPr lang="en-US" sz="2400" dirty="0" err="1"/>
              <a:t>poliklinische</a:t>
            </a:r>
            <a:r>
              <a:rPr lang="en-US" sz="2400" dirty="0"/>
              <a:t> </a:t>
            </a:r>
            <a:r>
              <a:rPr lang="en-US" sz="2400" dirty="0" err="1"/>
              <a:t>ptt</a:t>
            </a:r>
            <a:r>
              <a:rPr lang="en-US" sz="2400" dirty="0"/>
              <a:t> op clozapine.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err="1"/>
              <a:t>Laxantia</a:t>
            </a:r>
            <a:r>
              <a:rPr lang="en-US" sz="2400" dirty="0"/>
              <a:t> </a:t>
            </a:r>
            <a:r>
              <a:rPr lang="en-US" sz="2400" dirty="0" err="1"/>
              <a:t>gebruik</a:t>
            </a:r>
            <a:r>
              <a:rPr lang="en-US" sz="2400" dirty="0"/>
              <a:t>: 		35% (71/202)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err="1"/>
              <a:t>Factoren</a:t>
            </a:r>
            <a:r>
              <a:rPr lang="en-US" sz="2400" dirty="0"/>
              <a:t> voor </a:t>
            </a:r>
            <a:r>
              <a:rPr lang="en-US" sz="2400" dirty="0" err="1"/>
              <a:t>wel</a:t>
            </a:r>
            <a:r>
              <a:rPr lang="en-US" sz="2400" dirty="0"/>
              <a:t> of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laxantie</a:t>
            </a:r>
            <a:r>
              <a:rPr lang="en-US" sz="2400" dirty="0"/>
              <a:t> </a:t>
            </a:r>
            <a:r>
              <a:rPr lang="en-US" sz="2400" dirty="0" err="1"/>
              <a:t>gebruik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err="1"/>
              <a:t>Dosis</a:t>
            </a:r>
            <a:r>
              <a:rPr lang="en-US" sz="2400" dirty="0"/>
              <a:t> clozapine: 		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verschil:s</a:t>
            </a:r>
            <a:r>
              <a:rPr lang="en-US" sz="2400" dirty="0"/>
              <a:t> 400 mg vs 390 mg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err="1"/>
              <a:t>Geslacht</a:t>
            </a:r>
            <a:r>
              <a:rPr lang="en-US" sz="2400" dirty="0"/>
              <a:t>: 			49% </a:t>
            </a:r>
            <a:r>
              <a:rPr lang="en-US" sz="2400" dirty="0" err="1"/>
              <a:t>vrouwen</a:t>
            </a:r>
            <a:r>
              <a:rPr lang="en-US" sz="2400" dirty="0"/>
              <a:t> vs 29% </a:t>
            </a:r>
            <a:r>
              <a:rPr lang="en-US" sz="2400" dirty="0" err="1"/>
              <a:t>mannen</a:t>
            </a:r>
            <a:r>
              <a:rPr lang="en-US" sz="2400" dirty="0"/>
              <a:t>  </a:t>
            </a:r>
            <a:endParaRPr lang="nl-NL" sz="24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C2CD9AB-54B2-4CE4-B8F4-644E9E3BC1E7}"/>
              </a:ext>
            </a:extLst>
          </p:cNvPr>
          <p:cNvSpPr/>
          <p:nvPr/>
        </p:nvSpPr>
        <p:spPr>
          <a:xfrm>
            <a:off x="1845940" y="5949280"/>
            <a:ext cx="10225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Bailey et al. </a:t>
            </a:r>
            <a:r>
              <a:rPr lang="en-US" sz="1200" dirty="0"/>
              <a:t>Factors predicting use of laxatives in outpatients stabilized on clozapine. </a:t>
            </a:r>
            <a:r>
              <a:rPr lang="en-US" sz="1200" dirty="0" err="1"/>
              <a:t>Ther</a:t>
            </a:r>
            <a:r>
              <a:rPr lang="en-US" sz="1200" dirty="0"/>
              <a:t> Adv P</a:t>
            </a:r>
            <a:r>
              <a:rPr lang="nl-NL" sz="1200" dirty="0" err="1"/>
              <a:t>sychopharmacol</a:t>
            </a:r>
            <a:r>
              <a:rPr lang="nl-NL" sz="1200" dirty="0"/>
              <a:t> 2015;5 256–262.</a:t>
            </a:r>
            <a:endParaRPr lang="nl-N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381951"/>
            <a:ext cx="11823541" cy="409409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nl-NL" sz="3000" dirty="0">
                <a:cs typeface="Times New Roman" panose="02020603050405020304" pitchFamily="18" charset="0"/>
              </a:rPr>
              <a:t>Betreft: 32 onderzoeken met in totaal 2013 patiënten</a:t>
            </a:r>
            <a:r>
              <a:rPr lang="nl-NL" sz="30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3000" dirty="0"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Prevalentie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				31.2% (25.6%–37.4%)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Vóórkomen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obstipatie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met: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Clozapine vs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 (11 studies):			OR 3.02 (CI:1.91–4.77), p &lt; 0.001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Klinische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opname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secundaire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uitkomstmaat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onderzoek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36.9% vs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24.8% (p = 0.048).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028" y="506764"/>
            <a:ext cx="11646905" cy="54394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Meta-analyse van obstipatie.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8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B26C22-A640-4DE0-9372-C1761A7A5A27}"/>
              </a:ext>
            </a:extLst>
          </p:cNvPr>
          <p:cNvSpPr/>
          <p:nvPr/>
        </p:nvSpPr>
        <p:spPr>
          <a:xfrm>
            <a:off x="1075035" y="5661248"/>
            <a:ext cx="9296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Shirazi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and predictors of clozapine-associated constipation: a systematic review and Meta-Analysis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Int. J. Mol. Sci. 2016, 17, 863</a:t>
            </a:r>
            <a:endParaRPr lang="nl-N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783195"/>
            <a:ext cx="4680520" cy="543943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Obstipatie: prevalentie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125733"/>
            <a:ext cx="1145687" cy="929433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0E359F-4F33-4A88-9A13-06D2027D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9" y="1600200"/>
            <a:ext cx="12071075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dirty="0"/>
              <a:t>				India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dirty="0"/>
              <a:t>				</a:t>
            </a:r>
            <a:r>
              <a:rPr lang="nl-NL" sz="2000" i="1" dirty="0" err="1"/>
              <a:t>Chougoule</a:t>
            </a:r>
            <a:r>
              <a:rPr lang="nl-NL" sz="2000" i="1" dirty="0"/>
              <a:t>			Grover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000" i="1" dirty="0"/>
              <a:t>			Clozapine		Andere AP		 </a:t>
            </a:r>
            <a:r>
              <a:rPr lang="nl-NL" sz="2000" i="1" dirty="0" err="1"/>
              <a:t>Clozapines</a:t>
            </a:r>
            <a:endParaRPr lang="nl-NL" sz="2000" i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000" dirty="0"/>
              <a:t>Studie populatie 		50 patiënten	50 patiënten	53 patiënten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000" dirty="0"/>
              <a:t>Prevalentie		28/50 (56%) 	11/50 (22%)	niet vermeld: alle (?)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/>
              <a:t>Dagen</a:t>
            </a:r>
            <a:r>
              <a:rPr lang="en-US" sz="2000" dirty="0"/>
              <a:t> clozapine-</a:t>
            </a:r>
            <a:r>
              <a:rPr lang="en-US" sz="2000" dirty="0" err="1"/>
              <a:t>obstipatie</a:t>
            </a:r>
            <a:r>
              <a:rPr lang="en-US" sz="2000" dirty="0"/>
              <a:t> 	60 </a:t>
            </a:r>
            <a:r>
              <a:rPr lang="en-US" sz="2000" dirty="0" err="1"/>
              <a:t>dagen</a:t>
            </a:r>
            <a:r>
              <a:rPr lang="en-US" sz="2000" dirty="0"/>
              <a:t> (34–85)	n.v.t.		19 </a:t>
            </a:r>
            <a:r>
              <a:rPr lang="en-US" sz="2000" dirty="0" err="1"/>
              <a:t>dagen</a:t>
            </a:r>
            <a:r>
              <a:rPr lang="en-US" sz="2000" dirty="0"/>
              <a:t> (6-38)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err="1"/>
              <a:t>Dosering</a:t>
            </a:r>
            <a:r>
              <a:rPr lang="en-US" sz="2000" dirty="0"/>
              <a:t> clozapine 	</a:t>
            </a:r>
            <a:r>
              <a:rPr lang="nl-NL" sz="2000" dirty="0"/>
              <a:t>300 mg/d 		n.v.t.		150 mg (25-300)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sz="1600" dirty="0"/>
          </a:p>
          <a:p>
            <a:r>
              <a:rPr lang="en-US" dirty="0"/>
              <a:t> </a:t>
            </a:r>
            <a:endParaRPr lang="nl-NL" sz="1600" dirty="0"/>
          </a:p>
          <a:p>
            <a:endParaRPr lang="nl-NL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C2CD9AB-54B2-4CE4-B8F4-644E9E3BC1E7}"/>
              </a:ext>
            </a:extLst>
          </p:cNvPr>
          <p:cNvSpPr/>
          <p:nvPr/>
        </p:nvSpPr>
        <p:spPr>
          <a:xfrm>
            <a:off x="1845940" y="5949280"/>
            <a:ext cx="1022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Chougule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Prevalence and factors associated with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clozapine-related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Psychopharmacol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2018; 38:42-6.</a:t>
            </a:r>
          </a:p>
          <a:p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Grover et al.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Clozapine-related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J Psychol Med 2019;41: 485-7.</a:t>
            </a:r>
            <a:endParaRPr lang="nl-N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116632"/>
            <a:ext cx="11953081" cy="76786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3200" b="1" dirty="0">
                <a:solidFill>
                  <a:schemeClr val="accent1"/>
                </a:solidFill>
              </a:rPr>
              <a:t>Tijdige detectie van ontstane of toegenomen obstipatie.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67"/>
            <a:ext cx="1145687" cy="929433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0E359F-4F33-4A88-9A13-06D2027D5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Anamnese</a:t>
            </a:r>
          </a:p>
          <a:p>
            <a:r>
              <a:rPr lang="nl-NL" dirty="0"/>
              <a:t>Hulpmiddel</a:t>
            </a:r>
          </a:p>
          <a:p>
            <a:r>
              <a:rPr lang="nl-NL" dirty="0"/>
              <a:t>Comedicatie</a:t>
            </a:r>
          </a:p>
        </p:txBody>
      </p:sp>
    </p:spTree>
    <p:extLst>
      <p:ext uri="{BB962C8B-B14F-4D97-AF65-F5344CB8AC3E}">
        <p14:creationId xmlns:p14="http://schemas.microsoft.com/office/powerpoint/2010/main" val="33895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084" y="76334"/>
            <a:ext cx="6696744" cy="92943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Anamnese.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67"/>
            <a:ext cx="1145687" cy="929433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0E359F-4F33-4A88-9A13-06D2027D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340768"/>
            <a:ext cx="11495012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i="1" dirty="0"/>
              <a:t>Onjuist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Hoe is het met de stoel- of WC-gang?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2400" i="1" dirty="0"/>
              <a:t>Hoezo onjuist?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Het antwoord luidt vrijwel steevast: ‘prima’. Reden: is vertrouwd.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2400" dirty="0"/>
              <a:t>Vraagt naar de beleving, niet naar een objectieve maatstaf.</a:t>
            </a:r>
          </a:p>
        </p:txBody>
      </p:sp>
    </p:spTree>
    <p:extLst>
      <p:ext uri="{BB962C8B-B14F-4D97-AF65-F5344CB8AC3E}">
        <p14:creationId xmlns:p14="http://schemas.microsoft.com/office/powerpoint/2010/main" val="1319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24" y="206050"/>
            <a:ext cx="6696744" cy="92943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Anamnese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67"/>
            <a:ext cx="1145687" cy="92943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E510B03-BE96-4170-843C-B818469F373F}"/>
              </a:ext>
            </a:extLst>
          </p:cNvPr>
          <p:cNvSpPr/>
          <p:nvPr/>
        </p:nvSpPr>
        <p:spPr>
          <a:xfrm>
            <a:off x="1773932" y="1593985"/>
            <a:ext cx="10636170" cy="28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i="1" dirty="0"/>
              <a:t>Juiste vragen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/>
              <a:t>Hoe vaak - per week of dag - heeft u stoelgang/ontlasting?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/>
              <a:t>Is het pijnlijk?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/>
              <a:t>Is de ontlasting (te) hard of soepel?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964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12" y="564707"/>
            <a:ext cx="8568952" cy="54394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Hulpmiddel: Bristol stoelgang meetschaal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34"/>
            <a:ext cx="1145687" cy="929433"/>
          </a:xfrm>
          <a:prstGeom prst="rect">
            <a:avLst/>
          </a:prstGeom>
        </p:spPr>
      </p:pic>
      <p:pic>
        <p:nvPicPr>
          <p:cNvPr id="3074" name="Picture 2" descr="Jos: &amp;quot;Terug bij af&amp;quot; / Blog | De Belletjes">
            <a:extLst>
              <a:ext uri="{FF2B5EF4-FFF2-40B4-BE49-F238E27FC236}">
                <a16:creationId xmlns:a16="http://schemas.microsoft.com/office/drawing/2014/main" id="{6E07531D-C90B-4524-95C7-681E26104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50" y="1143000"/>
            <a:ext cx="33679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206051"/>
            <a:ext cx="6696744" cy="70267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Comedicatie.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67"/>
            <a:ext cx="1145687" cy="92943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E510B03-BE96-4170-843C-B818469F373F}"/>
              </a:ext>
            </a:extLst>
          </p:cNvPr>
          <p:cNvSpPr/>
          <p:nvPr/>
        </p:nvSpPr>
        <p:spPr>
          <a:xfrm>
            <a:off x="1218882" y="2026469"/>
            <a:ext cx="1063617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2800" dirty="0"/>
              <a:t>Welke medicijnen - van huisarts of specialist - gebruikt u?</a:t>
            </a:r>
          </a:p>
        </p:txBody>
      </p:sp>
    </p:spTree>
    <p:extLst>
      <p:ext uri="{BB962C8B-B14F-4D97-AF65-F5344CB8AC3E}">
        <p14:creationId xmlns:p14="http://schemas.microsoft.com/office/powerpoint/2010/main" val="11938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19" y="1773238"/>
            <a:ext cx="4991100" cy="3743325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87" y="188640"/>
            <a:ext cx="11137006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Wel of niet voorschrijven van </a:t>
            </a:r>
            <a:r>
              <a:rPr lang="nl-NL" b="1" dirty="0" err="1">
                <a:solidFill>
                  <a:schemeClr val="accent1"/>
                </a:solidFill>
              </a:rPr>
              <a:t>clozapine</a:t>
            </a:r>
            <a:r>
              <a:rPr lang="nl-NL" b="1" dirty="0">
                <a:solidFill>
                  <a:schemeClr val="accent1"/>
                </a:solidFill>
              </a:rPr>
              <a:t>: de afwegingen.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12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Overbelichte ernstige bijwerking: myocarditis.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Overbelichte ernstige bijwerking: myocarditis.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A72A9E5-F01C-410A-8E7B-F00E351FDEF8}"/>
              </a:ext>
            </a:extLst>
          </p:cNvPr>
          <p:cNvSpPr/>
          <p:nvPr/>
        </p:nvSpPr>
        <p:spPr>
          <a:xfrm>
            <a:off x="1132971" y="2204864"/>
            <a:ext cx="1105585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Aard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: 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Overzicht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van alle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individuele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gevallen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van myocarditis.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Bron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: 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VigiBase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gegevens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van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Wereld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Gezondheids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Organisatie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(WGO-WHO)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Inhoud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: 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gemelde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bijwerkingen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van 145 nationale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farmacovigilantie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organisaties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NIHFN K+ Trebuchet MS"/>
              </a:rPr>
              <a:t>.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AEAAC2C-7E38-404F-848C-EAF5EC5D6C9C}"/>
              </a:ext>
            </a:extLst>
          </p:cNvPr>
          <p:cNvSpPr/>
          <p:nvPr/>
        </p:nvSpPr>
        <p:spPr>
          <a:xfrm>
            <a:off x="117748" y="6231988"/>
            <a:ext cx="11593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 Leon et al.. Clozapine-associated myocarditis in the World Health Organization’s pharmacovigilance database: Focus </a:t>
            </a:r>
            <a:r>
              <a:rPr lang="en-US" sz="1200" dirty="0" err="1"/>
              <a:t>onreports</a:t>
            </a:r>
            <a:r>
              <a:rPr lang="en-US" sz="1200" dirty="0"/>
              <a:t> from various countries.  </a:t>
            </a:r>
            <a:r>
              <a:rPr lang="en-US" sz="1200" dirty="0" err="1"/>
              <a:t>Braz</a:t>
            </a:r>
            <a:r>
              <a:rPr lang="en-US" sz="1200" dirty="0"/>
              <a:t> J Psych 2021;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108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Overbelichte ernstige bijwerking: myocarditis.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F15E03B-DD88-4154-9B5F-F4D55121C0AB}"/>
              </a:ext>
            </a:extLst>
          </p:cNvPr>
          <p:cNvSpPr/>
          <p:nvPr/>
        </p:nvSpPr>
        <p:spPr>
          <a:xfrm>
            <a:off x="2494012" y="1649879"/>
            <a:ext cx="8302996" cy="28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Totaal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aantal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patienten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	3.274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Ernst van de myocarditis 			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Licht	 			43.4%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Ernstig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		51.8%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Dodelijk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	 	 4.8%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1BFDAE5-A149-4DD5-ACFC-EC5FE404EEF6}"/>
              </a:ext>
            </a:extLst>
          </p:cNvPr>
          <p:cNvSpPr/>
          <p:nvPr/>
        </p:nvSpPr>
        <p:spPr>
          <a:xfrm>
            <a:off x="528995" y="6137554"/>
            <a:ext cx="12575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 Leon et al.. Clozapine-associated myocarditis in the World Health Organization’s pharmacovigilance database: Focus </a:t>
            </a:r>
            <a:r>
              <a:rPr lang="en-US" sz="1200" dirty="0" err="1"/>
              <a:t>onreports</a:t>
            </a:r>
            <a:r>
              <a:rPr lang="en-US" sz="1200" dirty="0"/>
              <a:t> from various countries.  </a:t>
            </a:r>
            <a:r>
              <a:rPr lang="en-US" sz="1200" dirty="0" err="1"/>
              <a:t>Braz</a:t>
            </a:r>
            <a:r>
              <a:rPr lang="en-US" sz="1200" dirty="0"/>
              <a:t> J Psych 2021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1602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Overbelichte ernstige bijwerking: myocarditis.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F15E03B-DD88-4154-9B5F-F4D55121C0AB}"/>
              </a:ext>
            </a:extLst>
          </p:cNvPr>
          <p:cNvSpPr/>
          <p:nvPr/>
        </p:nvSpPr>
        <p:spPr>
          <a:xfrm>
            <a:off x="909836" y="1649879"/>
            <a:ext cx="11953328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		Ernst van de myocarditis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Totale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aantal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patienten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3.274	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Australie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1.612 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Azie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41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Licht	 	43,4% 		69,2%	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n.v.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Ernstig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51,8% 		27,7%	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n.v.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Dodelijk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 4,8%	  	3,1%		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n.v.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6CE5820-0D1E-4BDE-83B9-C48D2303DCDE}"/>
              </a:ext>
            </a:extLst>
          </p:cNvPr>
          <p:cNvSpPr/>
          <p:nvPr/>
        </p:nvSpPr>
        <p:spPr>
          <a:xfrm>
            <a:off x="405780" y="6137554"/>
            <a:ext cx="11783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 Leon et al.. Clozapine-associated myocarditis in the World Health Organization’s pharmacovigilance database: Focus on reports from various countries.  </a:t>
            </a:r>
            <a:r>
              <a:rPr lang="en-US" sz="1200" dirty="0" err="1"/>
              <a:t>Braz</a:t>
            </a:r>
            <a:r>
              <a:rPr lang="en-US" sz="1200" dirty="0"/>
              <a:t> J Psych 2021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594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51" y="169846"/>
            <a:ext cx="11510949" cy="1101199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Myocarditis: conclusie 1. 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Analyse van alle wereldwijde </a:t>
            </a:r>
            <a:r>
              <a:rPr lang="nl-NL" sz="2800" b="1" dirty="0" err="1">
                <a:solidFill>
                  <a:schemeClr val="bg2">
                    <a:lumMod val="75000"/>
                  </a:schemeClr>
                </a:solidFill>
              </a:rPr>
              <a:t>farmacovigilantie</a:t>
            </a: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 meldingen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76CC5DC-7941-4E49-949C-E6A23E1D9B93}"/>
              </a:ext>
            </a:extLst>
          </p:cNvPr>
          <p:cNvSpPr/>
          <p:nvPr/>
        </p:nvSpPr>
        <p:spPr>
          <a:xfrm>
            <a:off x="0" y="1649879"/>
            <a:ext cx="1218882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helft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van alle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wereldwijd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gerapporteerde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gevallen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van myocarditis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bij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clozapine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komen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uit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Australie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Australie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worden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meer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m.n.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lichte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 myocarditis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gediagnosticeerd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en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gemeld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dan elders in de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wereld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Vanuit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Azie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wordt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myocarditis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bij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clozapine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n.a.w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weinig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gerapporteerd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en/of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gediagnosticeerd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96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27" y="0"/>
            <a:ext cx="11150909" cy="1101199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Myocarditis: conclusie 2.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Deens bevolkingsonderzoek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76CC5DC-7941-4E49-949C-E6A23E1D9B93}"/>
              </a:ext>
            </a:extLst>
          </p:cNvPr>
          <p:cNvSpPr/>
          <p:nvPr/>
        </p:nvSpPr>
        <p:spPr>
          <a:xfrm>
            <a:off x="0" y="1649879"/>
            <a:ext cx="1218882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Myocarditis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wordt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bij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clozapine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vaker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gezien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bij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andeer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antipsychotics,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klassiek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atypisch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incidentie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van myocarditis in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Denemarken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komt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overeen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met die van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andere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landen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buiten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Australie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9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16" y="83963"/>
            <a:ext cx="11150909" cy="1101199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Myocarditis: conclusie 3.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Aanbeveling voor de praktijk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76CC5DC-7941-4E49-949C-E6A23E1D9B93}"/>
              </a:ext>
            </a:extLst>
          </p:cNvPr>
          <p:cNvSpPr/>
          <p:nvPr/>
        </p:nvSpPr>
        <p:spPr>
          <a:xfrm>
            <a:off x="765820" y="2132856"/>
            <a:ext cx="121888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Er is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onvoldoende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bewijs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voor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routinematige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onderzoek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op myocarditis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bij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clozapine.</a:t>
            </a:r>
          </a:p>
        </p:txBody>
      </p:sp>
    </p:spTree>
    <p:extLst>
      <p:ext uri="{BB962C8B-B14F-4D97-AF65-F5344CB8AC3E}">
        <p14:creationId xmlns:p14="http://schemas.microsoft.com/office/powerpoint/2010/main" val="16304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71" y="476672"/>
            <a:ext cx="11783045" cy="108012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Cardiale bijwerkingen bij nieuw op </a:t>
            </a:r>
            <a:r>
              <a:rPr lang="nl-NL" sz="3200" b="1" dirty="0" err="1">
                <a:solidFill>
                  <a:schemeClr val="bg2">
                    <a:lumMod val="75000"/>
                  </a:schemeClr>
                </a:solidFill>
              </a:rPr>
              <a:t>clozapine</a:t>
            </a: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 ingestelde Deense ambulante patiënten.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AD3AF8C-4393-4540-960F-57938A47934D}"/>
              </a:ext>
            </a:extLst>
          </p:cNvPr>
          <p:cNvSpPr/>
          <p:nvPr/>
        </p:nvSpPr>
        <p:spPr>
          <a:xfrm>
            <a:off x="837828" y="6237312"/>
            <a:ext cx="9986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Rohde et al. Adverse </a:t>
            </a:r>
            <a:r>
              <a:rPr lang="nl-NL" sz="1200" dirty="0" err="1"/>
              <a:t>cardiac</a:t>
            </a:r>
            <a:r>
              <a:rPr lang="nl-NL" sz="1200" dirty="0"/>
              <a:t> </a:t>
            </a:r>
            <a:r>
              <a:rPr lang="nl-NL" sz="1200" dirty="0" err="1"/>
              <a:t>ecents</a:t>
            </a:r>
            <a:r>
              <a:rPr lang="nl-NL" sz="1200" dirty="0"/>
              <a:t> in out-</a:t>
            </a:r>
            <a:r>
              <a:rPr lang="nl-NL" sz="1200" dirty="0" err="1"/>
              <a:t>patients</a:t>
            </a:r>
            <a:r>
              <a:rPr lang="nl-NL" sz="1200" dirty="0"/>
              <a:t> </a:t>
            </a:r>
            <a:r>
              <a:rPr lang="nl-NL" sz="1200" dirty="0" err="1"/>
              <a:t>initiating</a:t>
            </a:r>
            <a:r>
              <a:rPr lang="nl-NL" sz="1200" dirty="0"/>
              <a:t> </a:t>
            </a:r>
            <a:r>
              <a:rPr lang="nl-NL" sz="1200" dirty="0" err="1"/>
              <a:t>clozapine</a:t>
            </a:r>
            <a:r>
              <a:rPr lang="nl-NL" sz="1200" dirty="0"/>
              <a:t> treatment: a </a:t>
            </a:r>
            <a:r>
              <a:rPr lang="nl-NL" sz="1200" dirty="0" err="1"/>
              <a:t>nationwide</a:t>
            </a:r>
            <a:r>
              <a:rPr lang="nl-NL" sz="1200" dirty="0"/>
              <a:t> register-</a:t>
            </a:r>
            <a:r>
              <a:rPr lang="nl-NL" sz="1200" dirty="0" err="1"/>
              <a:t>based</a:t>
            </a:r>
            <a:r>
              <a:rPr lang="nl-NL" sz="1200" dirty="0"/>
              <a:t> </a:t>
            </a:r>
            <a:r>
              <a:rPr lang="nl-NL" sz="1200" dirty="0" err="1"/>
              <a:t>study</a:t>
            </a:r>
            <a:r>
              <a:rPr lang="nl-NL" sz="1200" dirty="0"/>
              <a:t>. Acta Psych </a:t>
            </a:r>
            <a:r>
              <a:rPr lang="nl-NL" sz="1200" dirty="0" err="1"/>
              <a:t>Scand</a:t>
            </a:r>
            <a:r>
              <a:rPr lang="nl-NL" sz="1200" dirty="0"/>
              <a:t> 2018;137:47-53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8DA233C-F119-499F-9977-65CDB4F89BB4}"/>
              </a:ext>
            </a:extLst>
          </p:cNvPr>
          <p:cNvSpPr/>
          <p:nvPr/>
        </p:nvSpPr>
        <p:spPr>
          <a:xfrm>
            <a:off x="1899930" y="1844824"/>
            <a:ext cx="5935471" cy="2352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Tijdvak:		Januari 1996-december 2014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Totaal		7.932  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Ambulant		3.262	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Leeftijd		46,6 </a:t>
            </a:r>
            <a:r>
              <a:rPr lang="nl-NL" sz="2000" b="1" dirty="0" err="1">
                <a:solidFill>
                  <a:schemeClr val="bg2">
                    <a:lumMod val="75000"/>
                  </a:schemeClr>
                </a:solidFill>
              </a:rPr>
              <a:t>jr</a:t>
            </a: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 (SD: 18,6 </a:t>
            </a:r>
            <a:r>
              <a:rPr lang="nl-NL" sz="2000" b="1" dirty="0" err="1">
                <a:solidFill>
                  <a:schemeClr val="bg2">
                    <a:lumMod val="75000"/>
                  </a:schemeClr>
                </a:solidFill>
              </a:rPr>
              <a:t>jr</a:t>
            </a: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2">
                    <a:lumMod val="75000"/>
                  </a:schemeClr>
                </a:solidFill>
              </a:rPr>
              <a:t>Man: 		56,9%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969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284" y="29308"/>
            <a:ext cx="12817424" cy="1080120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Oorzaken van de 26 (0,8%) overlijdens 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in de eerste 2 maanden van </a:t>
            </a:r>
            <a:r>
              <a:rPr lang="nl-NL" sz="3200" b="1" dirty="0" err="1">
                <a:solidFill>
                  <a:schemeClr val="bg2">
                    <a:lumMod val="75000"/>
                  </a:schemeClr>
                </a:solidFill>
              </a:rPr>
              <a:t>clozapinetherapie</a:t>
            </a: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52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AD3AF8C-4393-4540-960F-57938A47934D}"/>
              </a:ext>
            </a:extLst>
          </p:cNvPr>
          <p:cNvSpPr/>
          <p:nvPr/>
        </p:nvSpPr>
        <p:spPr>
          <a:xfrm>
            <a:off x="837828" y="6237312"/>
            <a:ext cx="9986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Rohde et al. Adverse </a:t>
            </a:r>
            <a:r>
              <a:rPr lang="nl-NL" sz="1200" dirty="0" err="1"/>
              <a:t>cardiac</a:t>
            </a:r>
            <a:r>
              <a:rPr lang="nl-NL" sz="1200" dirty="0"/>
              <a:t> </a:t>
            </a:r>
            <a:r>
              <a:rPr lang="nl-NL" sz="1200" dirty="0" err="1"/>
              <a:t>ecents</a:t>
            </a:r>
            <a:r>
              <a:rPr lang="nl-NL" sz="1200" dirty="0"/>
              <a:t> in out-</a:t>
            </a:r>
            <a:r>
              <a:rPr lang="nl-NL" sz="1200" dirty="0" err="1"/>
              <a:t>patients</a:t>
            </a:r>
            <a:r>
              <a:rPr lang="nl-NL" sz="1200" dirty="0"/>
              <a:t> </a:t>
            </a:r>
            <a:r>
              <a:rPr lang="nl-NL" sz="1200" dirty="0" err="1"/>
              <a:t>initiating</a:t>
            </a:r>
            <a:r>
              <a:rPr lang="nl-NL" sz="1200" dirty="0"/>
              <a:t> </a:t>
            </a:r>
            <a:r>
              <a:rPr lang="nl-NL" sz="1200" dirty="0" err="1"/>
              <a:t>clozapine</a:t>
            </a:r>
            <a:r>
              <a:rPr lang="nl-NL" sz="1200" dirty="0"/>
              <a:t> treatment: a </a:t>
            </a:r>
            <a:r>
              <a:rPr lang="nl-NL" sz="1200" dirty="0" err="1"/>
              <a:t>nationwide</a:t>
            </a:r>
            <a:r>
              <a:rPr lang="nl-NL" sz="1200" dirty="0"/>
              <a:t> register-</a:t>
            </a:r>
            <a:r>
              <a:rPr lang="nl-NL" sz="1200" dirty="0" err="1"/>
              <a:t>based</a:t>
            </a:r>
            <a:r>
              <a:rPr lang="nl-NL" sz="1200" dirty="0"/>
              <a:t> </a:t>
            </a:r>
            <a:r>
              <a:rPr lang="nl-NL" sz="1200" dirty="0" err="1"/>
              <a:t>study</a:t>
            </a:r>
            <a:r>
              <a:rPr lang="nl-NL" sz="1200" dirty="0"/>
              <a:t>. Acta Psych </a:t>
            </a:r>
            <a:r>
              <a:rPr lang="nl-NL" sz="1200" dirty="0" err="1"/>
              <a:t>Scand</a:t>
            </a:r>
            <a:r>
              <a:rPr lang="nl-NL" sz="1200" dirty="0"/>
              <a:t> 2018;137:47-53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8DA233C-F119-499F-9977-65CDB4F89BB4}"/>
              </a:ext>
            </a:extLst>
          </p:cNvPr>
          <p:cNvSpPr/>
          <p:nvPr/>
        </p:nvSpPr>
        <p:spPr>
          <a:xfrm>
            <a:off x="116015" y="1327422"/>
            <a:ext cx="12244825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Cardiaal	(n=5)	Hartfalen  		(1)	Overig (n=11)	Maligniteit 	(2)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Hartfalen bij COPD 	(1)			Pneumonie 	(7)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LBTB		(1)			Nierfalen 		(1)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Atrium fibrilleren	(1)			Borsttrauma+ suïcide	(1)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Stabiele </a:t>
            </a:r>
            <a:r>
              <a:rPr lang="nl-NL" sz="2000" dirty="0" err="1">
                <a:solidFill>
                  <a:schemeClr val="bg2">
                    <a:lumMod val="75000"/>
                  </a:schemeClr>
                </a:solidFill>
              </a:rPr>
              <a:t>AP+leverstase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CZS	(n=9)	Hersenbloeding </a:t>
            </a:r>
            <a:r>
              <a:rPr lang="nl-NL" sz="2000" dirty="0" err="1">
                <a:solidFill>
                  <a:schemeClr val="bg2">
                    <a:lumMod val="75000"/>
                  </a:schemeClr>
                </a:solidFill>
              </a:rPr>
              <a:t>nao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 	(1)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CVA 		(3)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Epilepsie		(1)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Dementie 		(2)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Parkinson 		(2)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		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922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-80211"/>
            <a:ext cx="11783045" cy="108012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Myocarditis bij AP-gebruik in Denemarken 1996-2014</a:t>
            </a: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52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AD3AF8C-4393-4540-960F-57938A47934D}"/>
              </a:ext>
            </a:extLst>
          </p:cNvPr>
          <p:cNvSpPr/>
          <p:nvPr/>
        </p:nvSpPr>
        <p:spPr>
          <a:xfrm>
            <a:off x="1845940" y="6309320"/>
            <a:ext cx="9986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Rohde et al. Adverse </a:t>
            </a:r>
            <a:r>
              <a:rPr lang="nl-NL" sz="1200" dirty="0" err="1"/>
              <a:t>cardiac</a:t>
            </a:r>
            <a:r>
              <a:rPr lang="nl-NL" sz="1200" dirty="0"/>
              <a:t> events in out-</a:t>
            </a:r>
            <a:r>
              <a:rPr lang="nl-NL" sz="1200" dirty="0" err="1"/>
              <a:t>patients</a:t>
            </a:r>
            <a:r>
              <a:rPr lang="nl-NL" sz="1200" dirty="0"/>
              <a:t> </a:t>
            </a:r>
            <a:r>
              <a:rPr lang="nl-NL" sz="1200" dirty="0" err="1"/>
              <a:t>initiating</a:t>
            </a:r>
            <a:r>
              <a:rPr lang="nl-NL" sz="1200" dirty="0"/>
              <a:t> </a:t>
            </a:r>
            <a:r>
              <a:rPr lang="nl-NL" sz="1200" dirty="0" err="1"/>
              <a:t>clozapine</a:t>
            </a:r>
            <a:r>
              <a:rPr lang="nl-NL" sz="1200" dirty="0"/>
              <a:t> treatment: a </a:t>
            </a:r>
            <a:r>
              <a:rPr lang="nl-NL" sz="1200" dirty="0" err="1"/>
              <a:t>nationwide</a:t>
            </a:r>
            <a:r>
              <a:rPr lang="nl-NL" sz="1200" dirty="0"/>
              <a:t> register-</a:t>
            </a:r>
            <a:r>
              <a:rPr lang="nl-NL" sz="1200" dirty="0" err="1"/>
              <a:t>based</a:t>
            </a:r>
            <a:r>
              <a:rPr lang="nl-NL" sz="1200" dirty="0"/>
              <a:t> </a:t>
            </a:r>
            <a:r>
              <a:rPr lang="nl-NL" sz="1200" dirty="0" err="1"/>
              <a:t>study</a:t>
            </a:r>
            <a:r>
              <a:rPr lang="nl-NL" sz="1200" dirty="0"/>
              <a:t>. Acta Psych </a:t>
            </a:r>
            <a:r>
              <a:rPr lang="nl-NL" sz="1200" dirty="0" err="1"/>
              <a:t>Scand</a:t>
            </a:r>
            <a:r>
              <a:rPr lang="nl-NL" sz="1200" dirty="0"/>
              <a:t> 2018;137:47-53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8DA233C-F119-499F-9977-65CDB4F89BB4}"/>
              </a:ext>
            </a:extLst>
          </p:cNvPr>
          <p:cNvSpPr/>
          <p:nvPr/>
        </p:nvSpPr>
        <p:spPr>
          <a:xfrm>
            <a:off x="2039817" y="1358459"/>
            <a:ext cx="8784976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Antipsychoticum	Aantal 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</a:rPr>
              <a:t>ptt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	Myocarditis</a:t>
            </a:r>
          </a:p>
          <a:p>
            <a:pPr>
              <a:lnSpc>
                <a:spcPct val="150000"/>
              </a:lnSpc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Aripiprazol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	 	  26.225		0%        = 0‰</a:t>
            </a:r>
          </a:p>
          <a:p>
            <a:pPr>
              <a:lnSpc>
                <a:spcPct val="150000"/>
              </a:lnSpc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Clozapine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		    3.262		0,03%   = 0,3‰</a:t>
            </a:r>
          </a:p>
          <a:p>
            <a:pPr>
              <a:lnSpc>
                <a:spcPct val="150000"/>
              </a:lnSpc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Olanzapine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		  63.535		0,002% = 0,02‰</a:t>
            </a:r>
          </a:p>
          <a:p>
            <a:pPr>
              <a:lnSpc>
                <a:spcPct val="150000"/>
              </a:lnSpc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Quetiapine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		101.264		0,006% = 0,06‰</a:t>
            </a:r>
          </a:p>
          <a:p>
            <a:pPr>
              <a:lnSpc>
                <a:spcPct val="150000"/>
              </a:lnSpc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Risperidon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		 83.720		0,002% = 0,02‰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Klassiek			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n.v.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		0,004% = 0,04‰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615" y="1556792"/>
            <a:ext cx="10482164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Schizofrenie of schizo-affectieve stoornis met: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nl-NL" sz="2000" b="0" dirty="0">
                <a:latin typeface="+mj-lt"/>
              </a:rPr>
              <a:t>Therapieresistente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nl-NL" sz="2000" b="0" dirty="0">
                <a:latin typeface="+mj-lt"/>
              </a:rPr>
              <a:t>Therapie is niet uitvoerbaar t.g.v. (onbehandelbare) EPS op antipsychotica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Tx/>
              <a:buChar char="-"/>
            </a:pPr>
            <a:r>
              <a:rPr lang="nl-NL" sz="2000" dirty="0">
                <a:latin typeface="+mj-lt"/>
              </a:rPr>
              <a:t>Suïcidaliteit (alleen in de VS)</a:t>
            </a:r>
            <a:endParaRPr lang="nl-NL" sz="2000" b="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b="0" dirty="0">
                <a:latin typeface="+mj-lt"/>
              </a:rPr>
              <a:t>Psychose bij de ziekte van Parkinson, in gevallen waar standaardtherapie heeft gefaald</a:t>
            </a:r>
          </a:p>
          <a:p>
            <a:pPr marL="0" indent="0">
              <a:lnSpc>
                <a:spcPct val="150000"/>
              </a:lnSpc>
              <a:buClr>
                <a:srgbClr val="7C007B"/>
              </a:buClr>
              <a:buNone/>
            </a:pPr>
            <a:endParaRPr lang="nl-NL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68" y="281705"/>
            <a:ext cx="10225136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Indicaties voor </a:t>
            </a:r>
            <a:r>
              <a:rPr lang="nl-NL" b="1" dirty="0" err="1">
                <a:solidFill>
                  <a:schemeClr val="accent1"/>
                </a:solidFill>
              </a:rPr>
              <a:t>clozapine</a:t>
            </a:r>
            <a:r>
              <a:rPr lang="nl-NL" b="1" dirty="0">
                <a:solidFill>
                  <a:schemeClr val="accent1"/>
                </a:solidFill>
              </a:rPr>
              <a:t>: geregistreerde  indicaties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47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69846"/>
            <a:ext cx="10142797" cy="1101199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bg2">
                    <a:lumMod val="75000"/>
                  </a:schemeClr>
                </a:solidFill>
              </a:rPr>
              <a:t>Overbelichte ernstige bijwerking: myocarditis.</a:t>
            </a:r>
            <a:br>
              <a:rPr lang="nl-NL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72044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F15E03B-DD88-4154-9B5F-F4D55121C0AB}"/>
              </a:ext>
            </a:extLst>
          </p:cNvPr>
          <p:cNvSpPr/>
          <p:nvPr/>
        </p:nvSpPr>
        <p:spPr>
          <a:xfrm>
            <a:off x="2349996" y="1185162"/>
            <a:ext cx="8302996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Land van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oorsprong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Azie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	   	1,3%      (41/3.274)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Australie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	49,5% (1.621/3.274)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Ernst van de myocarditis: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Australie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(n=1.621)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Licht			69.2%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Ernstig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	27,7%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Dodelijk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	  	  3,1%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074381E-736B-477B-A7DF-6F1CABBBC30D}"/>
              </a:ext>
            </a:extLst>
          </p:cNvPr>
          <p:cNvSpPr/>
          <p:nvPr/>
        </p:nvSpPr>
        <p:spPr>
          <a:xfrm>
            <a:off x="411920" y="6351879"/>
            <a:ext cx="11776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 Leon et al.. Clozapine-associated myocarditis in the World Health Organization’s pharmacovigilance database: Focus on reports from various countries.  </a:t>
            </a:r>
            <a:r>
              <a:rPr lang="en-US" sz="1200" dirty="0" err="1"/>
              <a:t>Braz</a:t>
            </a:r>
            <a:r>
              <a:rPr lang="en-US" sz="1200" dirty="0"/>
              <a:t> J Psych 2021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3705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160748"/>
            <a:ext cx="9073008" cy="4536504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Speekselvloed (57-85%)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Vermoeidheid (68-76%)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Slaperig overdag (52-68%)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Toegenomen slaap (21 – 67%)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Gewichtstoename (31-58%)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Obstipatie  (34-49%)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Duizeligheid (44-45%)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Urine-incontinentie (17-42%)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1800" b="0" dirty="0"/>
          </a:p>
        </p:txBody>
      </p:sp>
      <p:sp>
        <p:nvSpPr>
          <p:cNvPr id="8" name="Tekstvak 7"/>
          <p:cNvSpPr txBox="1"/>
          <p:nvPr/>
        </p:nvSpPr>
        <p:spPr>
          <a:xfrm>
            <a:off x="1063589" y="134057"/>
            <a:ext cx="1112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2">
                    <a:lumMod val="75000"/>
                  </a:schemeClr>
                </a:solidFill>
              </a:rPr>
              <a:t>Bijwerkingen: veel voorkómend, maar onschuldig.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93"/>
            <a:ext cx="1145687" cy="92943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68707" y="6416166"/>
            <a:ext cx="1218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Jongkind A, </a:t>
            </a:r>
            <a:r>
              <a:rPr lang="nl-NL" sz="1400" dirty="0" err="1"/>
              <a:t>Nuchelmans</a:t>
            </a:r>
            <a:r>
              <a:rPr lang="nl-NL" sz="1400" dirty="0"/>
              <a:t> RML, Schulte PFJ. </a:t>
            </a:r>
            <a:r>
              <a:rPr lang="en-US" sz="1400" dirty="0"/>
              <a:t>Glasgow Antipsychotic Side-effects Scale for Clozapine (GASS-C-NL-R). </a:t>
            </a:r>
            <a:r>
              <a:rPr lang="nl-NL" sz="1400" dirty="0" err="1"/>
              <a:t>Psyfar</a:t>
            </a:r>
            <a:r>
              <a:rPr lang="nl-NL" sz="1400" dirty="0"/>
              <a:t> 2017; dec; 12 (4)</a:t>
            </a:r>
          </a:p>
        </p:txBody>
      </p:sp>
    </p:spTree>
    <p:extLst>
      <p:ext uri="{BB962C8B-B14F-4D97-AF65-F5344CB8AC3E}">
        <p14:creationId xmlns:p14="http://schemas.microsoft.com/office/powerpoint/2010/main" val="17075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2494012" y="378379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chemeClr val="bg2">
                    <a:lumMod val="75000"/>
                  </a:schemeClr>
                </a:solidFill>
              </a:rPr>
              <a:t>Hypersomnia</a:t>
            </a: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: gerapporteerde slaapduur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67"/>
            <a:ext cx="1145687" cy="92943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7748" y="6407811"/>
            <a:ext cx="121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Fernandez-Egea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clozapine on self-reported duration of sleep and its interaction with 23 other medications: a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5-year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naturalistic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Psychopharmacol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2021;41:534-9.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11E6D88-B6CE-45EE-ADD2-B2769B6D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68" y="1822364"/>
            <a:ext cx="9751060" cy="4572000"/>
          </a:xfrm>
        </p:spPr>
        <p:txBody>
          <a:bodyPr/>
          <a:lstStyle/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sz="2400" dirty="0"/>
              <a:t>max. 8 uur: 	33%</a:t>
            </a:r>
          </a:p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8-9 uur: 	21%</a:t>
            </a:r>
          </a:p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10 uur of meer:	46%</a:t>
            </a:r>
          </a:p>
        </p:txBody>
      </p:sp>
    </p:spTree>
    <p:extLst>
      <p:ext uri="{BB962C8B-B14F-4D97-AF65-F5344CB8AC3E}">
        <p14:creationId xmlns:p14="http://schemas.microsoft.com/office/powerpoint/2010/main" val="6277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408507"/>
            <a:ext cx="11043137" cy="92943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Toegenomen slaapduur (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</a:rPr>
              <a:t>hypersomnia</a:t>
            </a:r>
            <a:r>
              <a:rPr lang="nl-NL" sz="3100" b="1" dirty="0">
                <a:solidFill>
                  <a:schemeClr val="bg2">
                    <a:lumMod val="75000"/>
                  </a:schemeClr>
                </a:solidFill>
              </a:rPr>
              <a:t>).</a:t>
            </a:r>
            <a:br>
              <a:rPr lang="nl-NL" sz="3100" b="1" dirty="0">
                <a:solidFill>
                  <a:schemeClr val="bg2">
                    <a:lumMod val="75000"/>
                  </a:schemeClr>
                </a:solidFill>
              </a:rPr>
            </a:br>
            <a:endParaRPr lang="nl-NL" sz="3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67"/>
            <a:ext cx="1145687" cy="92943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278" y="6294875"/>
            <a:ext cx="121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*Fernandez-Egea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clozapine on self-reported duration of sleep and its interaction with 23 other medications: a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5-year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naturalistic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Psychopharmacol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2021;41:534-9.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11E6D88-B6CE-45EE-ADD2-B2769B6D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988" y="1412776"/>
            <a:ext cx="975106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None/>
            </a:pPr>
            <a:r>
              <a:rPr lang="nl-NL" sz="2400" dirty="0"/>
              <a:t>Recent groot-opgezet Brits onderzoek*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Aantal patiënten: 	241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Duur onderzoek: 	  56 maanden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Patiënt-beoordelingen: 	2237</a:t>
            </a:r>
          </a:p>
        </p:txBody>
      </p:sp>
    </p:spTree>
    <p:extLst>
      <p:ext uri="{BB962C8B-B14F-4D97-AF65-F5344CB8AC3E}">
        <p14:creationId xmlns:p14="http://schemas.microsoft.com/office/powerpoint/2010/main" val="17992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189756" y="152400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Gerapporteerde slaapduur, </a:t>
            </a:r>
            <a:r>
              <a:rPr lang="nl-NL" sz="3200" b="1" dirty="0" err="1">
                <a:solidFill>
                  <a:schemeClr val="bg2">
                    <a:lumMod val="75000"/>
                  </a:schemeClr>
                </a:solidFill>
              </a:rPr>
              <a:t>clozapine</a:t>
            </a: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 dosis en plasmaspiegel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846"/>
            <a:ext cx="1145687" cy="92943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1218882" y="6669723"/>
            <a:ext cx="121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Fernandez-Egea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clozapine on self-reported duration of sleep and its interaction with 23 other medications: a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5-year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naturalistic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Psychopharmacol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2021;41:534-9.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B1A5B74-4D57-404F-BCD5-583758AE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91809" y="2133600"/>
            <a:ext cx="92052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16" y="1409416"/>
            <a:ext cx="8424936" cy="482789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Gebruik de GASS-C*-NL-R vragenlijst.</a:t>
            </a:r>
          </a:p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467902"/>
            <a:ext cx="11716078" cy="1256804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Tijdige detectie van veel vóórkomende, 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onschuldige maar hinderlijke bijwerkingen.</a:t>
            </a:r>
            <a:br>
              <a:rPr lang="nl-NL" sz="3200" b="1" dirty="0"/>
            </a:br>
            <a:endParaRPr lang="nl-NL" sz="3200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88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73782B2-4C41-4DCA-B92A-304E74D6E2E7}"/>
              </a:ext>
            </a:extLst>
          </p:cNvPr>
          <p:cNvSpPr/>
          <p:nvPr/>
        </p:nvSpPr>
        <p:spPr>
          <a:xfrm>
            <a:off x="0" y="6319590"/>
            <a:ext cx="11927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*Glasgow </a:t>
            </a:r>
            <a:r>
              <a:rPr lang="nl-NL" sz="1200" dirty="0" err="1"/>
              <a:t>Antipsychotic</a:t>
            </a:r>
            <a:r>
              <a:rPr lang="nl-NL" sz="1200" dirty="0"/>
              <a:t> Side-</a:t>
            </a:r>
            <a:r>
              <a:rPr lang="nl-NL" sz="1200" dirty="0" err="1"/>
              <a:t>effects</a:t>
            </a:r>
            <a:r>
              <a:rPr lang="nl-NL" sz="1200" dirty="0"/>
              <a:t> </a:t>
            </a:r>
            <a:r>
              <a:rPr lang="nl-NL" sz="1200" dirty="0" err="1"/>
              <a:t>Scale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Clozapine. </a:t>
            </a:r>
          </a:p>
          <a:p>
            <a:r>
              <a:rPr lang="nl-NL" sz="1200" dirty="0"/>
              <a:t>Huisman et al. Glasgow Antipsychotica Bijwerkingen Schaal voor Clozapine; validatie van de Nederlandstalige versie. Tijdschrift voor Psychiatrie 2021; 63;593-4.</a:t>
            </a:r>
          </a:p>
        </p:txBody>
      </p:sp>
    </p:spTree>
    <p:extLst>
      <p:ext uri="{BB962C8B-B14F-4D97-AF65-F5344CB8AC3E}">
        <p14:creationId xmlns:p14="http://schemas.microsoft.com/office/powerpoint/2010/main" val="9426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24358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16" y="1409416"/>
            <a:ext cx="8424936" cy="4827896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Gebruik de GASS-C*-NL-R vragenlijst.</a:t>
            </a:r>
          </a:p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Reden: </a:t>
            </a:r>
          </a:p>
          <a:p>
            <a:pPr lvl="1"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systematische navraag levert tot 7x meer bijwerkingen op.</a:t>
            </a:r>
          </a:p>
          <a:p>
            <a:pPr lvl="1"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Bevorderen therapietrouw</a:t>
            </a:r>
          </a:p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Ervaring:</a:t>
            </a:r>
          </a:p>
          <a:p>
            <a:pPr lvl="1"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Normaliseren van (ongemakkelijke) klachten</a:t>
            </a:r>
          </a:p>
          <a:p>
            <a:pPr lvl="1"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Eerlijkere antwoorden</a:t>
            </a:r>
          </a:p>
          <a:p>
            <a:pPr lvl="1"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1600" dirty="0"/>
              <a:t>Objectiveren van klachten (Bristol-stoelgangschaal) </a:t>
            </a:r>
          </a:p>
          <a:p>
            <a:pPr>
              <a:lnSpc>
                <a:spcPct val="17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nl-NL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467902"/>
            <a:ext cx="11716078" cy="1256804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Tijdige detectie van veel vóórkomende, </a:t>
            </a:r>
            <a:br>
              <a:rPr lang="nl-NL" sz="32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sz="3200" b="1" dirty="0">
                <a:solidFill>
                  <a:schemeClr val="bg2">
                    <a:lumMod val="75000"/>
                  </a:schemeClr>
                </a:solidFill>
              </a:rPr>
              <a:t>onschuldige maar hinderlijke bijwerkingen.</a:t>
            </a:r>
            <a:br>
              <a:rPr lang="nl-NL" sz="3200" b="1" dirty="0"/>
            </a:br>
            <a:endParaRPr lang="nl-NL" sz="3200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88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73782B2-4C41-4DCA-B92A-304E74D6E2E7}"/>
              </a:ext>
            </a:extLst>
          </p:cNvPr>
          <p:cNvSpPr/>
          <p:nvPr/>
        </p:nvSpPr>
        <p:spPr>
          <a:xfrm>
            <a:off x="0" y="6319590"/>
            <a:ext cx="11927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*Glasgow </a:t>
            </a:r>
            <a:r>
              <a:rPr lang="nl-NL" sz="1200" dirty="0" err="1"/>
              <a:t>Antipsychotic</a:t>
            </a:r>
            <a:r>
              <a:rPr lang="nl-NL" sz="1200" dirty="0"/>
              <a:t> Side-</a:t>
            </a:r>
            <a:r>
              <a:rPr lang="nl-NL" sz="1200" dirty="0" err="1"/>
              <a:t>effects</a:t>
            </a:r>
            <a:r>
              <a:rPr lang="nl-NL" sz="1200" dirty="0"/>
              <a:t> </a:t>
            </a:r>
            <a:r>
              <a:rPr lang="nl-NL" sz="1200" dirty="0" err="1"/>
              <a:t>Scale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Clozapine. </a:t>
            </a:r>
          </a:p>
          <a:p>
            <a:r>
              <a:rPr lang="nl-NL" sz="1200" dirty="0"/>
              <a:t>Huisman et al. Glasgow Antipsychotica Bijwerkingen Schaal voor Clozapine; validatie van de Nederlandstalige versie. Tijdschrift voor Psychiatrie 2021; 63;593-4.</a:t>
            </a:r>
          </a:p>
        </p:txBody>
      </p:sp>
    </p:spTree>
    <p:extLst>
      <p:ext uri="{BB962C8B-B14F-4D97-AF65-F5344CB8AC3E}">
        <p14:creationId xmlns:p14="http://schemas.microsoft.com/office/powerpoint/2010/main" val="40727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556792"/>
            <a:ext cx="11493826" cy="4585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/>
              <a:t>Ken 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De geregistreerde en niet geregistreerde indicaties  voor </a:t>
            </a:r>
            <a:r>
              <a:rPr lang="nl-NL" sz="2400" dirty="0" err="1"/>
              <a:t>clozapine</a:t>
            </a:r>
            <a:r>
              <a:rPr lang="nl-NL" sz="24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De voor- en nadelen van het voorschrijven en het niet voorschrijven van </a:t>
            </a:r>
            <a:r>
              <a:rPr lang="nl-NL" sz="2400" dirty="0" err="1"/>
              <a:t>clozapine</a:t>
            </a:r>
            <a:r>
              <a:rPr lang="nl-NL" sz="24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De risico’s van </a:t>
            </a:r>
            <a:r>
              <a:rPr lang="nl-NL" sz="2400" dirty="0" err="1"/>
              <a:t>clozapine</a:t>
            </a:r>
            <a:r>
              <a:rPr lang="nl-NL" sz="2400" dirty="0"/>
              <a:t>, voorafgaand </a:t>
            </a:r>
            <a:r>
              <a:rPr lang="nl-NL" sz="2400" dirty="0" err="1"/>
              <a:t>èn</a:t>
            </a:r>
            <a:r>
              <a:rPr lang="nl-NL" sz="2400" dirty="0"/>
              <a:t> tijdens de behandeling.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Je eigen grenzen.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8695879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Samenvatting: ken en weet.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3" y="152400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368" y="1556792"/>
            <a:ext cx="10842262" cy="45854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/>
              <a:t>Weet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De informatie in de richtlijn van CPW te vinden en te benutten. 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Bewijs ontbreekt voor standaardbepaling op myocarditis </a:t>
            </a:r>
            <a:r>
              <a:rPr lang="nl-NL" sz="2400"/>
              <a:t>buiten Australië. </a:t>
            </a:r>
            <a:endParaRPr lang="nl-NL" sz="2400" dirty="0"/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De bestaande hulpmiddelen.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8695879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Samenvatting: ken en weet.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3" y="152400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556792"/>
            <a:ext cx="9202720" cy="3744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Schizofrenie en schizo-affectieve stoornis </a:t>
            </a:r>
            <a:r>
              <a:rPr lang="nl-NL" sz="2000" u="sng" dirty="0"/>
              <a:t>met</a:t>
            </a:r>
          </a:p>
          <a:p>
            <a:pPr lv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latin typeface="+mj-lt"/>
                <a:cs typeface="Arial" panose="020B0604020202020204" pitchFamily="34" charset="0"/>
              </a:rPr>
              <a:t>agressie</a:t>
            </a:r>
          </a:p>
          <a:p>
            <a:pPr lvl="1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latin typeface="+mj-lt"/>
                <a:cs typeface="Arial" panose="020B0604020202020204" pitchFamily="34" charset="0"/>
              </a:rPr>
              <a:t>middelenmisbruik/afhankelijkheid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 err="1"/>
              <a:t>Therapie-resistente</a:t>
            </a:r>
            <a:r>
              <a:rPr lang="nl-NL" sz="2000" dirty="0"/>
              <a:t> borderline persoonlijkheidsstoornis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 err="1"/>
              <a:t>Therapie-resistente</a:t>
            </a:r>
            <a:r>
              <a:rPr lang="nl-NL" sz="2000" dirty="0"/>
              <a:t> agressie/impulsregulatie problematiek bij VG of ASS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 err="1"/>
              <a:t>Therapie-resistente</a:t>
            </a:r>
            <a:r>
              <a:rPr lang="nl-NL" sz="2000" dirty="0"/>
              <a:t> bipolaire stoornis met psychotische kenmerken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 err="1"/>
              <a:t>Therapie-resistente</a:t>
            </a:r>
            <a:r>
              <a:rPr lang="nl-NL" sz="2000" dirty="0"/>
              <a:t> depressieve stoornis met psychotische kenmerken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1800" b="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415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1877938-6286-42E0-888B-82EC9BCC4AB6}"/>
              </a:ext>
            </a:extLst>
          </p:cNvPr>
          <p:cNvSpPr/>
          <p:nvPr/>
        </p:nvSpPr>
        <p:spPr>
          <a:xfrm>
            <a:off x="955577" y="188640"/>
            <a:ext cx="11233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Indicaties voor </a:t>
            </a:r>
            <a:r>
              <a:rPr lang="nl-NL" sz="3200" b="1" dirty="0" err="1">
                <a:solidFill>
                  <a:schemeClr val="accent1"/>
                </a:solidFill>
              </a:rPr>
              <a:t>clozapine</a:t>
            </a:r>
            <a:r>
              <a:rPr lang="nl-NL" sz="3200" b="1" dirty="0">
                <a:solidFill>
                  <a:schemeClr val="accent1"/>
                </a:solidFill>
              </a:rPr>
              <a:t>: niet geregistreerde  indicaties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59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645203"/>
            <a:ext cx="11301764" cy="45854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Gebruik de GASS-C vragenlijst.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Behandel obstipatie met dezelfde aandacht, zorg en kennis als agranulocytose.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Obstipatie: vraag standaard naar frequentie en aard van de defecatie.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Gebruik als hulpmiddel de Bristol stoelgang kaart.</a:t>
            </a:r>
          </a:p>
          <a:p>
            <a:pPr marL="457200" indent="-457200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Vraag de somatische - (co-)medicatie - uit.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36" y="210264"/>
            <a:ext cx="11301764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Aanbevelingen voor adequate detectie van bijwerkingen.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3" y="715770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16" y="1628800"/>
            <a:ext cx="8424936" cy="4729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Clozapine Plus Werkgroep 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>
                <a:hlinkClick r:id="rId3"/>
              </a:rPr>
              <a:t>www.clozapinepluswerkgroep.nl</a:t>
            </a:r>
            <a:r>
              <a:rPr lang="nl-NL" sz="2400" dirty="0"/>
              <a:t>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Dan Cohen: 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>
                <a:hlinkClick r:id="rId4"/>
              </a:rPr>
              <a:t>d.cohen@ggz-nhn.nl</a:t>
            </a:r>
            <a:r>
              <a:rPr lang="nl-NL" sz="2400" dirty="0"/>
              <a:t>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Eva van den Berg: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400" dirty="0">
                <a:hlinkClick r:id="rId5"/>
              </a:rPr>
              <a:t>e.vanden.berg@reiniervanarkel.nl</a:t>
            </a:r>
            <a:r>
              <a:rPr lang="nl-NL" sz="2400" dirty="0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8695879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Vragen?</a:t>
            </a:r>
          </a:p>
        </p:txBody>
      </p:sp>
      <p:pic>
        <p:nvPicPr>
          <p:cNvPr id="2050" name="Picture 2" descr="Wat we van kinderen kunnen leren over vragen stellen - HatRabb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844824"/>
            <a:ext cx="4399831" cy="248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3" y="152400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2060848"/>
            <a:ext cx="7920881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1800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836712"/>
            <a:ext cx="9145016" cy="54394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Redenen om </a:t>
            </a:r>
            <a:r>
              <a:rPr lang="nl-NL" b="1" dirty="0" err="1">
                <a:solidFill>
                  <a:schemeClr val="accent1"/>
                </a:solidFill>
              </a:rPr>
              <a:t>clozapine</a:t>
            </a:r>
            <a:r>
              <a:rPr lang="nl-NL" b="1" dirty="0">
                <a:solidFill>
                  <a:schemeClr val="accent1"/>
                </a:solidFill>
              </a:rPr>
              <a:t> niet voor te schrijven:</a:t>
            </a:r>
            <a:br>
              <a:rPr lang="nl-NL" b="1" dirty="0">
                <a:solidFill>
                  <a:schemeClr val="accent1"/>
                </a:solidFill>
              </a:rPr>
            </a:br>
            <a:r>
              <a:rPr lang="nl-NL" b="1" dirty="0">
                <a:solidFill>
                  <a:schemeClr val="accent1"/>
                </a:solidFill>
              </a:rPr>
              <a:t>haar bijwerkingen!</a:t>
            </a:r>
          </a:p>
        </p:txBody>
      </p:sp>
      <p:pic>
        <p:nvPicPr>
          <p:cNvPr id="1026" name="Picture 2" descr="Side Effects | Ivy Vaughn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63" y="1454593"/>
            <a:ext cx="3202533" cy="3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6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943" y="1573744"/>
            <a:ext cx="7920881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Levensbedreigende bijwerkingen.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nl-NL" sz="2400" dirty="0"/>
              <a:t>Alle andere, meer of minder hinderlijke bijwerkingen.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1800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253471"/>
            <a:ext cx="9145016" cy="543943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De tweedeling van de bijwerkingen.</a:t>
            </a:r>
          </a:p>
        </p:txBody>
      </p:sp>
      <p:pic>
        <p:nvPicPr>
          <p:cNvPr id="1026" name="Picture 2" descr="Side Effects | Ivy Vaughn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50" y="3132387"/>
            <a:ext cx="3202533" cy="3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66"/>
            <a:ext cx="1145687" cy="9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54EE-E010-4B7A-8426-A195984E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948" y="1268760"/>
            <a:ext cx="9202720" cy="48063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nl-NL" sz="2000" dirty="0"/>
              <a:t>Bezorgdheid om of angst voor: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Optreden van agranulocytose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Weigering door de patiënt van de leukocytencontroles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Ontstaan van of verergering van bestaande obesitas en/of diabetes.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Therapie-ontrouw, des te erger bij sommige bijwerkingen (b.v. agranulocytose van een patiënt, die uit beeld is geraakt).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nl-NL" sz="2000" dirty="0"/>
              <a:t>Clozapine werd bij een eerdere poging niet goed verdragen</a:t>
            </a:r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2000" dirty="0"/>
          </a:p>
          <a:p>
            <a:pPr marL="0" indent="0">
              <a:lnSpc>
                <a:spcPct val="150000"/>
              </a:lnSpc>
              <a:buClr>
                <a:schemeClr val="accent5"/>
              </a:buClr>
              <a:buNone/>
            </a:pPr>
            <a:endParaRPr lang="nl-NL" sz="1800" b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3F2A0E-B707-4A85-9384-EC1BC766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478235"/>
            <a:ext cx="10153128" cy="543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Redenen om </a:t>
            </a:r>
            <a:r>
              <a:rPr lang="nl-NL" b="1" dirty="0" err="1">
                <a:solidFill>
                  <a:schemeClr val="accent1"/>
                </a:solidFill>
              </a:rPr>
              <a:t>clozapine</a:t>
            </a:r>
            <a:r>
              <a:rPr lang="nl-NL" b="1" dirty="0">
                <a:solidFill>
                  <a:schemeClr val="accent1"/>
                </a:solidFill>
              </a:rPr>
              <a:t> niet voor  te schrijven.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0" y="643966"/>
            <a:ext cx="1145687" cy="9294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D23F87F-CC2E-4024-922F-C34AB421B2A8}"/>
              </a:ext>
            </a:extLst>
          </p:cNvPr>
          <p:cNvSpPr/>
          <p:nvPr/>
        </p:nvSpPr>
        <p:spPr>
          <a:xfrm>
            <a:off x="1413892" y="6342849"/>
            <a:ext cx="772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Bogers et al. Clozapine </a:t>
            </a:r>
            <a:r>
              <a:rPr lang="nl-NL" sz="1200" dirty="0" err="1"/>
              <a:t>underutilization</a:t>
            </a:r>
            <a:r>
              <a:rPr lang="nl-NL" sz="1200" dirty="0"/>
              <a:t> in the </a:t>
            </a:r>
            <a:r>
              <a:rPr lang="nl-NL" sz="1200" dirty="0" err="1"/>
              <a:t>treatemnt</a:t>
            </a:r>
            <a:r>
              <a:rPr lang="nl-NL" sz="1200" dirty="0"/>
              <a:t> of </a:t>
            </a:r>
            <a:r>
              <a:rPr lang="nl-NL" sz="1200" dirty="0" err="1"/>
              <a:t>schizophrenia</a:t>
            </a:r>
            <a:r>
              <a:rPr lang="nl-NL" sz="1200" dirty="0"/>
              <a:t>. J </a:t>
            </a:r>
            <a:r>
              <a:rPr lang="nl-NL" sz="1200" dirty="0" err="1"/>
              <a:t>Clin</a:t>
            </a:r>
            <a:r>
              <a:rPr lang="nl-NL" sz="1200" dirty="0"/>
              <a:t> </a:t>
            </a:r>
            <a:r>
              <a:rPr lang="nl-NL" sz="1200" dirty="0" err="1"/>
              <a:t>Psychopharmacol</a:t>
            </a:r>
            <a:r>
              <a:rPr lang="nl-NL" sz="1200" dirty="0"/>
              <a:t> 2016;36:109-111.</a:t>
            </a:r>
          </a:p>
          <a:p>
            <a:r>
              <a:rPr lang="nl-NL" sz="1200" dirty="0"/>
              <a:t>Cohen. </a:t>
            </a:r>
            <a:r>
              <a:rPr lang="nl-NL" sz="1200" dirty="0" err="1"/>
              <a:t>Prescribers</a:t>
            </a:r>
            <a:r>
              <a:rPr lang="nl-NL" sz="1200" dirty="0"/>
              <a:t> </a:t>
            </a:r>
            <a:r>
              <a:rPr lang="nl-NL" sz="1200" dirty="0" err="1"/>
              <a:t>fear</a:t>
            </a:r>
            <a:r>
              <a:rPr lang="nl-NL" sz="1200" dirty="0"/>
              <a:t> as a major side-effect of </a:t>
            </a:r>
            <a:r>
              <a:rPr lang="nl-NL" sz="1200" dirty="0" err="1"/>
              <a:t>clozapine</a:t>
            </a:r>
            <a:r>
              <a:rPr lang="nl-NL" sz="1200" dirty="0"/>
              <a:t>. Acta Psych </a:t>
            </a:r>
            <a:r>
              <a:rPr lang="nl-NL" sz="1200" dirty="0" err="1"/>
              <a:t>Scand</a:t>
            </a:r>
            <a:r>
              <a:rPr lang="nl-NL" sz="1200" dirty="0"/>
              <a:t> 2014;130:154-5.</a:t>
            </a:r>
          </a:p>
        </p:txBody>
      </p:sp>
    </p:spTree>
    <p:extLst>
      <p:ext uri="{BB962C8B-B14F-4D97-AF65-F5344CB8AC3E}">
        <p14:creationId xmlns:p14="http://schemas.microsoft.com/office/powerpoint/2010/main" val="12042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ken 16:9">
  <a:themeElements>
    <a:clrScheme name="Aangepast 1">
      <a:dk1>
        <a:srgbClr val="000000"/>
      </a:dk1>
      <a:lt1>
        <a:sysClr val="window" lastClr="FFFFFF"/>
      </a:lt1>
      <a:dk2>
        <a:srgbClr val="39C0C4"/>
      </a:dk2>
      <a:lt2>
        <a:srgbClr val="AFE6E7"/>
      </a:lt2>
      <a:accent1>
        <a:srgbClr val="39C0C4"/>
      </a:accent1>
      <a:accent2>
        <a:srgbClr val="358481"/>
      </a:accent2>
      <a:accent3>
        <a:srgbClr val="1A79B3"/>
      </a:accent3>
      <a:accent4>
        <a:srgbClr val="68CEFE"/>
      </a:accent4>
      <a:accent5>
        <a:srgbClr val="358481"/>
      </a:accent5>
      <a:accent6>
        <a:srgbClr val="39C0C4"/>
      </a:accent6>
      <a:hlink>
        <a:srgbClr val="1A79B3"/>
      </a:hlink>
      <a:folHlink>
        <a:srgbClr val="68CEFE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746_TF02787942" id="{13D181D1-A5BD-4081-8204-7D926E87D37B}" vid="{8C9F465D-E8A3-44D2-9CFC-EED00DBAD42F}"/>
    </a:ext>
  </a:extLst>
</a:theme>
</file>

<file path=ppt/theme/theme2.xml><?xml version="1.0" encoding="utf-8"?>
<a:theme xmlns:a="http://schemas.openxmlformats.org/drawingml/2006/main" name="Office-th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vers eten (breedbeeld)</Template>
  <TotalTime>1533</TotalTime>
  <Words>4510</Words>
  <Application>Microsoft Office PowerPoint</Application>
  <PresentationFormat>Aangepast</PresentationFormat>
  <Paragraphs>645</Paragraphs>
  <Slides>61</Slides>
  <Notes>59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Constantia</vt:lpstr>
      <vt:lpstr>NIHFN K+ Trebuchet MS</vt:lpstr>
      <vt:lpstr>QmkshbAdvPTimes</vt:lpstr>
      <vt:lpstr>RO Sans</vt:lpstr>
      <vt:lpstr>Times New Roman</vt:lpstr>
      <vt:lpstr>Wingdings</vt:lpstr>
      <vt:lpstr>Koken 16:9</vt:lpstr>
      <vt:lpstr>Clozapine en haar bijwerkingen</vt:lpstr>
      <vt:lpstr>Tegenstrijdige belangen</vt:lpstr>
      <vt:lpstr>Onderwerpen </vt:lpstr>
      <vt:lpstr>Wel of niet voorschrijven van clozapine: de afwegingen.</vt:lpstr>
      <vt:lpstr>Indicaties voor clozapine: geregistreerde  indicaties</vt:lpstr>
      <vt:lpstr>PowerPoint-presentatie</vt:lpstr>
      <vt:lpstr>Redenen om clozapine niet voor te schrijven: haar bijwerkingen!</vt:lpstr>
      <vt:lpstr>De tweedeling van de bijwerkingen.</vt:lpstr>
      <vt:lpstr>Redenen om clozapine niet voor  te schrijven.</vt:lpstr>
      <vt:lpstr>Casuïstiek Fred (1)</vt:lpstr>
      <vt:lpstr>Casuïstiek Fred (2)</vt:lpstr>
      <vt:lpstr>Casuïstiek Fred (3)</vt:lpstr>
      <vt:lpstr>Redenen om clozapine niet voor  te schrijven: gebrek aan kennis en/of vaardigheden.</vt:lpstr>
      <vt:lpstr>Elk nadeel heb zijn voordeel:  het geval van niet voorschrijven van clozapine. </vt:lpstr>
      <vt:lpstr>PowerPoint-presentatie</vt:lpstr>
      <vt:lpstr>Bijwerkingen:  de levensbedreigende bijwerkingen. </vt:lpstr>
      <vt:lpstr>Behandelfase, waarin levensbedreigende bijwerkingen meestal vóórkomen.</vt:lpstr>
      <vt:lpstr>Incidentie en mortaliteit van levensbedreigende bijwerkingen.</vt:lpstr>
      <vt:lpstr>Bekendheid van levensbedreigende bijwerkingen. </vt:lpstr>
      <vt:lpstr>Onderbelichte ernstige bijwerking: de ileus. </vt:lpstr>
      <vt:lpstr>Ileus: 17 jaar behandeling met clozapine in IJsland. </vt:lpstr>
      <vt:lpstr>IJsland en ileus: de uitkomsten. </vt:lpstr>
      <vt:lpstr> Sterfte in gepubliceerde casuistiek (1995-2016) van ileus bij clozapine </vt:lpstr>
      <vt:lpstr>Prevalentie van ileus: Deens bevolkingsonderzoek . </vt:lpstr>
      <vt:lpstr>Incidentie en mortaliteit van levensbedreigende bijwerkingen.</vt:lpstr>
      <vt:lpstr>PowerPoint-presentatie</vt:lpstr>
      <vt:lpstr>Obstipatie bij clozapine:  de invalshoek van Nieuw-Zeeland</vt:lpstr>
      <vt:lpstr>Obstipatie bij clozapine:  de invalshoek van Nieuw-Zeeland</vt:lpstr>
      <vt:lpstr>Ileus: onbekende, zeldzame maar levensbedreigende bijwerking. </vt:lpstr>
      <vt:lpstr>Ileus: risico-factoren voor het ontstaan van ileus. </vt:lpstr>
      <vt:lpstr>Enkele veel gebruikte geneesmiddelen met anticholinerge effecten </vt:lpstr>
      <vt:lpstr>Obstipatie: prevalentie</vt:lpstr>
      <vt:lpstr>Meta-analyse van obstipatie.</vt:lpstr>
      <vt:lpstr>Obstipatie: prevalentie</vt:lpstr>
      <vt:lpstr> Tijdige detectie van ontstane of toegenomen obstipatie.</vt:lpstr>
      <vt:lpstr>Anamnese.</vt:lpstr>
      <vt:lpstr>Anamnese</vt:lpstr>
      <vt:lpstr>Hulpmiddel: Bristol stoelgang meetschaal</vt:lpstr>
      <vt:lpstr>Comedicatie.</vt:lpstr>
      <vt:lpstr>Overbelichte ernstige bijwerking: myocarditis. </vt:lpstr>
      <vt:lpstr>Overbelichte ernstige bijwerking: myocarditis. </vt:lpstr>
      <vt:lpstr>Overbelichte ernstige bijwerking: myocarditis. </vt:lpstr>
      <vt:lpstr>Overbelichte ernstige bijwerking: myocarditis. </vt:lpstr>
      <vt:lpstr>Myocarditis: conclusie 1.  Analyse van alle wereldwijde farmacovigilantie meldingen</vt:lpstr>
      <vt:lpstr>Myocarditis: conclusie 2. Deens bevolkingsonderzoek</vt:lpstr>
      <vt:lpstr>Myocarditis: conclusie 3. Aanbeveling voor de praktijk</vt:lpstr>
      <vt:lpstr>Cardiale bijwerkingen bij nieuw op clozapine ingestelde Deense ambulante patiënten. </vt:lpstr>
      <vt:lpstr>Oorzaken van de 26 (0,8%) overlijdens  in de eerste 2 maanden van clozapinetherapie</vt:lpstr>
      <vt:lpstr>Myocarditis bij AP-gebruik in Denemarken 1996-2014</vt:lpstr>
      <vt:lpstr>Overbelichte ernstige bijwerking: myocarditis. </vt:lpstr>
      <vt:lpstr>PowerPoint-presentatie</vt:lpstr>
      <vt:lpstr>PowerPoint-presentatie</vt:lpstr>
      <vt:lpstr>Toegenomen slaapduur (hypersomnia). </vt:lpstr>
      <vt:lpstr>PowerPoint-presentatie</vt:lpstr>
      <vt:lpstr>Tijdige detectie van veel vóórkomende,  onschuldige maar hinderlijke bijwerkingen. </vt:lpstr>
      <vt:lpstr>PowerPoint-presentatie</vt:lpstr>
      <vt:lpstr>Tijdige detectie van veel vóórkomende,  onschuldige maar hinderlijke bijwerkingen. </vt:lpstr>
      <vt:lpstr>Samenvatting: ken en weet.</vt:lpstr>
      <vt:lpstr>Samenvatting: ken en weet.</vt:lpstr>
      <vt:lpstr>Aanbevelingen voor adequate detectie van bijwerkingen.</vt:lpstr>
      <vt:lpstr>Vragen?</vt:lpstr>
    </vt:vector>
  </TitlesOfParts>
  <Company>Stichting Reinier van Arkel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 voorschrijven van clozapine door de VS</dc:title>
  <dc:creator>Berg, Eva van den</dc:creator>
  <cp:lastModifiedBy>Cohen, Dan</cp:lastModifiedBy>
  <cp:revision>355</cp:revision>
  <dcterms:created xsi:type="dcterms:W3CDTF">2021-08-29T08:38:56Z</dcterms:created>
  <dcterms:modified xsi:type="dcterms:W3CDTF">2021-09-20T07:05:51Z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