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751" r:id="rId2"/>
    <p:sldId id="861" r:id="rId3"/>
    <p:sldId id="818" r:id="rId4"/>
    <p:sldId id="804" r:id="rId5"/>
    <p:sldId id="816" r:id="rId6"/>
    <p:sldId id="870" r:id="rId7"/>
    <p:sldId id="868" r:id="rId8"/>
    <p:sldId id="869" r:id="rId9"/>
    <p:sldId id="859" r:id="rId10"/>
    <p:sldId id="858" r:id="rId11"/>
    <p:sldId id="860" r:id="rId12"/>
    <p:sldId id="798" r:id="rId13"/>
    <p:sldId id="824" r:id="rId14"/>
    <p:sldId id="852" r:id="rId15"/>
    <p:sldId id="854" r:id="rId16"/>
    <p:sldId id="853" r:id="rId17"/>
    <p:sldId id="855" r:id="rId18"/>
    <p:sldId id="862" r:id="rId19"/>
    <p:sldId id="849" r:id="rId20"/>
    <p:sldId id="856" r:id="rId21"/>
    <p:sldId id="863" r:id="rId22"/>
    <p:sldId id="820" r:id="rId23"/>
    <p:sldId id="875" r:id="rId24"/>
    <p:sldId id="776" r:id="rId25"/>
    <p:sldId id="826" r:id="rId26"/>
    <p:sldId id="832" r:id="rId27"/>
    <p:sldId id="833" r:id="rId28"/>
    <p:sldId id="834" r:id="rId29"/>
    <p:sldId id="835" r:id="rId30"/>
    <p:sldId id="874" r:id="rId31"/>
    <p:sldId id="865" r:id="rId32"/>
    <p:sldId id="838" r:id="rId33"/>
    <p:sldId id="836" r:id="rId34"/>
    <p:sldId id="839" r:id="rId35"/>
    <p:sldId id="873" r:id="rId36"/>
    <p:sldId id="840" r:id="rId37"/>
    <p:sldId id="872" r:id="rId38"/>
    <p:sldId id="871" r:id="rId39"/>
    <p:sldId id="844" r:id="rId40"/>
    <p:sldId id="847" r:id="rId41"/>
    <p:sldId id="864" r:id="rId42"/>
    <p:sldId id="823" r:id="rId43"/>
    <p:sldId id="821" r:id="rId44"/>
    <p:sldId id="876" r:id="rId45"/>
    <p:sldId id="841" r:id="rId46"/>
    <p:sldId id="866" r:id="rId47"/>
    <p:sldId id="777" r:id="rId48"/>
    <p:sldId id="827" r:id="rId49"/>
    <p:sldId id="828" r:id="rId50"/>
    <p:sldId id="831" r:id="rId51"/>
    <p:sldId id="857" r:id="rId52"/>
    <p:sldId id="878" r:id="rId53"/>
    <p:sldId id="829" r:id="rId54"/>
    <p:sldId id="879" r:id="rId55"/>
    <p:sldId id="822" r:id="rId56"/>
    <p:sldId id="877" r:id="rId57"/>
    <p:sldId id="819" r:id="rId58"/>
    <p:sldId id="802" r:id="rId59"/>
    <p:sldId id="803" r:id="rId60"/>
  </p:sldIdLst>
  <p:sldSz cx="9144000" cy="6858000" type="screen4x3"/>
  <p:notesSz cx="6662738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9600" kern="1200">
        <a:solidFill>
          <a:schemeClr val="tx2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9600" kern="1200">
        <a:solidFill>
          <a:schemeClr val="tx2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9600" kern="1200">
        <a:solidFill>
          <a:schemeClr val="tx2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9600" kern="1200">
        <a:solidFill>
          <a:schemeClr val="tx2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9600" kern="1200">
        <a:solidFill>
          <a:schemeClr val="tx2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9600" kern="1200">
        <a:solidFill>
          <a:schemeClr val="tx2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9600" kern="1200">
        <a:solidFill>
          <a:schemeClr val="tx2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9600" kern="1200">
        <a:solidFill>
          <a:schemeClr val="tx2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9600" kern="1200">
        <a:solidFill>
          <a:schemeClr val="tx2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CEDEA"/>
    <a:srgbClr val="99C4CD"/>
    <a:srgbClr val="66FFFF"/>
    <a:srgbClr val="FFCC00"/>
    <a:srgbClr val="FFCC66"/>
    <a:srgbClr val="CCFF66"/>
    <a:srgbClr val="FF9933"/>
    <a:srgbClr val="FF7C80"/>
    <a:srgbClr val="FF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Stijl, thema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93" autoAdjust="0"/>
  </p:normalViewPr>
  <p:slideViewPr>
    <p:cSldViewPr>
      <p:cViewPr varScale="1">
        <p:scale>
          <a:sx n="78" d="100"/>
          <a:sy n="78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03B7E37-154A-48ED-80AB-4221E27F11B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45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9313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031E020-6EC3-4757-BD0D-2F87772ED12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606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31E020-6EC3-4757-BD0D-2F87772ED121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06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08A2B-E82E-43D1-89C5-148F6054F311}" type="slidenum">
              <a:rPr lang="nl-NL" smtClean="0">
                <a:cs typeface="Arial" charset="0"/>
              </a:rPr>
              <a:pPr/>
              <a:t>27</a:t>
            </a:fld>
            <a:endParaRPr lang="nl-NL" smtClean="0">
              <a:cs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59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31E020-6EC3-4757-BD0D-2F87772ED121}" type="slidenum">
              <a:rPr lang="nl-NL" smtClean="0"/>
              <a:pPr>
                <a:defRPr/>
              </a:pPr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81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BCFC4B-081D-4A0D-9923-7A0FA5816241}" type="slidenum">
              <a:rPr lang="nl-NL" sz="1200">
                <a:solidFill>
                  <a:schemeClr val="tx1"/>
                </a:solidFill>
                <a:latin typeface="Times New Roman" pitchFamily="18" charset="0"/>
              </a:rPr>
              <a:pPr algn="r"/>
              <a:t>4</a:t>
            </a:fld>
            <a:endParaRPr lang="nl-NL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791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BCFC4B-081D-4A0D-9923-7A0FA5816241}" type="slidenum">
              <a:rPr lang="nl-NL" sz="1200">
                <a:solidFill>
                  <a:schemeClr val="tx1"/>
                </a:solidFill>
                <a:latin typeface="Times New Roman" pitchFamily="18" charset="0"/>
              </a:rPr>
              <a:pPr algn="r"/>
              <a:t>5</a:t>
            </a:fld>
            <a:endParaRPr lang="nl-NL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9191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BCFC4B-081D-4A0D-9923-7A0FA5816241}" type="slidenum">
              <a:rPr lang="nl-NL" sz="1200">
                <a:solidFill>
                  <a:schemeClr val="tx1"/>
                </a:solidFill>
                <a:latin typeface="Times New Roman" pitchFamily="18" charset="0"/>
              </a:rPr>
              <a:pPr algn="r"/>
              <a:t>6</a:t>
            </a:fld>
            <a:endParaRPr lang="nl-NL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162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31E020-6EC3-4757-BD0D-2F87772ED121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54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BCFC4B-081D-4A0D-9923-7A0FA5816241}" type="slidenum">
              <a:rPr lang="nl-NL" sz="1200">
                <a:solidFill>
                  <a:schemeClr val="tx1"/>
                </a:solidFill>
                <a:latin typeface="Times New Roman" pitchFamily="18" charset="0"/>
              </a:rPr>
              <a:pPr algn="r"/>
              <a:t>13</a:t>
            </a:fld>
            <a:endParaRPr lang="nl-NL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941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31E020-6EC3-4757-BD0D-2F87772ED121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3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BCFC4B-081D-4A0D-9923-7A0FA5816241}" type="slidenum">
              <a:rPr lang="nl-NL" sz="1200">
                <a:solidFill>
                  <a:schemeClr val="tx1"/>
                </a:solidFill>
                <a:latin typeface="Times New Roman" pitchFamily="18" charset="0"/>
              </a:rPr>
              <a:pPr algn="r"/>
              <a:t>25</a:t>
            </a:fld>
            <a:endParaRPr lang="nl-NL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6180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08A2B-E82E-43D1-89C5-148F6054F311}" type="slidenum">
              <a:rPr lang="nl-NL" smtClean="0">
                <a:cs typeface="Arial" charset="0"/>
              </a:rPr>
              <a:pPr/>
              <a:t>26</a:t>
            </a:fld>
            <a:endParaRPr lang="nl-NL" smtClean="0">
              <a:cs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088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F6E54-C8BE-469D-9046-6CA260A715E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75996-DFB5-45F0-92A0-DFBDE6367CC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9ECB-AC51-4BAA-BF85-0B42930ADD7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71626-6015-4300-A62C-88C9F6D671A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D4F92-0D3E-4CC7-851D-800589D1AB6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38B5D-7600-4A01-9CFA-5101C9D406D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C0911-AFD7-454D-844F-919D1CDB1B0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76C3A-C3A1-4395-B5A0-BF1E6C49208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72E16-F4F2-4005-B455-E1DAAF8FDB4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4D92-CDCA-44D1-9E55-E2B7DB8EE0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7366-83B8-4BB2-8486-1874CD981D6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67A2-5EF4-4397-881F-BD65D995014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4EE77-710D-43BD-8EC3-DAC85E1B9C3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F6D1A-1982-4784-B6DC-2FE533D44E2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02D8FE-E569-4DF1-BB35-DA7E005ECDF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Penttil%C3%A4%20M%5bAuthor%5d&amp;cauthor=true&amp;cauthor_uid=2525231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5655"/>
            <a:ext cx="4943475" cy="7743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-25971"/>
            <a:ext cx="5000625" cy="79914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/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Interventies bij therapieresistente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positieve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 negatieve symptomen en cognitieve symptomen bij schizofrenie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6400800" cy="1368152"/>
          </a:xfrm>
        </p:spPr>
        <p:txBody>
          <a:bodyPr/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Dr. Selene Bond-Veerman</a:t>
            </a:r>
          </a:p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Castricum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februari 2018</a:t>
            </a:r>
          </a:p>
        </p:txBody>
      </p:sp>
    </p:spTree>
    <p:extLst>
      <p:ext uri="{BB962C8B-B14F-4D97-AF65-F5344CB8AC3E}">
        <p14:creationId xmlns:p14="http://schemas.microsoft.com/office/powerpoint/2010/main" val="1810970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404664"/>
            <a:ext cx="4246240" cy="720080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Onderzoek naar clozapine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2060848"/>
            <a:ext cx="8496944" cy="40351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Gering onderzoek met beperkingen:</a:t>
            </a:r>
            <a:endParaRPr lang="nl-NL" sz="18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Weinig blinde RCTs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Geen onderscheid tussen primaire en secundaire negatieve symptomen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Sponsor farmaceutische industrie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Lagere doseringen clozapine dan de controle groep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lozapinespiegel niet bepaald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Snelle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opbouw van clozapine (sedatie)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9552" y="6052065"/>
            <a:ext cx="8208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en-US" sz="1200" dirty="0" smtClean="0">
                <a:solidFill>
                  <a:schemeClr val="tx1"/>
                </a:solidFill>
              </a:rPr>
              <a:t>Veerman SRT, Schulte PFJ, de </a:t>
            </a:r>
            <a:r>
              <a:rPr lang="en-US" sz="1200" dirty="0" err="1" smtClean="0">
                <a:solidFill>
                  <a:schemeClr val="tx1"/>
                </a:solidFill>
              </a:rPr>
              <a:t>Haan</a:t>
            </a:r>
            <a:r>
              <a:rPr lang="en-US" sz="1200" dirty="0" smtClean="0">
                <a:solidFill>
                  <a:schemeClr val="tx1"/>
                </a:solidFill>
              </a:rPr>
              <a:t> L. Treatment </a:t>
            </a:r>
            <a:r>
              <a:rPr lang="en-US" sz="1200" dirty="0">
                <a:solidFill>
                  <a:schemeClr val="tx1"/>
                </a:solidFill>
              </a:rPr>
              <a:t>for Negative Symptoms in Schizophrenia: A Comprehensive Review. </a:t>
            </a:r>
            <a:r>
              <a:rPr lang="en-US" sz="1200" dirty="0" smtClean="0">
                <a:solidFill>
                  <a:schemeClr val="tx1"/>
                </a:solidFill>
              </a:rPr>
              <a:t>Drugs.</a:t>
            </a:r>
            <a:r>
              <a:rPr lang="nl-NL" sz="1200" dirty="0">
                <a:solidFill>
                  <a:schemeClr val="tx1"/>
                </a:solidFill>
              </a:rPr>
              <a:t> </a:t>
            </a:r>
            <a:r>
              <a:rPr lang="nl-NL" sz="1200" dirty="0" smtClean="0">
                <a:solidFill>
                  <a:schemeClr val="tx1"/>
                </a:solidFill>
              </a:rPr>
              <a:t>2017; </a:t>
            </a:r>
            <a:r>
              <a:rPr lang="nl-NL" sz="1200" dirty="0" smtClean="0"/>
              <a:t>77:1423-1459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92021"/>
            <a:ext cx="1872208" cy="24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44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404664"/>
            <a:ext cx="5614392" cy="720080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Onderzoek naar clozapineresistentie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Gering onderzoek naar additiebehandelingen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of andere interventies specifiek bij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clozapineresistentie</a:t>
            </a: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Geen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duidelijk verschil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behandelstrategieën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bij clozapineresistentie vergeleken met behandelopties bij restsymptomen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bij non-clozapine AP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9552" y="6052065"/>
            <a:ext cx="8208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en-US" sz="1200" dirty="0" smtClean="0">
                <a:solidFill>
                  <a:schemeClr val="tx1"/>
                </a:solidFill>
              </a:rPr>
              <a:t>Veerman SRT, Schulte PFJ, de </a:t>
            </a:r>
            <a:r>
              <a:rPr lang="en-US" sz="1200" dirty="0" err="1" smtClean="0">
                <a:solidFill>
                  <a:schemeClr val="tx1"/>
                </a:solidFill>
              </a:rPr>
              <a:t>Haan</a:t>
            </a:r>
            <a:r>
              <a:rPr lang="en-US" sz="1200" dirty="0" smtClean="0">
                <a:solidFill>
                  <a:schemeClr val="tx1"/>
                </a:solidFill>
              </a:rPr>
              <a:t> L. Treatment </a:t>
            </a:r>
            <a:r>
              <a:rPr lang="en-US" sz="1200" dirty="0">
                <a:solidFill>
                  <a:schemeClr val="tx1"/>
                </a:solidFill>
              </a:rPr>
              <a:t>for Negative Symptoms in Schizophrenia: A Comprehensive Review. </a:t>
            </a:r>
            <a:r>
              <a:rPr lang="en-US" sz="1200" dirty="0" smtClean="0">
                <a:solidFill>
                  <a:schemeClr val="tx1"/>
                </a:solidFill>
              </a:rPr>
              <a:t>Drugs.</a:t>
            </a:r>
            <a:r>
              <a:rPr lang="nl-NL" sz="1200" dirty="0">
                <a:solidFill>
                  <a:schemeClr val="tx1"/>
                </a:solidFill>
              </a:rPr>
              <a:t> </a:t>
            </a:r>
            <a:r>
              <a:rPr lang="nl-NL" sz="1200" dirty="0" smtClean="0">
                <a:solidFill>
                  <a:schemeClr val="tx1"/>
                </a:solidFill>
              </a:rPr>
              <a:t>2017; </a:t>
            </a:r>
            <a:r>
              <a:rPr lang="nl-NL" sz="1200" dirty="0" smtClean="0"/>
              <a:t>77:1423-1459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924" y="162893"/>
            <a:ext cx="2146564" cy="160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79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4" y="-1251520"/>
            <a:ext cx="9217024" cy="138255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716560" y="-5680"/>
            <a:ext cx="3943672" cy="6263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b="1" dirty="0" smtClean="0">
                <a:solidFill>
                  <a:schemeClr val="tx1"/>
                </a:solidFill>
              </a:rPr>
              <a:t>Positieve</a:t>
            </a:r>
            <a:r>
              <a:rPr kumimoji="0" lang="nl-NL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symptomen</a:t>
            </a:r>
            <a:endParaRPr kumimoji="0" lang="nl-NL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5228456" y="3212976"/>
            <a:ext cx="3159968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hallucinaties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635896" y="4077072"/>
            <a:ext cx="2254858" cy="86409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wanen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259632" y="1484784"/>
            <a:ext cx="6408712" cy="108012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g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edesorganiseerd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denken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475656" y="2924944"/>
            <a:ext cx="3168352" cy="64807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b</a:t>
            </a:r>
            <a:r>
              <a:rPr lang="nl-NL" sz="2800" dirty="0" smtClean="0"/>
              <a:t>izar gedrag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6229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4822304" cy="43204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nl-NL" sz="2400" dirty="0" smtClean="0">
                <a:latin typeface="Arial" charset="0"/>
              </a:rPr>
              <a:t>Clozapineresistente schizofrenie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026" y="2016127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Onvoldoende respons qua positieve symptomen wanneer clozapine:</a:t>
            </a:r>
          </a:p>
          <a:p>
            <a:pPr>
              <a:buFont typeface="+mj-lt"/>
              <a:buAutoNum type="arabicPeriod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voldoende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lang (8 weken) 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boven spiegel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van 350 </a:t>
            </a:r>
            <a:r>
              <a:rPr lang="nl-NL" sz="1800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400 ug/l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ingesteld</a:t>
            </a: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6-Point Star 5"/>
          <p:cNvSpPr/>
          <p:nvPr/>
        </p:nvSpPr>
        <p:spPr bwMode="auto">
          <a:xfrm>
            <a:off x="3513584" y="3356992"/>
            <a:ext cx="2138536" cy="2232248"/>
          </a:xfrm>
          <a:prstGeom prst="star6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9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Flowchart: Merge 6"/>
          <p:cNvSpPr/>
          <p:nvPr/>
        </p:nvSpPr>
        <p:spPr bwMode="auto">
          <a:xfrm rot="10800000">
            <a:off x="4067944" y="3356992"/>
            <a:ext cx="1008109" cy="698376"/>
          </a:xfrm>
          <a:prstGeom prst="flowChartMerg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Flowchart: Merge 7"/>
          <p:cNvSpPr/>
          <p:nvPr/>
        </p:nvSpPr>
        <p:spPr bwMode="auto">
          <a:xfrm>
            <a:off x="4067943" y="4055368"/>
            <a:ext cx="1008111" cy="525760"/>
          </a:xfrm>
          <a:prstGeom prst="flowChartMerg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8</a:t>
            </a:r>
            <a:endParaRPr kumimoji="0" lang="nl-NL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4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8064896" cy="4608512"/>
          </a:xfrm>
        </p:spPr>
        <p:txBody>
          <a:bodyPr/>
          <a:lstStyle/>
          <a:p>
            <a:pPr lvl="1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en-GB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Antipsychotica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additie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Meta-analyse 11 RCTs,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599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significant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verschil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en-GB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Antidepressiva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additie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Meta-analyse 4 RCTs,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111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significant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verschil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2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336704" cy="4320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nl-NL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Clozapineresistente positieve symptomen</a:t>
            </a:r>
            <a:endParaRPr lang="nl-NL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399392" y="6021288"/>
            <a:ext cx="8385075" cy="42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nl-NL" sz="1200" dirty="0"/>
              <a:t>Veerman </a:t>
            </a:r>
            <a:r>
              <a:rPr lang="nl-NL" sz="1200" dirty="0" smtClean="0"/>
              <a:t>SRT, </a:t>
            </a:r>
            <a:r>
              <a:rPr lang="nl-NL" sz="1200" dirty="0"/>
              <a:t>Schulte </a:t>
            </a:r>
            <a:r>
              <a:rPr lang="nl-NL" sz="1200" dirty="0" smtClean="0"/>
              <a:t>PFJ, </a:t>
            </a:r>
            <a:r>
              <a:rPr lang="nl-NL" sz="1200" dirty="0"/>
              <a:t>Begemann MJ, </a:t>
            </a:r>
            <a:r>
              <a:rPr lang="nl-NL" sz="1200" dirty="0" smtClean="0"/>
              <a:t>e.a. </a:t>
            </a:r>
            <a:r>
              <a:rPr lang="en-GB" sz="1200" dirty="0"/>
              <a:t>Clozapine augmented with glutamate modulators in refractory schizophrenia: a review and </a:t>
            </a:r>
            <a:r>
              <a:rPr lang="en-GB" sz="1200" dirty="0" err="1"/>
              <a:t>metaanalysis</a:t>
            </a:r>
            <a:r>
              <a:rPr lang="en-GB" sz="1200" dirty="0"/>
              <a:t>. </a:t>
            </a:r>
            <a:r>
              <a:rPr lang="en-GB" sz="1200" dirty="0" err="1"/>
              <a:t>Pharmacopsychiatry</a:t>
            </a:r>
            <a:r>
              <a:rPr lang="en-GB" sz="1200" dirty="0"/>
              <a:t>. </a:t>
            </a:r>
            <a:r>
              <a:rPr lang="en-GB" sz="1200" dirty="0" smtClean="0"/>
              <a:t>2014;47:185-94</a:t>
            </a:r>
            <a:endParaRPr lang="nl-NL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20764"/>
            <a:ext cx="2220466" cy="13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59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48680"/>
            <a:ext cx="610272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Clozapineresistente positieve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1560" y="1844824"/>
            <a:ext cx="8064896" cy="42165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Topiramaat additie </a:t>
            </a:r>
            <a:r>
              <a:rPr lang="nl-N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(gem dosis 165 mg)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4 RCTs,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213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 = 0.49, 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0.04 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25705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7544" y="6011561"/>
            <a:ext cx="8208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dirty="0" smtClean="0"/>
              <a:t>Zheng W, Xiang YT, Xiang YQ </a:t>
            </a:r>
            <a:r>
              <a:rPr lang="en-GB" sz="1200" dirty="0" err="1" smtClean="0"/>
              <a:t>e.a</a:t>
            </a:r>
            <a:r>
              <a:rPr lang="en-GB" sz="1200" dirty="0" smtClean="0"/>
              <a:t>. Efficacy and safety of adjunctive </a:t>
            </a:r>
            <a:r>
              <a:rPr lang="en-GB" sz="1200" dirty="0" err="1" smtClean="0"/>
              <a:t>topiramate</a:t>
            </a:r>
            <a:r>
              <a:rPr lang="en-GB" sz="1200" dirty="0" smtClean="0"/>
              <a:t> for schizophrenia: a meta-analysis of randomized controlled trials. </a:t>
            </a:r>
            <a:r>
              <a:rPr lang="en-GB" sz="1200" dirty="0" err="1" smtClean="0"/>
              <a:t>Acta</a:t>
            </a:r>
            <a:r>
              <a:rPr lang="en-GB" sz="1200" dirty="0" smtClean="0"/>
              <a:t> </a:t>
            </a:r>
            <a:r>
              <a:rPr lang="en-GB" sz="1200" dirty="0" err="1" smtClean="0"/>
              <a:t>Psychiatr</a:t>
            </a:r>
            <a:r>
              <a:rPr lang="en-GB" sz="1200" dirty="0" smtClean="0"/>
              <a:t> </a:t>
            </a:r>
            <a:r>
              <a:rPr lang="en-GB" sz="1200" dirty="0" err="1" smtClean="0"/>
              <a:t>Scand</a:t>
            </a:r>
            <a:r>
              <a:rPr lang="en-GB" sz="1200" dirty="0" smtClean="0"/>
              <a:t> 2016;134:385-398</a:t>
            </a:r>
            <a:endParaRPr lang="nl-NL" sz="1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0" y="2899574"/>
            <a:ext cx="3377832" cy="25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8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48680"/>
            <a:ext cx="619045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Clozapineresistente positieve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552" y="1454587"/>
            <a:ext cx="8208912" cy="42786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Lamotrigine additie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een </a:t>
            </a:r>
            <a:r>
              <a:rPr lang="nl-NL" sz="1800" u="sng" dirty="0">
                <a:latin typeface="Arial" panose="020B0604020202020204" pitchFamily="34" charset="0"/>
                <a:cs typeface="Arial" panose="020B0604020202020204" pitchFamily="34" charset="0"/>
              </a:rPr>
              <a:t>trend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reductie </a:t>
            </a:r>
          </a:p>
          <a:p>
            <a:pPr marL="0" indent="0">
              <a:buNone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0.314,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0.065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15616" y="2570510"/>
            <a:ext cx="926750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7817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57096"/>
            <a:ext cx="6120680" cy="339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75656" y="5301208"/>
            <a:ext cx="64807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Meta-analysis of lamotrigine augmentation of clozapine for positive symptom score (PANSS-P / SAPS)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395536" y="6021288"/>
            <a:ext cx="8424936" cy="43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Veerman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SRT,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Schulte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PFJ,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Begemann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MJ,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Engelsbel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F, 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L. Clozapine augmented with glutamate modulators in refractory schizophrenia: a review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metaanalysis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Pharmacopsychiatry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2014;47:185-94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nl-NL" sz="1100" kern="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63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454152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ositieve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064896" cy="41044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Memantine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additie</a:t>
            </a:r>
            <a:endParaRPr lang="en-US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2017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van 7 RCTs, N =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367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SMD =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0.46,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0.07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Zheng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2018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Meta-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van 7 RCTs, N = 381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SMD = 0.12,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0.40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640" y="116632"/>
            <a:ext cx="1495425" cy="2009775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96452" y="5949280"/>
            <a:ext cx="858961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200" dirty="0" smtClean="0"/>
          </a:p>
          <a:p>
            <a:pPr algn="ctr"/>
            <a:r>
              <a:rPr lang="en-US" sz="1200" dirty="0" err="1" smtClean="0"/>
              <a:t>Kishi</a:t>
            </a:r>
            <a:r>
              <a:rPr lang="en-US" sz="1200" dirty="0" smtClean="0"/>
              <a:t> </a:t>
            </a:r>
            <a:r>
              <a:rPr lang="en-US" sz="1200" dirty="0" err="1" smtClean="0"/>
              <a:t>e.a</a:t>
            </a:r>
            <a:r>
              <a:rPr lang="en-US" sz="1200" dirty="0" smtClean="0"/>
              <a:t>. 2017; Zheng </a:t>
            </a:r>
            <a:r>
              <a:rPr lang="en-US" sz="1200" dirty="0" err="1" smtClean="0"/>
              <a:t>e.a</a:t>
            </a:r>
            <a:r>
              <a:rPr lang="en-US" sz="1200" dirty="0" smtClean="0"/>
              <a:t>. 2018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23813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454152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7556376" cy="48965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Fysieke inspanning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Firth e.a. 2015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Subanalyse van 4 RCTs met matig tot hoog niveau: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 = 0.54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0.009</a:t>
            </a:r>
          </a:p>
          <a:p>
            <a:pPr marL="1371600" lvl="3" indent="0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Dauwan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2016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15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RCTs,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715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Hedges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 = 0.32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0.01</a:t>
            </a:r>
          </a:p>
          <a:p>
            <a:pPr marL="1371600" lvl="3" indent="0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Aerobe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oefening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Hedges</a:t>
            </a:r>
            <a:r>
              <a:rPr lang="nl-NL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g = 0.43</a:t>
            </a:r>
            <a:r>
              <a:rPr lang="nl-NL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Yoga: Hedges</a:t>
            </a:r>
            <a:r>
              <a:rPr lang="nl-NL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g = 0.31</a:t>
            </a:r>
            <a:r>
              <a:rPr lang="nl-NL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0.01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320988"/>
            <a:ext cx="2803813" cy="2520280"/>
          </a:xfrm>
          <a:prstGeom prst="rect">
            <a:avLst/>
          </a:prstGeom>
        </p:spPr>
      </p:pic>
      <p:sp>
        <p:nvSpPr>
          <p:cNvPr id="7" name="Tekstvak 23"/>
          <p:cNvSpPr txBox="1">
            <a:spLocks noChangeArrowheads="1"/>
          </p:cNvSpPr>
          <p:nvPr/>
        </p:nvSpPr>
        <p:spPr bwMode="auto">
          <a:xfrm>
            <a:off x="539552" y="6104329"/>
            <a:ext cx="7992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Firth e.a. 2015; Dauwan e.a. 2016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82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454152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7556376" cy="46085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Cognitieve gedragstherapie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33 RCTs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=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0.25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 &lt; 0.001</a:t>
            </a:r>
          </a:p>
          <a:p>
            <a:pPr marL="914400" lvl="2" indent="0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Subanalyse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hallucinaties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van 15 RCTs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= 0.34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0.01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9160"/>
            <a:ext cx="3269363" cy="2985721"/>
          </a:xfrm>
          <a:prstGeom prst="rect">
            <a:avLst/>
          </a:prstGeom>
        </p:spPr>
      </p:pic>
      <p:sp>
        <p:nvSpPr>
          <p:cNvPr id="7" name="Tekstvak 23"/>
          <p:cNvSpPr txBox="1">
            <a:spLocks noChangeArrowheads="1"/>
          </p:cNvSpPr>
          <p:nvPr/>
        </p:nvSpPr>
        <p:spPr bwMode="auto">
          <a:xfrm>
            <a:off x="539552" y="6021288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1200" dirty="0" smtClean="0"/>
              <a:t>Jauhar S, McKenna PJ, Radua J. </a:t>
            </a:r>
            <a:r>
              <a:rPr lang="en-US" sz="1200" dirty="0"/>
              <a:t>Cognitive-</a:t>
            </a:r>
            <a:r>
              <a:rPr lang="en-US" sz="1200" dirty="0" err="1"/>
              <a:t>behavioural</a:t>
            </a:r>
            <a:r>
              <a:rPr lang="en-US" sz="1200" dirty="0"/>
              <a:t> therapy for the symptoms of schizophrenia: systematic review and meta-analysis with examination of potential bias. Br J Psychiatry. </a:t>
            </a:r>
            <a:r>
              <a:rPr lang="en-US" sz="1200" dirty="0" smtClean="0"/>
              <a:t>2014;204:20-9 </a:t>
            </a:r>
            <a:endParaRPr lang="nl-NL" sz="1200" dirty="0"/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8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114989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1099698"/>
            <a:ext cx="4231382" cy="441535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737337"/>
              </p:ext>
            </p:extLst>
          </p:nvPr>
        </p:nvGraphicFramePr>
        <p:xfrm>
          <a:off x="899592" y="1196752"/>
          <a:ext cx="3111500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" name="Acrobat Document" r:id="rId4" imgW="3111441" imgH="4444908" progId="AcroExch.Document.DC">
                  <p:embed/>
                </p:oleObj>
              </mc:Choice>
              <mc:Fallback>
                <p:oleObj name="Acrobat Document" r:id="rId4" imgW="3111441" imgH="444490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592" y="1196752"/>
                        <a:ext cx="3111500" cy="444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4010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0445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Elektroconvulsieve therapie</a:t>
            </a:r>
            <a:endParaRPr lang="nl-NL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8-weken enkelblinde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studie (N = 39)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Bilaterale ECT plus clozapine group (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20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) / clozapine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group (N = 19)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Respons ≥ 40% reductie positieve symptomen 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Respons: 50%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789040"/>
            <a:ext cx="2772308" cy="1848206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611560" y="548680"/>
            <a:ext cx="6120680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Clozapineresistente positieve symptomen</a:t>
            </a:r>
            <a:endParaRPr lang="nl-NL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vak 23"/>
          <p:cNvSpPr txBox="1">
            <a:spLocks noChangeArrowheads="1"/>
          </p:cNvSpPr>
          <p:nvPr/>
        </p:nvSpPr>
        <p:spPr bwMode="auto">
          <a:xfrm>
            <a:off x="539552" y="6021288"/>
            <a:ext cx="79928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Petrides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Malur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C, Braga RJ et al. Electroconvulsive therapy augmentation in clozapine-resistant schizophrenia: a prospective, randomized study. Am J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Psychiatry. 2015;172:52-8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27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8064896" cy="410445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Elektroconvulsieve therapie</a:t>
            </a:r>
            <a:endParaRPr lang="nl-NL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1-jarig gecontroleerd populatie-onderzoek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ECT tijdens klinische opname (N = 2074)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Controlegroep gelijke leeftijd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geslacht, kalenderjaar van opname en duur van opname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(N = 2074)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Minder heropnames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Lagere gezondheidskosten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Geen gegevens omtrent ernst symptomen of functioneren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611560" y="548680"/>
            <a:ext cx="4752528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Heropnames en kosten na ECT</a:t>
            </a:r>
            <a:endParaRPr lang="nl-NL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vak 23"/>
          <p:cNvSpPr txBox="1">
            <a:spLocks noChangeArrowheads="1"/>
          </p:cNvSpPr>
          <p:nvPr/>
        </p:nvSpPr>
        <p:spPr bwMode="auto">
          <a:xfrm>
            <a:off x="539552" y="6021288"/>
            <a:ext cx="7992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/>
              <a:t>Lin HT, Liu SK, Hsieh MH et al. Impacts of Electroconvulsive Therapy on 1-Year Outcomes in Patients With Schizophrenia: A Controlled, Population-Based Mirror-Image Study. Schizophr Bull. 2017: </a:t>
            </a:r>
            <a:r>
              <a:rPr lang="nl-NL" sz="1200" dirty="0" smtClean="0"/>
              <a:t>sbx136</a:t>
            </a:r>
            <a:endParaRPr lang="en-US" sz="1200" dirty="0">
              <a:latin typeface="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6632"/>
            <a:ext cx="255083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03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3851920" y="2708920"/>
            <a:ext cx="1512168" cy="1368152"/>
          </a:xfrm>
          <a:prstGeom prst="ellipse">
            <a:avLst/>
          </a:prstGeom>
          <a:solidFill>
            <a:srgbClr val="FF9999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p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ositieve symptomen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259632" y="4098776"/>
            <a:ext cx="1872208" cy="770384"/>
          </a:xfrm>
          <a:prstGeom prst="ellipse">
            <a:avLst/>
          </a:prstGeom>
          <a:solidFill>
            <a:srgbClr val="FF9999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topiramaat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683568" y="1772816"/>
            <a:ext cx="2118610" cy="1584176"/>
          </a:xfrm>
          <a:prstGeom prst="ellipse">
            <a:avLst/>
          </a:prstGeom>
          <a:solidFill>
            <a:srgbClr val="FF9999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NL" sz="1200" b="1" dirty="0">
                <a:solidFill>
                  <a:schemeClr val="tx1"/>
                </a:solidFill>
              </a:rPr>
              <a:t>l</a:t>
            </a:r>
            <a:r>
              <a:rPr lang="nl-NL" sz="1200" b="1" dirty="0" smtClean="0">
                <a:solidFill>
                  <a:schemeClr val="tx1"/>
                </a:solidFill>
              </a:rPr>
              <a:t>et op </a:t>
            </a:r>
          </a:p>
          <a:p>
            <a:pPr algn="ctr"/>
            <a:r>
              <a:rPr lang="nl-NL" sz="1200" b="1" dirty="0" smtClean="0">
                <a:solidFill>
                  <a:schemeClr val="tx1"/>
                </a:solidFill>
              </a:rPr>
              <a:t>sedatie</a:t>
            </a:r>
          </a:p>
          <a:p>
            <a:pPr algn="ctr"/>
            <a:r>
              <a:rPr lang="nl-NL" sz="1200" b="1" dirty="0" smtClean="0">
                <a:solidFill>
                  <a:schemeClr val="tx1"/>
                </a:solidFill>
              </a:rPr>
              <a:t>obstipatie</a:t>
            </a:r>
            <a:endParaRPr lang="nl-NL" sz="1200" b="1" dirty="0">
              <a:solidFill>
                <a:schemeClr val="tx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 smtClean="0">
                <a:solidFill>
                  <a:schemeClr val="tx1"/>
                </a:solidFill>
              </a:rPr>
              <a:t>speekselvloed gewichtstoename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 smtClean="0">
                <a:solidFill>
                  <a:schemeClr val="tx1"/>
                </a:solidFill>
              </a:rPr>
              <a:t>suikerziekte 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012160" y="2348880"/>
            <a:ext cx="2304256" cy="864096"/>
          </a:xfrm>
          <a:prstGeom prst="ellipse">
            <a:avLst/>
          </a:prstGeom>
          <a:solidFill>
            <a:srgbClr val="FF9999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elektroconvulsieve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therapie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635896" y="1052736"/>
            <a:ext cx="1872208" cy="1296144"/>
          </a:xfrm>
          <a:prstGeom prst="ellipse">
            <a:avLst/>
          </a:prstGeom>
          <a:solidFill>
            <a:srgbClr val="FF9999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c</a:t>
            </a:r>
            <a:r>
              <a:rPr lang="nl-NL" sz="1200" b="1" dirty="0" smtClean="0">
                <a:solidFill>
                  <a:schemeClr val="tx1"/>
                </a:solidFill>
              </a:rPr>
              <a:t>lozapine o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phogen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tot t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herapeutische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spiegel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084168" y="4221088"/>
            <a:ext cx="2024608" cy="792088"/>
          </a:xfrm>
          <a:prstGeom prst="ellipse">
            <a:avLst/>
          </a:prstGeom>
          <a:solidFill>
            <a:srgbClr val="FF9999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c</a:t>
            </a:r>
            <a:r>
              <a:rPr lang="nl-NL" sz="1200" b="1" dirty="0" smtClean="0">
                <a:solidFill>
                  <a:schemeClr val="tx1"/>
                </a:solidFill>
              </a:rPr>
              <a:t>ognitieve gedragstherapie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707904" y="4818856"/>
            <a:ext cx="1872208" cy="770384"/>
          </a:xfrm>
          <a:prstGeom prst="ellipse">
            <a:avLst/>
          </a:prstGeom>
          <a:solidFill>
            <a:srgbClr val="FF9999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lichamelijke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inspanning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00" y="2474209"/>
            <a:ext cx="1817802" cy="17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2"/>
          </a:xfrm>
          <a:solidFill>
            <a:schemeClr val="bg1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4360"/>
            <a:ext cx="7488832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352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4" y="-1251520"/>
            <a:ext cx="9217024" cy="138255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716560" y="-5680"/>
            <a:ext cx="4159696" cy="6263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Negatieve symptomen</a:t>
            </a:r>
            <a:endParaRPr kumimoji="0" lang="nl-NL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655676" y="2852936"/>
            <a:ext cx="2628292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v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lak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affect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491880" y="5080307"/>
            <a:ext cx="4567498" cy="1012989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w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einig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spontane spraak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804702" y="2215716"/>
            <a:ext cx="4207458" cy="9864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 smtClean="0"/>
              <a:t>onverschilligheid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364088" y="3212976"/>
            <a:ext cx="2736304" cy="79208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a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nhedonie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339752" y="980728"/>
            <a:ext cx="4176464" cy="122413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s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ociaal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terugtrekgedrag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77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4822304" cy="43204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nl-NL" sz="2400" dirty="0" smtClean="0">
                <a:latin typeface="Arial" charset="0"/>
              </a:rPr>
              <a:t>Clozapineresistente schizofrenie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026" y="2016127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Onvoldoende respons qua negatieve symptomen wanneer clozapine:</a:t>
            </a:r>
          </a:p>
          <a:p>
            <a:pPr>
              <a:buFont typeface="+mj-lt"/>
              <a:buAutoNum type="arabicPeriod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6 tot 12 maanden</a:t>
            </a:r>
          </a:p>
          <a:p>
            <a:pPr>
              <a:buFont typeface="+mj-lt"/>
              <a:buAutoNum type="arabicPeriod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boven spiegel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van 350 </a:t>
            </a:r>
            <a:r>
              <a:rPr lang="nl-NL" sz="1800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400 ug/l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ingesteld</a:t>
            </a:r>
          </a:p>
          <a:p>
            <a:pPr>
              <a:buFont typeface="+mj-lt"/>
              <a:buAutoNum type="arabicPeriod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onder sedatie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6-Point Star 5"/>
          <p:cNvSpPr/>
          <p:nvPr/>
        </p:nvSpPr>
        <p:spPr bwMode="auto">
          <a:xfrm>
            <a:off x="3513584" y="3356992"/>
            <a:ext cx="2138536" cy="2232248"/>
          </a:xfrm>
          <a:prstGeom prst="star6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9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6-Point Star 2"/>
          <p:cNvSpPr/>
          <p:nvPr/>
        </p:nvSpPr>
        <p:spPr bwMode="auto">
          <a:xfrm>
            <a:off x="4107026" y="4015916"/>
            <a:ext cx="914400" cy="914400"/>
          </a:xfrm>
          <a:prstGeom prst="star6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" name="6-Point Star 3"/>
          <p:cNvSpPr/>
          <p:nvPr/>
        </p:nvSpPr>
        <p:spPr bwMode="auto">
          <a:xfrm>
            <a:off x="3491880" y="3356992"/>
            <a:ext cx="2160240" cy="2232248"/>
          </a:xfrm>
          <a:prstGeom prst="star6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97733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5184576" cy="72087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nl-NL" sz="2400" dirty="0" smtClean="0">
                <a:latin typeface="Arial" charset="0"/>
              </a:rPr>
              <a:t>Secundaire negatieve symptomen</a:t>
            </a:r>
          </a:p>
        </p:txBody>
      </p:sp>
      <p:sp>
        <p:nvSpPr>
          <p:cNvPr id="20482" name="Tijdelijke aanduiding voor inhoud 5"/>
          <p:cNvSpPr>
            <a:spLocks noGrp="1"/>
          </p:cNvSpPr>
          <p:nvPr>
            <p:ph idx="1"/>
          </p:nvPr>
        </p:nvSpPr>
        <p:spPr>
          <a:xfrm>
            <a:off x="683568" y="1340768"/>
            <a:ext cx="7772400" cy="486634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Hoge doseringen antipsychotica: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subjectief welbevinden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, ernst negatieve symptomen </a:t>
            </a:r>
          </a:p>
          <a:p>
            <a:pPr>
              <a:buFont typeface="Wingdings" pitchFamily="2" charset="2"/>
              <a:buChar char="§"/>
            </a:pPr>
            <a:endParaRPr lang="nl-NL" sz="1800" dirty="0" smtClean="0"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nl-NL" sz="1800" dirty="0" smtClean="0">
                <a:latin typeface="Arial" charset="0"/>
              </a:rPr>
              <a:t>Andere domeinen van psychisch dysfunctioneren:</a:t>
            </a:r>
          </a:p>
          <a:p>
            <a:pPr lvl="1">
              <a:buFont typeface="Wingdings" pitchFamily="2" charset="2"/>
              <a:buChar char="§"/>
            </a:pPr>
            <a:r>
              <a:rPr lang="nl-NL" sz="1800" dirty="0">
                <a:latin typeface="Arial" charset="0"/>
              </a:rPr>
              <a:t>p</a:t>
            </a:r>
            <a:r>
              <a:rPr lang="nl-NL" sz="1800" dirty="0" smtClean="0">
                <a:latin typeface="Arial" charset="0"/>
              </a:rPr>
              <a:t>sychose, desorganisatie, angst, depressie</a:t>
            </a:r>
          </a:p>
          <a:p>
            <a:pPr lvl="1">
              <a:buFont typeface="Wingdings" pitchFamily="2" charset="2"/>
              <a:buChar char="§"/>
            </a:pPr>
            <a:endParaRPr lang="nl-NL" sz="1800" dirty="0" smtClean="0"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nl-NL" sz="1800" dirty="0">
                <a:latin typeface="Arial" charset="0"/>
              </a:rPr>
              <a:t>Middelengebruik (amotivationeel syndroom): </a:t>
            </a:r>
          </a:p>
          <a:p>
            <a:pPr lvl="1">
              <a:buFont typeface="Wingdings" pitchFamily="2" charset="2"/>
              <a:buChar char="§"/>
            </a:pPr>
            <a:r>
              <a:rPr lang="nl-NL" sz="1800" dirty="0">
                <a:latin typeface="Arial" charset="0"/>
              </a:rPr>
              <a:t>a</a:t>
            </a:r>
            <a:r>
              <a:rPr lang="nl-NL" sz="1800" dirty="0" smtClean="0">
                <a:latin typeface="Arial" charset="0"/>
              </a:rPr>
              <a:t>lcohol, cannabis, amfetamine, cocaïne, heroïne</a:t>
            </a:r>
            <a:endParaRPr lang="nl-NL" sz="1800" dirty="0">
              <a:latin typeface="Arial" charset="0"/>
            </a:endParaRPr>
          </a:p>
          <a:p>
            <a:pPr marL="0" indent="0">
              <a:buNone/>
            </a:pPr>
            <a:endParaRPr lang="nl-NL" sz="1800" dirty="0"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nl-NL" sz="1800" dirty="0">
                <a:latin typeface="Arial" charset="0"/>
              </a:rPr>
              <a:t>Omgevingsfactoren: </a:t>
            </a:r>
          </a:p>
          <a:p>
            <a:pPr lvl="1">
              <a:buFont typeface="Wingdings" pitchFamily="2" charset="2"/>
              <a:buChar char="§"/>
            </a:pPr>
            <a:r>
              <a:rPr lang="nl-NL" sz="1800" dirty="0">
                <a:latin typeface="Arial" charset="0"/>
              </a:rPr>
              <a:t>o</a:t>
            </a:r>
            <a:r>
              <a:rPr lang="nl-NL" sz="1800" dirty="0" smtClean="0">
                <a:latin typeface="Arial" charset="0"/>
              </a:rPr>
              <a:t>nderstimulatie, demoralisatie, sociale deprivatie, hospitalisatie</a:t>
            </a:r>
          </a:p>
          <a:p>
            <a:pPr marL="457200" lvl="1" indent="0">
              <a:buNone/>
            </a:pPr>
            <a:endParaRPr lang="nl-NL" sz="1800" dirty="0" smtClean="0"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nl-NL" sz="1800" dirty="0" smtClean="0">
                <a:latin typeface="Arial" charset="0"/>
              </a:rPr>
              <a:t>Schizoïde persoonlijkheidsstoornis</a:t>
            </a:r>
            <a:endParaRPr lang="nl-NL" sz="1800" dirty="0">
              <a:latin typeface="Arial" charset="0"/>
            </a:endParaRPr>
          </a:p>
          <a:p>
            <a:pPr marL="0" indent="0">
              <a:buNone/>
            </a:pPr>
            <a:endParaRPr lang="nl-NL" sz="1800" dirty="0" smtClean="0">
              <a:latin typeface="Arial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22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nl-NL" sz="1800" dirty="0" smtClean="0">
              <a:latin typeface="Arial" charset="0"/>
            </a:endParaRPr>
          </a:p>
        </p:txBody>
      </p:sp>
      <p:sp>
        <p:nvSpPr>
          <p:cNvPr id="8" name="Tekstvak 23"/>
          <p:cNvSpPr txBox="1">
            <a:spLocks noChangeArrowheads="1"/>
          </p:cNvSpPr>
          <p:nvPr/>
        </p:nvSpPr>
        <p:spPr bwMode="auto">
          <a:xfrm>
            <a:off x="827584" y="6021288"/>
            <a:ext cx="7416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de </a:t>
            </a:r>
            <a:r>
              <a:rPr lang="en-GB" sz="1200" dirty="0" err="1"/>
              <a:t>Haan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2000; de </a:t>
            </a:r>
            <a:r>
              <a:rPr lang="en-GB" sz="1200" dirty="0" err="1"/>
              <a:t>Haan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2003, de </a:t>
            </a:r>
            <a:r>
              <a:rPr lang="en-GB" sz="1200" dirty="0" err="1"/>
              <a:t>Haan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2004; Mizrahi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2007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Goekoop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Goekoop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2014;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Rovai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2013; Murphy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2006 </a:t>
            </a:r>
            <a:endParaRPr lang="nl-NL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260648"/>
            <a:ext cx="1655980" cy="19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35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inhoud 5"/>
          <p:cNvSpPr>
            <a:spLocks noGrp="1"/>
          </p:cNvSpPr>
          <p:nvPr>
            <p:ph idx="1"/>
          </p:nvPr>
        </p:nvSpPr>
        <p:spPr>
          <a:xfrm>
            <a:off x="683568" y="2060847"/>
            <a:ext cx="7772400" cy="511256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Ernst van negatief syndroom groter bij jonge leeftijd en een sluipend begin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Vroege diagnose en behandeling van psychose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Voorkomen en verbeteren van negatieve symptomen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Verbeteren van functioneren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 smtClean="0">
              <a:latin typeface="Arial" charset="0"/>
            </a:endParaRPr>
          </a:p>
        </p:txBody>
      </p:sp>
      <p:sp>
        <p:nvSpPr>
          <p:cNvPr id="9" name="Tekstvak 23"/>
          <p:cNvSpPr txBox="1">
            <a:spLocks noChangeArrowheads="1"/>
          </p:cNvSpPr>
          <p:nvPr/>
        </p:nvSpPr>
        <p:spPr bwMode="auto">
          <a:xfrm>
            <a:off x="395536" y="6093296"/>
            <a:ext cx="849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Kao &amp; Liu, 2010; </a:t>
            </a:r>
            <a:r>
              <a:rPr lang="en-US" sz="1200" dirty="0" err="1">
                <a:solidFill>
                  <a:schemeClr val="tx1"/>
                </a:solidFill>
              </a:rPr>
              <a:t>Boonstra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e.a</a:t>
            </a:r>
            <a:r>
              <a:rPr lang="en-US" sz="1200" dirty="0" smtClean="0">
                <a:solidFill>
                  <a:schemeClr val="tx1"/>
                </a:solidFill>
              </a:rPr>
              <a:t>. </a:t>
            </a:r>
            <a:r>
              <a:rPr lang="en-US" sz="1200" dirty="0">
                <a:solidFill>
                  <a:schemeClr val="tx1"/>
                </a:solidFill>
              </a:rPr>
              <a:t>2012; </a:t>
            </a:r>
            <a:r>
              <a:rPr lang="en-US" sz="1200" dirty="0" err="1">
                <a:solidFill>
                  <a:schemeClr val="tx1"/>
                </a:solidFill>
              </a:rPr>
              <a:t>Murru</a:t>
            </a:r>
            <a:r>
              <a:rPr lang="en-US" sz="1200" dirty="0">
                <a:solidFill>
                  <a:schemeClr val="tx1"/>
                </a:solidFill>
              </a:rPr>
              <a:t> &amp; </a:t>
            </a:r>
            <a:r>
              <a:rPr lang="en-US" sz="1200" dirty="0" err="1">
                <a:solidFill>
                  <a:schemeClr val="tx1"/>
                </a:solidFill>
              </a:rPr>
              <a:t>Carpiniello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2016; </a:t>
            </a:r>
            <a:r>
              <a:rPr lang="en-GB" sz="1200" dirty="0">
                <a:solidFill>
                  <a:schemeClr val="tx1"/>
                </a:solidFill>
              </a:rPr>
              <a:t>Perkins </a:t>
            </a:r>
            <a:r>
              <a:rPr lang="en-GB" sz="1200" dirty="0" err="1" smtClean="0">
                <a:solidFill>
                  <a:schemeClr val="tx1"/>
                </a:solidFill>
              </a:rPr>
              <a:t>e.a</a:t>
            </a:r>
            <a:r>
              <a:rPr lang="en-GB" sz="1200" dirty="0" smtClean="0">
                <a:solidFill>
                  <a:schemeClr val="tx1"/>
                </a:solidFill>
              </a:rPr>
              <a:t>. </a:t>
            </a:r>
            <a:r>
              <a:rPr lang="en-GB" sz="1200" dirty="0">
                <a:solidFill>
                  <a:schemeClr val="tx1"/>
                </a:solidFill>
              </a:rPr>
              <a:t>2005; </a:t>
            </a:r>
            <a:r>
              <a:rPr lang="en-GB" sz="1200" dirty="0" err="1" smtClean="0">
                <a:solidFill>
                  <a:schemeClr val="tx1"/>
                </a:solidFill>
              </a:rPr>
              <a:t>Penttillä</a:t>
            </a:r>
            <a:r>
              <a:rPr lang="en-US" sz="1200" dirty="0" smtClean="0">
                <a:solidFill>
                  <a:schemeClr val="tx1"/>
                </a:solidFill>
                <a:hlinkClick r:id="rId3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e.a</a:t>
            </a:r>
            <a:r>
              <a:rPr lang="en-US" sz="1200" dirty="0" smtClean="0">
                <a:solidFill>
                  <a:schemeClr val="tx1"/>
                </a:solidFill>
              </a:rPr>
              <a:t>. </a:t>
            </a:r>
            <a:r>
              <a:rPr lang="en-GB" sz="1200" dirty="0">
                <a:solidFill>
                  <a:schemeClr val="tx1"/>
                </a:solidFill>
              </a:rPr>
              <a:t>2014; </a:t>
            </a:r>
            <a:r>
              <a:rPr lang="en-GB" sz="1200" dirty="0" err="1" smtClean="0">
                <a:solidFill>
                  <a:schemeClr val="tx1"/>
                </a:solidFill>
              </a:rPr>
              <a:t>Souaiby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e.a</a:t>
            </a:r>
            <a:r>
              <a:rPr lang="en-GB" sz="1200" dirty="0" smtClean="0">
                <a:solidFill>
                  <a:schemeClr val="tx1"/>
                </a:solidFill>
              </a:rPr>
              <a:t>. </a:t>
            </a:r>
            <a:r>
              <a:rPr lang="en-US" sz="1200" dirty="0" smtClean="0">
                <a:solidFill>
                  <a:schemeClr val="tx1"/>
                </a:solidFill>
              </a:rPr>
              <a:t>2016</a:t>
            </a:r>
            <a:endParaRPr lang="nl-NL" sz="12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458" y="164950"/>
            <a:ext cx="1816986" cy="1751882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683569" y="476672"/>
            <a:ext cx="4752527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2400" kern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Primaire negatieve symptomen</a:t>
            </a:r>
            <a:endParaRPr lang="nl-NL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44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76672"/>
            <a:ext cx="3742184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2132856"/>
            <a:ext cx="8496944" cy="468052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Motivatie en beloning: striatum, insula en temporaalkwab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blokkade door AP &gt; 70</a:t>
            </a: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 -&gt; 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negatief subjectief welbevinden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negatieve symptomen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depressie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laag mogelijke dosering </a:t>
            </a: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antipsychotica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23"/>
          <p:cNvSpPr txBox="1">
            <a:spLocks noChangeArrowheads="1"/>
          </p:cNvSpPr>
          <p:nvPr/>
        </p:nvSpPr>
        <p:spPr bwMode="auto">
          <a:xfrm>
            <a:off x="179512" y="6093297"/>
            <a:ext cx="87129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de </a:t>
            </a:r>
            <a:r>
              <a:rPr lang="en-GB" sz="1200" dirty="0" err="1"/>
              <a:t>Haan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2000; de </a:t>
            </a:r>
            <a:r>
              <a:rPr lang="en-GB" sz="1200" dirty="0" err="1"/>
              <a:t>Haan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2003; de </a:t>
            </a:r>
            <a:r>
              <a:rPr lang="en-GB" sz="1200" dirty="0" err="1"/>
              <a:t>Haan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2004; Mizrahi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2007</a:t>
            </a:r>
            <a:endParaRPr lang="nl-NL" sz="1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8640"/>
            <a:ext cx="1728192" cy="18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84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76672"/>
            <a:ext cx="3742184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556792"/>
            <a:ext cx="8496944" cy="46805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Geen voordelen van </a:t>
            </a: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atypische antipsychotica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versus klassieke antipsychotica</a:t>
            </a: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Geen consistent bewijs voor een superieur effect van een bepaald AP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vak 23"/>
          <p:cNvSpPr txBox="1">
            <a:spLocks noChangeArrowheads="1"/>
          </p:cNvSpPr>
          <p:nvPr/>
        </p:nvSpPr>
        <p:spPr bwMode="auto">
          <a:xfrm>
            <a:off x="539552" y="6135107"/>
            <a:ext cx="7992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GB" sz="1200" dirty="0" err="1" smtClean="0"/>
              <a:t>Leucht</a:t>
            </a:r>
            <a:r>
              <a:rPr lang="en-GB" sz="1200" dirty="0" smtClean="0"/>
              <a:t> </a:t>
            </a:r>
            <a:r>
              <a:rPr lang="en-GB" sz="1200" dirty="0" err="1" smtClean="0"/>
              <a:t>e.a</a:t>
            </a:r>
            <a:r>
              <a:rPr lang="en-GB" sz="1200" i="1" dirty="0" smtClean="0"/>
              <a:t>.</a:t>
            </a:r>
            <a:r>
              <a:rPr lang="en-GB" sz="1200" dirty="0" smtClean="0"/>
              <a:t> </a:t>
            </a:r>
            <a:r>
              <a:rPr lang="en-GB" sz="1200" dirty="0"/>
              <a:t>2009</a:t>
            </a:r>
            <a:r>
              <a:rPr lang="x-none" sz="1200" dirty="0"/>
              <a:t> </a:t>
            </a:r>
            <a:r>
              <a:rPr lang="en-GB" sz="1200" dirty="0"/>
              <a:t>; </a:t>
            </a:r>
            <a:r>
              <a:rPr lang="en-GB" sz="1200" dirty="0" err="1"/>
              <a:t>Fusar-Poli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i="1" dirty="0" smtClean="0"/>
              <a:t>.</a:t>
            </a:r>
            <a:r>
              <a:rPr lang="en-GB" sz="1200" dirty="0" smtClean="0"/>
              <a:t> </a:t>
            </a:r>
            <a:r>
              <a:rPr lang="en-GB" sz="1200" dirty="0"/>
              <a:t>2015; Zhang </a:t>
            </a:r>
            <a:r>
              <a:rPr lang="en-GB" sz="1200" dirty="0" err="1" smtClean="0"/>
              <a:t>e.a</a:t>
            </a:r>
            <a:r>
              <a:rPr lang="en-GB" sz="1200" i="1" dirty="0" smtClean="0"/>
              <a:t>.</a:t>
            </a:r>
            <a:r>
              <a:rPr lang="en-GB" sz="1200" dirty="0" smtClean="0"/>
              <a:t> 2013;</a:t>
            </a:r>
            <a:r>
              <a:rPr lang="en-GB" sz="1200" dirty="0"/>
              <a:t> Samara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2016; Harvey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2016</a:t>
            </a:r>
            <a:endParaRPr lang="nl-NL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52936"/>
            <a:ext cx="3283049" cy="270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69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4894312" cy="720080"/>
          </a:xfrm>
          <a:solidFill>
            <a:schemeClr val="bg1"/>
          </a:solidFill>
        </p:spPr>
        <p:txBody>
          <a:bodyPr/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Verschijnselen schizofrenie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114800"/>
          </a:xfrm>
          <a:solidFill>
            <a:schemeClr val="accent3"/>
          </a:solidFill>
        </p:spPr>
        <p:txBody>
          <a:bodyPr/>
          <a:lstStyle/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n 4"/>
          <p:cNvSpPr/>
          <p:nvPr/>
        </p:nvSpPr>
        <p:spPr bwMode="auto">
          <a:xfrm>
            <a:off x="2267744" y="2924944"/>
            <a:ext cx="4752526" cy="1296144"/>
          </a:xfrm>
          <a:prstGeom prst="can">
            <a:avLst>
              <a:gd name="adj" fmla="val 117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b="1" dirty="0" smtClean="0"/>
              <a:t>n</a:t>
            </a:r>
            <a:r>
              <a:rPr kumimoji="0" lang="nl-NL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egatieve</a:t>
            </a:r>
            <a:r>
              <a:rPr kumimoji="0" lang="nl-NL" sz="18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symptomen</a:t>
            </a:r>
            <a:endParaRPr kumimoji="0" lang="nl-NL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6" name="Moon 5"/>
          <p:cNvSpPr/>
          <p:nvPr/>
        </p:nvSpPr>
        <p:spPr bwMode="auto">
          <a:xfrm rot="5400000">
            <a:off x="3743907" y="152637"/>
            <a:ext cx="1800200" cy="4752526"/>
          </a:xfrm>
          <a:prstGeom prst="moon">
            <a:avLst>
              <a:gd name="adj" fmla="val 69767"/>
            </a:avLst>
          </a:prstGeom>
          <a:solidFill>
            <a:srgbClr val="FFCC66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b="1" dirty="0"/>
              <a:t>p</a:t>
            </a:r>
            <a:r>
              <a:rPr kumimoji="0" lang="nl-NL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ositieve</a:t>
            </a:r>
            <a:r>
              <a:rPr kumimoji="0" lang="nl-NL" sz="1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kumimoji="0" lang="nl-NL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symptomen</a:t>
            </a:r>
          </a:p>
        </p:txBody>
      </p:sp>
      <p:sp>
        <p:nvSpPr>
          <p:cNvPr id="7" name="Moon 6"/>
          <p:cNvSpPr/>
          <p:nvPr/>
        </p:nvSpPr>
        <p:spPr bwMode="auto">
          <a:xfrm rot="5400000" flipH="1">
            <a:off x="3635895" y="2060848"/>
            <a:ext cx="2016224" cy="4752527"/>
          </a:xfrm>
          <a:prstGeom prst="moon">
            <a:avLst>
              <a:gd name="adj" fmla="val 60224"/>
            </a:avLst>
          </a:prstGeom>
          <a:solidFill>
            <a:srgbClr val="CCFF66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b="1" dirty="0" smtClean="0"/>
              <a:t>cognitieve beperkingen</a:t>
            </a:r>
            <a:endParaRPr kumimoji="0" lang="nl-NL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0328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48680"/>
            <a:ext cx="367017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196752"/>
            <a:ext cx="8595320" cy="49685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Antipsychotica additie</a:t>
            </a:r>
            <a:endParaRPr lang="nl-NL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Galling e.a. 2016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18 RCTs, N = 932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 = 0.38,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0.003</a:t>
            </a:r>
          </a:p>
          <a:p>
            <a:pPr marL="1371600" lvl="3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Aripiprazol additie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Subanalyse van 8 RCTs, N = 532 (1 clozapine, 7 non-clozapine AP)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0.036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Subanalyse van 4 hoge kwaliteit RCTs, N = 355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 = 0.28,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0.043</a:t>
            </a:r>
          </a:p>
          <a:p>
            <a:pPr marL="914400" lvl="2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25705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7544" y="6072971"/>
            <a:ext cx="82089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nl-NL" sz="1200" dirty="0"/>
              <a:t>Galling B, Rolda ´n A, Hagi K, </a:t>
            </a:r>
            <a:r>
              <a:rPr lang="nl-NL" sz="1200" dirty="0" smtClean="0"/>
              <a:t>e.a. </a:t>
            </a:r>
            <a:r>
              <a:rPr lang="nl-NL" sz="1200" dirty="0"/>
              <a:t>Antipsychotic augmentation vs. monotherapy in schizophrenia: systematic review, metaanalysis and meta-regression analysis. World Psychiatry. 2017;16:77–8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286550"/>
            <a:ext cx="2618656" cy="17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92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88667"/>
            <a:ext cx="6406480" cy="564069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Clozapineresistente negatieve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290302"/>
            <a:ext cx="8352928" cy="422693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Antipsychotica additie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significante verbetering (na exclusie van outlier) </a:t>
            </a:r>
          </a:p>
          <a:p>
            <a:pPr marL="0" indent="0">
              <a:buNone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0.25,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0.023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3" name="Afbeelding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12" y="2121377"/>
            <a:ext cx="6336703" cy="33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19672" y="5378928"/>
            <a:ext cx="62109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Meta-analysis of clozapine add-on therapy with antipsychotic medication for negative symptom score (SANS / PANSS-N), including outlier</a:t>
            </a:r>
            <a:endParaRPr kumimoji="0" lang="en-GB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kstvak 23"/>
          <p:cNvSpPr txBox="1">
            <a:spLocks noChangeArrowheads="1"/>
          </p:cNvSpPr>
          <p:nvPr/>
        </p:nvSpPr>
        <p:spPr bwMode="auto">
          <a:xfrm>
            <a:off x="539551" y="6021288"/>
            <a:ext cx="7992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Veerman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SRT,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Schulte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PFJ,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Begemann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MJ, 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L. Non-glutamatergic clozapine augmentation strategies: a review and meta-analysis.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Pharmacopsychiatry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2014;47:231-8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90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40821"/>
            <a:ext cx="6262464" cy="439907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Clozapineresistente negatieve symptomen 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1478" y="1772816"/>
            <a:ext cx="8064896" cy="42165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Aripiprazol additie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meta-analyses clozapine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 = 0.35, 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0.07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 meta-analyse clozapine en non-clozapine AP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 = 0.61,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0.00001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25705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7544" y="6165304"/>
            <a:ext cx="82089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nl-NL" sz="1200" dirty="0"/>
              <a:t>Veerman e.a. </a:t>
            </a:r>
            <a:r>
              <a:rPr lang="nl-NL" sz="1200" dirty="0" smtClean="0"/>
              <a:t>2014; </a:t>
            </a:r>
            <a:r>
              <a:rPr lang="nl-NL" sz="1200" dirty="0"/>
              <a:t>Srisurapanont e.a. 2015; Zheng e.a. </a:t>
            </a:r>
            <a:r>
              <a:rPr lang="nl-NL" sz="1200" dirty="0" smtClean="0"/>
              <a:t>2016</a:t>
            </a:r>
            <a:endParaRPr lang="nl-NL" sz="1200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-1063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6" name="Picture 2" descr="Afbeeldingsresultaten voor neurotransm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6633"/>
            <a:ext cx="2078546" cy="20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46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76672"/>
            <a:ext cx="3598168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772816"/>
            <a:ext cx="8206680" cy="46805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SSRI</a:t>
            </a:r>
            <a:r>
              <a:rPr lang="nl-NL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fluvoxamine of citalopram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48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RCTs,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1905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SMD = 0.58,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0.002</a:t>
            </a:r>
          </a:p>
          <a:p>
            <a:pPr marL="1371600" lvl="3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Alfa 2 receptor antagonist: mirtazapine of mianserine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9 RCTs,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240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SMD = 0.88,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0.001</a:t>
            </a:r>
          </a:p>
          <a:p>
            <a:pPr marL="1371600" lvl="3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vak 23"/>
          <p:cNvSpPr txBox="1">
            <a:spLocks noChangeArrowheads="1"/>
          </p:cNvSpPr>
          <p:nvPr/>
        </p:nvSpPr>
        <p:spPr bwMode="auto">
          <a:xfrm>
            <a:off x="323528" y="6093296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GB" sz="1200" dirty="0" err="1" smtClean="0"/>
              <a:t>Sepehry</a:t>
            </a:r>
            <a:r>
              <a:rPr lang="en-GB" sz="1200" dirty="0" smtClean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2007; </a:t>
            </a:r>
            <a:r>
              <a:rPr lang="en-US" sz="1200" dirty="0"/>
              <a:t>Singh </a:t>
            </a:r>
            <a:r>
              <a:rPr lang="en-US" sz="1200" dirty="0" err="1" smtClean="0"/>
              <a:t>e.a</a:t>
            </a:r>
            <a:r>
              <a:rPr lang="en-US" sz="1200" dirty="0" smtClean="0"/>
              <a:t>. </a:t>
            </a:r>
            <a:r>
              <a:rPr lang="en-US" sz="1200" dirty="0"/>
              <a:t>2010; </a:t>
            </a:r>
            <a:r>
              <a:rPr lang="en-GB" sz="1200" dirty="0" err="1"/>
              <a:t>Helfer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2016; Hecht &amp; </a:t>
            </a:r>
            <a:r>
              <a:rPr lang="en-GB" sz="1200" dirty="0" err="1"/>
              <a:t>Landy</a:t>
            </a:r>
            <a:r>
              <a:rPr lang="en-GB" sz="1200" dirty="0"/>
              <a:t>, 2012; </a:t>
            </a:r>
            <a:r>
              <a:rPr lang="en-GB" sz="1200" dirty="0" err="1"/>
              <a:t>Kishi</a:t>
            </a:r>
            <a:r>
              <a:rPr lang="en-GB" sz="1200" dirty="0"/>
              <a:t> &amp; Iwata, 2014; </a:t>
            </a:r>
            <a:r>
              <a:rPr lang="en-US" sz="1200" dirty="0" err="1"/>
              <a:t>Terevniko</a:t>
            </a:r>
            <a:r>
              <a:rPr lang="en-US" sz="1200" dirty="0"/>
              <a:t> </a:t>
            </a:r>
            <a:r>
              <a:rPr lang="en-US" sz="1200" dirty="0" err="1" smtClean="0"/>
              <a:t>e.a</a:t>
            </a:r>
            <a:r>
              <a:rPr lang="en-US" sz="1200" dirty="0" smtClean="0"/>
              <a:t>. 2015; </a:t>
            </a:r>
          </a:p>
          <a:p>
            <a:pPr lvl="0" algn="ctr"/>
            <a:r>
              <a:rPr lang="en-GB" sz="1200" dirty="0" smtClean="0"/>
              <a:t>Zheng </a:t>
            </a:r>
            <a:r>
              <a:rPr lang="en-GB" sz="1200" dirty="0" err="1"/>
              <a:t>e.a</a:t>
            </a:r>
            <a:r>
              <a:rPr lang="en-GB" sz="1200" dirty="0"/>
              <a:t>. 2016</a:t>
            </a:r>
            <a:r>
              <a:rPr lang="nl-NL" sz="1200" dirty="0" smtClean="0"/>
              <a:t> </a:t>
            </a:r>
            <a:endParaRPr lang="en-US" sz="1000" dirty="0">
              <a:latin typeface="Arial Narrow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88" y="105561"/>
            <a:ext cx="2126996" cy="15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45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4657"/>
            <a:ext cx="6406480" cy="466071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Clozapineresistente negatieve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43204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Antidepressiva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een </a:t>
            </a:r>
            <a:r>
              <a:rPr lang="nl-NL" sz="1800" u="sng" dirty="0">
                <a:latin typeface="Arial" panose="020B0604020202020204" pitchFamily="34" charset="0"/>
                <a:cs typeface="Arial" panose="020B0604020202020204" pitchFamily="34" charset="0"/>
              </a:rPr>
              <a:t>trend</a:t>
            </a:r>
            <a:r>
              <a:rPr lang="nl-NL" sz="1800" dirty="0">
                <a:solidFill>
                  <a:srgbClr val="FD62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reductie </a:t>
            </a:r>
          </a:p>
          <a:p>
            <a:pPr marL="0" indent="0">
              <a:buNone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0.87,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0.062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lphaLcPeriod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lphaLcPeriod"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700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3578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145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14967"/>
            <a:ext cx="6048672" cy="266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35696" y="5249560"/>
            <a:ext cx="56886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Meta-analysis of antidepressant medication as adjunct to clozapine therapy for negative symptom score (SANS / PANSS-N)</a:t>
            </a:r>
            <a:endParaRPr kumimoji="0" lang="en-GB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kstvak 23"/>
          <p:cNvSpPr txBox="1">
            <a:spLocks noChangeArrowheads="1"/>
          </p:cNvSpPr>
          <p:nvPr/>
        </p:nvSpPr>
        <p:spPr bwMode="auto">
          <a:xfrm>
            <a:off x="539551" y="6021288"/>
            <a:ext cx="7992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Veerman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SRT,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Schulte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PFJ,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Begemann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MJ, 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L. Non-glutamatergic clozapine augmentation strategies: a review and meta-analysis.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Pharmacopsychiatry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2014;47:231-8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05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48680"/>
            <a:ext cx="367017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552" y="1695291"/>
            <a:ext cx="8064896" cy="46085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Topiramaat </a:t>
            </a:r>
            <a:endParaRPr lang="nl-NL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Zheng e.a. 2016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8 RCTs, N=436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: 0.58, </a:t>
            </a:r>
            <a:r>
              <a:rPr lang="pt-BR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0.000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Subanalyse van 4 RCTs met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non-clozapine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AP, N = 223 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SMD=0.47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=0.04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25705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7544" y="6023029"/>
            <a:ext cx="8208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dirty="0"/>
              <a:t>Zheng W, Xiang YT, Xiang YQ </a:t>
            </a:r>
            <a:r>
              <a:rPr lang="en-US" sz="1200" dirty="0" err="1" smtClean="0"/>
              <a:t>e.a</a:t>
            </a:r>
            <a:r>
              <a:rPr lang="en-US" sz="1200" dirty="0" smtClean="0"/>
              <a:t>. </a:t>
            </a:r>
            <a:r>
              <a:rPr lang="en-US" sz="1200" dirty="0"/>
              <a:t>Efficacy and safety of adjunctive </a:t>
            </a:r>
            <a:r>
              <a:rPr lang="en-US" sz="1200" dirty="0" err="1"/>
              <a:t>topiramate</a:t>
            </a:r>
            <a:r>
              <a:rPr lang="en-US" sz="1200" dirty="0"/>
              <a:t> for schizophrenia: a meta-analysis of randomized controlled trials. </a:t>
            </a:r>
            <a:r>
              <a:rPr lang="fr-FR" sz="1200" dirty="0"/>
              <a:t>Acta </a:t>
            </a:r>
            <a:r>
              <a:rPr lang="fr-FR" sz="1200" dirty="0" err="1"/>
              <a:t>Psychiatr</a:t>
            </a:r>
            <a:r>
              <a:rPr lang="fr-FR" sz="1200" dirty="0"/>
              <a:t> </a:t>
            </a:r>
            <a:r>
              <a:rPr lang="fr-FR" sz="1200" dirty="0" err="1"/>
              <a:t>Scand</a:t>
            </a:r>
            <a:r>
              <a:rPr lang="fr-FR" sz="1200" dirty="0"/>
              <a:t>. </a:t>
            </a:r>
            <a:r>
              <a:rPr lang="fr-FR" sz="1200" dirty="0" smtClean="0"/>
              <a:t>2016;134:385-98</a:t>
            </a:r>
            <a:endParaRPr lang="nl-NL" sz="1200" dirty="0"/>
          </a:p>
          <a:p>
            <a:pPr algn="ctr" eaLnBrk="0" hangingPunct="0"/>
            <a:endParaRPr lang="nl-NL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761216" cy="20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2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48680"/>
            <a:ext cx="6262464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Clozapineresistente negatieve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1560" y="1340768"/>
            <a:ext cx="8064896" cy="43924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Topiramaat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positieve meta-analyses 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Zheng e.a. 2016 (hoge kwaliteit)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4 RCTs,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213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 = 0.70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0.002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25705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7544" y="6165304"/>
            <a:ext cx="82089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nl-NL" sz="1200" dirty="0"/>
              <a:t>Correll e.a. 2016; Okuyama e.a. 2016; Zheng e.a. </a:t>
            </a:r>
            <a:r>
              <a:rPr lang="nl-NL" sz="1200" dirty="0" smtClean="0"/>
              <a:t>2016</a:t>
            </a:r>
            <a:endParaRPr lang="nl-NL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67896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49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064896" cy="46085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Memantine</a:t>
            </a:r>
            <a:endParaRPr lang="en-US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Kishi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e.a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2017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Meta-analyse van 7 RCTs, N = 367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SMD 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pt-BR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0.96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 = </a:t>
            </a:r>
            <a:r>
              <a:rPr lang="pt-BR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0.006</a:t>
            </a:r>
          </a:p>
          <a:p>
            <a:pPr marL="1371600" lvl="3" indent="0">
              <a:buNone/>
            </a:pP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Zheng </a:t>
            </a:r>
            <a:r>
              <a:rPr lang="en-US" sz="1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e.a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2018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Meta-</a:t>
            </a:r>
            <a:r>
              <a:rPr lang="en-US" sz="1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analyse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 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RCTs, N = 381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0.63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0.009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96452" y="5949280"/>
            <a:ext cx="858961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200" dirty="0" smtClean="0"/>
          </a:p>
          <a:p>
            <a:pPr algn="ctr"/>
            <a:r>
              <a:rPr lang="en-US" sz="1200" dirty="0" err="1" smtClean="0"/>
              <a:t>Kishi</a:t>
            </a:r>
            <a:r>
              <a:rPr lang="en-US" sz="1200" dirty="0" smtClean="0"/>
              <a:t> </a:t>
            </a:r>
            <a:r>
              <a:rPr lang="en-US" sz="1200" dirty="0" err="1" smtClean="0"/>
              <a:t>e.a</a:t>
            </a:r>
            <a:r>
              <a:rPr lang="en-US" sz="1200" dirty="0" smtClean="0"/>
              <a:t>. 2017; Zheng </a:t>
            </a:r>
            <a:r>
              <a:rPr lang="en-US" sz="1200" dirty="0" err="1" smtClean="0"/>
              <a:t>e.a</a:t>
            </a:r>
            <a:r>
              <a:rPr lang="en-US" sz="1200" dirty="0" smtClean="0"/>
              <a:t>. 2018</a:t>
            </a:r>
            <a:endParaRPr lang="nl-NL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548680"/>
            <a:ext cx="3670176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Negatieve symptomen</a:t>
            </a:r>
            <a:endParaRPr lang="nl-NL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45" y="116632"/>
            <a:ext cx="257537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3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064896" cy="46085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Memantine</a:t>
            </a:r>
            <a:endParaRPr lang="en-US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Meta-</a:t>
            </a:r>
            <a:r>
              <a:rPr lang="en-US" sz="1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analyse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van 3 RCTs, N=134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SMD = 1.12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0.08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Minder gunstig effect vanwege niet-significante resultaten van de eerste fase van het cross-over onderzoek van Veerman e.a. 2016</a:t>
            </a: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96452" y="6021288"/>
            <a:ext cx="858961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200" dirty="0" smtClean="0"/>
              <a:t>Zheng W, Li XH, Yang XH</a:t>
            </a:r>
            <a:r>
              <a:rPr lang="en-US" sz="1200" baseline="30000" dirty="0" smtClean="0"/>
              <a:t> </a:t>
            </a:r>
            <a:r>
              <a:rPr lang="en-US" sz="1200" dirty="0" err="1" smtClean="0"/>
              <a:t>e.a</a:t>
            </a:r>
            <a:r>
              <a:rPr lang="en-US" sz="1200" dirty="0" smtClean="0"/>
              <a:t>. </a:t>
            </a:r>
            <a:r>
              <a:rPr lang="en-US" sz="1200" dirty="0"/>
              <a:t>Adjunctive </a:t>
            </a:r>
            <a:r>
              <a:rPr lang="en-US" sz="1200" dirty="0" err="1"/>
              <a:t>memantine</a:t>
            </a:r>
            <a:r>
              <a:rPr lang="en-US" sz="1200" dirty="0"/>
              <a:t> for schizophrenia: a meta-analysis of randomized, double-blind, placebo-controlled trials. </a:t>
            </a:r>
            <a:r>
              <a:rPr lang="nl-NL" sz="1200" dirty="0"/>
              <a:t>Psychol </a:t>
            </a:r>
            <a:r>
              <a:rPr lang="nl-NL" sz="1200" dirty="0" smtClean="0"/>
              <a:t>Med. 2018;48:72-81</a:t>
            </a:r>
            <a:endParaRPr lang="nl-NL" sz="1200" b="1" dirty="0"/>
          </a:p>
          <a:p>
            <a:pPr algn="ctr"/>
            <a:endParaRPr lang="nl-NL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548680"/>
            <a:ext cx="6406480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Clozapineresistente negatieve symptomen</a:t>
            </a:r>
            <a:endParaRPr lang="nl-NL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3" y="116632"/>
            <a:ext cx="1979622" cy="1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6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76672"/>
            <a:ext cx="3742184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484784"/>
            <a:ext cx="8496944" cy="46805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Fysieke </a:t>
            </a: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inspanning</a:t>
            </a:r>
            <a:endParaRPr lang="nl-NL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Firth e.a. 2015: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Subanalyse van 4 RCTs: 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matig tot krachtige fysieke inspanning 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gem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= 90 minuten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PANSS-N: SMD =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0.44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= 0.01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Dauwan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2016: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18 RCTs, N = 854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Hedges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 = 0.49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0.01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Aerobe oefening: Hedges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 = 0.42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0.05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Yoga: Hedges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 = 0.46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0.001 </a:t>
            </a:r>
          </a:p>
        </p:txBody>
      </p:sp>
      <p:sp>
        <p:nvSpPr>
          <p:cNvPr id="7" name="Tekstvak 23"/>
          <p:cNvSpPr txBox="1">
            <a:spLocks noChangeArrowheads="1"/>
          </p:cNvSpPr>
          <p:nvPr/>
        </p:nvSpPr>
        <p:spPr bwMode="auto">
          <a:xfrm>
            <a:off x="539552" y="6104329"/>
            <a:ext cx="7992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Firth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2015; Dauwan e.a. 2016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332509"/>
            <a:ext cx="1800200" cy="239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98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4966320" cy="43204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nl-NL" sz="2400" dirty="0" smtClean="0">
                <a:latin typeface="Arial" charset="0"/>
              </a:rPr>
              <a:t>Lifetime prevalentie schizofrenie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0,4%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539552" y="6160948"/>
            <a:ext cx="82089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en-GB" sz="1200" dirty="0" smtClean="0"/>
              <a:t>McGrath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2008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447764" y="1484784"/>
            <a:ext cx="4248472" cy="396044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600" b="1" dirty="0">
                <a:solidFill>
                  <a:schemeClr val="tx1"/>
                </a:solidFill>
              </a:rPr>
              <a:t>g</a:t>
            </a: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een schizofrenie</a:t>
            </a:r>
            <a:endParaRPr lang="nl-NL" sz="1600" b="1" dirty="0" smtClean="0">
              <a:solidFill>
                <a:schemeClr val="tx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99,6%</a:t>
            </a:r>
            <a:endParaRPr kumimoji="0" lang="nl-NL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Oval 4"/>
          <p:cNvSpPr/>
          <p:nvPr/>
        </p:nvSpPr>
        <p:spPr bwMode="auto">
          <a:xfrm flipH="1" flipV="1">
            <a:off x="5508104" y="3717032"/>
            <a:ext cx="216024" cy="216024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9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9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76672"/>
            <a:ext cx="3742184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340768"/>
            <a:ext cx="8206680" cy="468052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Muziektherapie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 positieve Cochrane review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 positieve meta-analyses</a:t>
            </a:r>
          </a:p>
          <a:p>
            <a:pPr marL="685800" lvl="1"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Mössler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2011 (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hoge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kwaliteit)</a:t>
            </a:r>
          </a:p>
          <a:p>
            <a:pPr marL="1085850" lvl="2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9 RCTs, 1 niet-gerandomiseerde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</a:t>
            </a: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43050" lvl="3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ES = 4.14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 &lt; 0.001</a:t>
            </a:r>
          </a:p>
          <a:p>
            <a:pPr marL="1543050" lvl="3">
              <a:buFont typeface="Wingdings" panose="05000000000000000000" pitchFamily="2" charset="2"/>
              <a:buChar char="§"/>
            </a:pP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Intensief (2 RCTs</a:t>
            </a:r>
            <a:r>
              <a:rPr lang="nl-NL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, SMD=0.97) </a:t>
            </a: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effectiever dan </a:t>
            </a:r>
          </a:p>
          <a:p>
            <a:pPr marL="1314450" lvl="3" indent="0">
              <a:buNone/>
            </a:pPr>
            <a:r>
              <a:rPr lang="nl-NL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lagere </a:t>
            </a:r>
            <a:r>
              <a:rPr lang="nl-NL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frequentie </a:t>
            </a:r>
            <a:r>
              <a:rPr lang="nl-NL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(2 RCTs</a:t>
            </a:r>
            <a:r>
              <a:rPr lang="nl-NL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, SMD=0.69)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23"/>
          <p:cNvSpPr txBox="1">
            <a:spLocks noChangeArrowheads="1"/>
          </p:cNvSpPr>
          <p:nvPr/>
        </p:nvSpPr>
        <p:spPr bwMode="auto">
          <a:xfrm>
            <a:off x="539552" y="6104329"/>
            <a:ext cx="7992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nl-NL" sz="1200" dirty="0"/>
              <a:t>Mössler e.a. 2011; Tseng e.a. 2016, Lutgens e.a. 2017</a:t>
            </a:r>
            <a:endParaRPr lang="en-US" sz="1200" dirty="0">
              <a:latin typeface="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54" y="4149080"/>
            <a:ext cx="227393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03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5686400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Onderzoek naar negatieve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4088"/>
            <a:ext cx="8424936" cy="43231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RCTs met korte behandelduur</a:t>
            </a:r>
          </a:p>
          <a:p>
            <a:pPr marL="0" indent="0">
              <a:buNone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Studiepopulatie: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chronisch zieke, met medicatie gestabiliseerde patiënten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heterogene studiegroepen van patiënten in de acute en chronische fase </a:t>
            </a:r>
          </a:p>
          <a:p>
            <a:pPr marL="457200" lvl="1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Negatieve symptomen als primaire of secundaire uitkomst </a:t>
            </a: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Geen onderscheid tussen primaire en secundaire symptomen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Ontbrekende gegevens: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stabiel ziektebeloop voorafgaande aan de start van de studie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onfounders positieve, depressieve en extrapiramidale symptomen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284" y="188640"/>
            <a:ext cx="2071204" cy="206084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39552" y="6052065"/>
            <a:ext cx="8208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en-US" sz="1200" dirty="0" smtClean="0">
                <a:solidFill>
                  <a:schemeClr val="tx1"/>
                </a:solidFill>
              </a:rPr>
              <a:t>Veerman SRT, Schulte PFJ, de </a:t>
            </a:r>
            <a:r>
              <a:rPr lang="en-US" sz="1200" dirty="0" err="1" smtClean="0">
                <a:solidFill>
                  <a:schemeClr val="tx1"/>
                </a:solidFill>
              </a:rPr>
              <a:t>Haan</a:t>
            </a:r>
            <a:r>
              <a:rPr lang="en-US" sz="1200" dirty="0" smtClean="0">
                <a:solidFill>
                  <a:schemeClr val="tx1"/>
                </a:solidFill>
              </a:rPr>
              <a:t> L. Treatment </a:t>
            </a:r>
            <a:r>
              <a:rPr lang="en-US" sz="1200" dirty="0">
                <a:solidFill>
                  <a:schemeClr val="tx1"/>
                </a:solidFill>
              </a:rPr>
              <a:t>for Negative Symptoms in Schizophrenia: A Comprehensive Review. </a:t>
            </a:r>
            <a:r>
              <a:rPr lang="en-US" sz="1200" dirty="0" smtClean="0">
                <a:solidFill>
                  <a:schemeClr val="tx1"/>
                </a:solidFill>
              </a:rPr>
              <a:t>Drugs.</a:t>
            </a:r>
            <a:r>
              <a:rPr lang="nl-NL" sz="1200" dirty="0">
                <a:solidFill>
                  <a:schemeClr val="tx1"/>
                </a:solidFill>
              </a:rPr>
              <a:t> </a:t>
            </a:r>
            <a:r>
              <a:rPr lang="nl-NL" sz="1200" dirty="0" smtClean="0">
                <a:solidFill>
                  <a:schemeClr val="tx1"/>
                </a:solidFill>
              </a:rPr>
              <a:t>2017; </a:t>
            </a:r>
            <a:r>
              <a:rPr lang="nl-NL" sz="1200" dirty="0" smtClean="0"/>
              <a:t>77:1423-1459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86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4370608"/>
            <a:ext cx="1944216" cy="12172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59" y="1268760"/>
            <a:ext cx="1578357" cy="10081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3069"/>
            <a:ext cx="1613703" cy="11171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2736"/>
            <a:ext cx="1098841" cy="10988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90" y="4626517"/>
            <a:ext cx="1441094" cy="956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431667"/>
            <a:ext cx="1573754" cy="144560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3923928" y="2492896"/>
            <a:ext cx="1512168" cy="1368152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negatieve symptomen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588224" y="2996952"/>
            <a:ext cx="1872208" cy="770384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f</a:t>
            </a:r>
            <a:r>
              <a:rPr lang="nl-NL" sz="1200" b="1" dirty="0" smtClean="0">
                <a:solidFill>
                  <a:schemeClr val="tx1"/>
                </a:solidFill>
              </a:rPr>
              <a:t>amilie interventies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332004" y="1340768"/>
            <a:ext cx="2384648" cy="813792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s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ociale vaardigheidstraining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738058" y="4714040"/>
            <a:ext cx="1794381" cy="868685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lichamelijke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inspanning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491880" y="4725144"/>
            <a:ext cx="2448272" cy="984466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m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otiverende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gespreksvoering bij middelengebruik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77072" y="4683588"/>
            <a:ext cx="1935832" cy="905652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NL" sz="1200" b="1" dirty="0" smtClean="0"/>
              <a:t>antidepressiva</a:t>
            </a:r>
          </a:p>
          <a:p>
            <a:pPr algn="ctr"/>
            <a:r>
              <a:rPr lang="nl-NL" sz="1200" b="1" dirty="0" smtClean="0"/>
              <a:t>+ psychotherapie 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851920" y="1206779"/>
            <a:ext cx="1872208" cy="770384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rehabilitatie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0888"/>
            <a:ext cx="1702891" cy="1702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1265584" cy="8198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97" y="2881293"/>
            <a:ext cx="979755" cy="97975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747192" y="1412776"/>
            <a:ext cx="2096616" cy="864096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z</a:t>
            </a:r>
            <a:r>
              <a:rPr lang="nl-NL" sz="1200" b="1" dirty="0" smtClean="0">
                <a:solidFill>
                  <a:schemeClr val="tx1"/>
                </a:solidFill>
              </a:rPr>
              <a:t>o laag mogelijke dosering antipsychotica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827584" y="2909102"/>
            <a:ext cx="1944216" cy="879938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NL" sz="1200" b="1" dirty="0">
                <a:solidFill>
                  <a:schemeClr val="tx1"/>
                </a:solidFill>
              </a:rPr>
              <a:t>c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ognitieve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gedragstherapie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6396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5" grpId="0" animBg="1"/>
      <p:bldP spid="18" grpId="0" animBg="1"/>
      <p:bldP spid="16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3851920" y="2564904"/>
            <a:ext cx="1512168" cy="1368152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negatieve symptomen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075387" y="4818856"/>
            <a:ext cx="1880989" cy="770384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topiramaat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043608" y="1772816"/>
            <a:ext cx="1800200" cy="1224136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c</a:t>
            </a:r>
            <a:r>
              <a:rPr lang="nl-NL" sz="1200" b="1" dirty="0" smtClean="0">
                <a:solidFill>
                  <a:schemeClr val="tx1"/>
                </a:solidFill>
              </a:rPr>
              <a:t>lozapine o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phogen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tot t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herapeutische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spiegel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236965" y="2039144"/>
            <a:ext cx="1863427" cy="741784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muziektherapie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516216" y="3450704"/>
            <a:ext cx="1872208" cy="770384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lichamelijke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inspanning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331640" y="4890864"/>
            <a:ext cx="1872208" cy="770384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antidepressiva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3707904" y="4890864"/>
            <a:ext cx="1872208" cy="770384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aripiprazol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348880"/>
            <a:ext cx="2097013" cy="172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683568" y="3573016"/>
            <a:ext cx="1872208" cy="770384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v</a:t>
            </a:r>
            <a:r>
              <a:rPr lang="nl-NL" sz="1200" b="1" dirty="0" smtClean="0">
                <a:solidFill>
                  <a:schemeClr val="tx1"/>
                </a:solidFill>
              </a:rPr>
              <a:t>erlaag clozapine bij sedatie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487843" y="1124744"/>
            <a:ext cx="2092269" cy="856949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v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roege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behandeling eerste psychose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31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90" y="1536028"/>
            <a:ext cx="5761219" cy="3785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2"/>
          </a:xfrm>
          <a:solidFill>
            <a:schemeClr val="bg1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704856" cy="6197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6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6190456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Keuze additietherapie bijwerkingenprofiel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6832"/>
            <a:ext cx="7772400" cy="45365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Antidepressiva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bijwerkingen slecht en inconsistent gerapporteerd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eksuele en serotonerge bijwerkingen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een suïcidepogingen, suïcide of toename psychose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Aripiprazol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goede verdraagbaarheid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evt. minder met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clozapine geassocieerde metabole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risicofactoren</a:t>
            </a:r>
          </a:p>
        </p:txBody>
      </p:sp>
      <p:pic>
        <p:nvPicPr>
          <p:cNvPr id="5128" name="Picture 8" descr="Afbeeldingsresultaten voor side 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2818"/>
            <a:ext cx="1512168" cy="22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31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6190456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Keuze additietherapie bijwerkingenprofiel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5365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Topiramaat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ewichtsafname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aresthesieën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psychomotore retardatie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verminderde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aandacht en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obstipatie</a:t>
            </a:r>
          </a:p>
          <a:p>
            <a:pPr marL="457200" lvl="1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Memantine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eest gunstige bijwerkingenprofiel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ergelijkbaar met placebo (duizeligheid)</a:t>
            </a:r>
          </a:p>
        </p:txBody>
      </p:sp>
      <p:pic>
        <p:nvPicPr>
          <p:cNvPr id="4098" name="Picture 2" descr="Afbeeldingsresultaten voor side 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2288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657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251520"/>
            <a:ext cx="9217024" cy="138255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716560" y="-5680"/>
            <a:ext cx="4303712" cy="6263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b="1" dirty="0" smtClean="0">
                <a:solidFill>
                  <a:schemeClr val="tx1"/>
                </a:solidFill>
              </a:rPr>
              <a:t>Cognitieve</a:t>
            </a:r>
            <a:r>
              <a:rPr kumimoji="0" lang="nl-NL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beperkingen</a:t>
            </a:r>
            <a:endParaRPr kumimoji="0" lang="nl-NL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699792" y="4005064"/>
            <a:ext cx="3672408" cy="70919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 smtClean="0"/>
              <a:t>werkgeheugen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427984" y="3212976"/>
            <a:ext cx="4567498" cy="88583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s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ociale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cognitie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52774" y="2204864"/>
            <a:ext cx="2407258" cy="78123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aandacht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691680" y="1628800"/>
            <a:ext cx="6073385" cy="69833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u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itvoerende regelfuncties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475656" y="2780928"/>
            <a:ext cx="5040560" cy="79208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informatieverwerking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3851920" y="4520010"/>
            <a:ext cx="4456112" cy="70919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v</a:t>
            </a:r>
            <a:r>
              <a:rPr lang="nl-NL" sz="2800" dirty="0" smtClean="0"/>
              <a:t>isueel geheugen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475656" y="3501046"/>
            <a:ext cx="4392488" cy="648034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/>
              <a:t>v</a:t>
            </a:r>
            <a:r>
              <a:rPr lang="nl-NL" sz="2800" dirty="0" smtClean="0"/>
              <a:t>erbaal geheugen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69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67017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2512"/>
            <a:ext cx="7772400" cy="4114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Geen bewezen effectieve farmacologische behandeling </a:t>
            </a:r>
          </a:p>
          <a:p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Atypische antipsychotica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zijn niet meer effectief dan placebo in 2 RCTs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Effectiviteit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atypische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AP is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superieur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boven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klassieke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AP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6371"/>
            <a:ext cx="2622260" cy="1873043"/>
          </a:xfrm>
          <a:prstGeom prst="rect">
            <a:avLst/>
          </a:prstGeom>
        </p:spPr>
      </p:pic>
      <p:sp>
        <p:nvSpPr>
          <p:cNvPr id="6" name="Tekstvak 23"/>
          <p:cNvSpPr txBox="1">
            <a:spLocks noChangeArrowheads="1"/>
          </p:cNvSpPr>
          <p:nvPr/>
        </p:nvSpPr>
        <p:spPr bwMode="auto">
          <a:xfrm>
            <a:off x="179512" y="6135687"/>
            <a:ext cx="8712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Javitt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2015; </a:t>
            </a:r>
            <a:r>
              <a:rPr lang="en-GB" sz="1200" dirty="0"/>
              <a:t>Takeuchi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2017; Nielsen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2015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60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403021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34480"/>
            <a:ext cx="7846640" cy="4114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Clozapine</a:t>
            </a:r>
            <a:endParaRPr lang="nl-NL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verbale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vloeiendheid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executieve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functie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verbaal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werkgeheugen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oriënterende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functie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aandacht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superieur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boven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FGAs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SGAs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dirty="0"/>
          </a:p>
        </p:txBody>
      </p:sp>
      <p:sp>
        <p:nvSpPr>
          <p:cNvPr id="8" name="Tekstvak 23"/>
          <p:cNvSpPr txBox="1">
            <a:spLocks noChangeArrowheads="1"/>
          </p:cNvSpPr>
          <p:nvPr/>
        </p:nvSpPr>
        <p:spPr bwMode="auto">
          <a:xfrm>
            <a:off x="179512" y="6135687"/>
            <a:ext cx="8712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Meltzer </a:t>
            </a:r>
            <a:r>
              <a:rPr lang="en-US" sz="1200" dirty="0"/>
              <a:t>&amp; McGurk, </a:t>
            </a:r>
            <a:r>
              <a:rPr lang="en-US" sz="1200" dirty="0" smtClean="0"/>
              <a:t>1999</a:t>
            </a:r>
            <a:r>
              <a:rPr lang="en-US" sz="1200" dirty="0"/>
              <a:t>;</a:t>
            </a:r>
            <a:r>
              <a:rPr lang="en-US" sz="1200" dirty="0" smtClean="0"/>
              <a:t> Molina </a:t>
            </a:r>
            <a:r>
              <a:rPr lang="en-US" sz="1200" dirty="0" err="1" smtClean="0"/>
              <a:t>e.a</a:t>
            </a:r>
            <a:r>
              <a:rPr lang="en-US" sz="1200" dirty="0" smtClean="0"/>
              <a:t>. 2014; </a:t>
            </a:r>
            <a:r>
              <a:rPr lang="en-GB" sz="1200" dirty="0" err="1" smtClean="0"/>
              <a:t>Spagna</a:t>
            </a:r>
            <a:r>
              <a:rPr lang="en-GB" sz="1200" dirty="0" smtClean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2015;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/>
              <a:t>Nielsen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2015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16632"/>
            <a:ext cx="2436118" cy="24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5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4822304" cy="43204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nl-NL" sz="2400" dirty="0" smtClean="0">
                <a:latin typeface="Arial" charset="0"/>
              </a:rPr>
              <a:t>Clozapineresistente schizofrenie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026" y="2016127"/>
            <a:ext cx="77724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539552" y="6161529"/>
            <a:ext cx="820891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en-GB" sz="1200" dirty="0" smtClean="0"/>
              <a:t>Walker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2004; Conley &amp; Kelly, </a:t>
            </a:r>
            <a:r>
              <a:rPr lang="en-GB" sz="1200" dirty="0"/>
              <a:t>2001; Buckley </a:t>
            </a:r>
            <a:r>
              <a:rPr lang="en-GB" sz="1200" dirty="0" err="1"/>
              <a:t>e.a</a:t>
            </a:r>
            <a:r>
              <a:rPr lang="en-GB" sz="1200" dirty="0"/>
              <a:t>. 2001; </a:t>
            </a:r>
            <a:r>
              <a:rPr lang="en-GB" sz="1200" dirty="0" err="1"/>
              <a:t>Kontaxakis</a:t>
            </a:r>
            <a:r>
              <a:rPr lang="en-GB" sz="1200" dirty="0"/>
              <a:t> </a:t>
            </a:r>
            <a:r>
              <a:rPr lang="en-GB" sz="1200" dirty="0" err="1"/>
              <a:t>e.a</a:t>
            </a:r>
            <a:r>
              <a:rPr lang="en-GB" sz="1200" dirty="0"/>
              <a:t>. 2005; </a:t>
            </a:r>
            <a:r>
              <a:rPr lang="en-GB" sz="1200" dirty="0" err="1"/>
              <a:t>Agid</a:t>
            </a:r>
            <a:r>
              <a:rPr lang="en-GB" sz="1200" dirty="0"/>
              <a:t> </a:t>
            </a:r>
            <a:r>
              <a:rPr lang="en-GB" sz="1200" dirty="0" err="1"/>
              <a:t>e.a</a:t>
            </a:r>
            <a:r>
              <a:rPr lang="en-GB" sz="1200" dirty="0"/>
              <a:t>. 2010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180975" algn="l"/>
              </a:tabLst>
            </a:pPr>
            <a:r>
              <a:rPr lang="en-GB" sz="1400" dirty="0" smtClean="0"/>
              <a:t>  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835696" y="1052736"/>
            <a:ext cx="5256584" cy="4896544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b="1" dirty="0" smtClean="0">
                <a:solidFill>
                  <a:schemeClr val="tx1"/>
                </a:solidFill>
              </a:rPr>
              <a:t>schizofrenie</a:t>
            </a:r>
            <a:endParaRPr kumimoji="0" lang="nl-NL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Oval 4"/>
          <p:cNvSpPr/>
          <p:nvPr/>
        </p:nvSpPr>
        <p:spPr bwMode="auto">
          <a:xfrm rot="10800000" flipH="1" flipV="1">
            <a:off x="2483768" y="1621160"/>
            <a:ext cx="4032448" cy="375205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600" b="1" dirty="0" smtClean="0">
                <a:solidFill>
                  <a:schemeClr val="tx1"/>
                </a:solidFill>
              </a:rPr>
              <a:t>r</a:t>
            </a: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ecidiverende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of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persisterende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symptomen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75%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3491880" y="2564904"/>
            <a:ext cx="1944216" cy="1800200"/>
          </a:xfrm>
          <a:prstGeom prst="ellipse">
            <a:avLst/>
          </a:prstGeom>
          <a:solidFill>
            <a:srgbClr val="66FF66"/>
          </a:solidFill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600" b="1" dirty="0"/>
              <a:t>t</a:t>
            </a: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herapie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resistentie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25%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779912" y="2852936"/>
            <a:ext cx="1368152" cy="1224136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863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/>
              <a:t>c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lozapine resistentie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55%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9208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67017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2512"/>
            <a:ext cx="77724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Memantine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additie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Meta-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RCTs,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93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MMSE, WMD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3.09,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&lt; 0.0001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96452" y="6021288"/>
            <a:ext cx="858961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200" dirty="0" smtClean="0"/>
              <a:t>Zheng W, Li XH, Yang XH</a:t>
            </a:r>
            <a:r>
              <a:rPr lang="en-US" sz="1200" baseline="30000" dirty="0" smtClean="0"/>
              <a:t> </a:t>
            </a:r>
            <a:r>
              <a:rPr lang="en-US" sz="1200" dirty="0" err="1" smtClean="0"/>
              <a:t>e.a</a:t>
            </a:r>
            <a:r>
              <a:rPr lang="en-US" sz="1200" dirty="0" smtClean="0"/>
              <a:t>. </a:t>
            </a:r>
            <a:r>
              <a:rPr lang="en-US" sz="1200" dirty="0"/>
              <a:t>Adjunctive </a:t>
            </a:r>
            <a:r>
              <a:rPr lang="en-US" sz="1200" dirty="0" err="1"/>
              <a:t>memantine</a:t>
            </a:r>
            <a:r>
              <a:rPr lang="en-US" sz="1200" dirty="0"/>
              <a:t> for schizophrenia: a meta-analysis of randomized, double-blind, placebo-controlled trials. </a:t>
            </a:r>
            <a:r>
              <a:rPr lang="nl-NL" sz="1200" dirty="0"/>
              <a:t>Psychol </a:t>
            </a:r>
            <a:r>
              <a:rPr lang="nl-NL" sz="1200" dirty="0" smtClean="0"/>
              <a:t>Med. 2018;48:72-81</a:t>
            </a:r>
            <a:endParaRPr lang="nl-NL" sz="1200" b="1" dirty="0"/>
          </a:p>
          <a:p>
            <a:pPr algn="ctr"/>
            <a:endParaRPr lang="nl-NL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16631"/>
            <a:ext cx="2536064" cy="18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67017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Fysieke </a:t>
            </a:r>
            <a:r>
              <a:rPr lang="nl-NL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inspanning</a:t>
            </a:r>
            <a:endParaRPr lang="nl-NL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Firth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e.a. 2016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algemene cognitie (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297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=.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41, </a:t>
            </a:r>
            <a:r>
              <a:rPr lang="en-GB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0.001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werkgeheugen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282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39,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 = 0.024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aandacht (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104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0.66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0.005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sociale cognitie (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 = 81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0.71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0.002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Dauwan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e.a. 2016 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Meta-analyse van 6 RCTs, N = 354</a:t>
            </a:r>
          </a:p>
          <a:p>
            <a:pPr marL="1085850"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Geen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effect op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cognitie</a:t>
            </a:r>
          </a:p>
          <a:p>
            <a:pPr marL="1085850"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Yoga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en lange termijn geheugen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(N=148,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 = 0.32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08" y="273885"/>
            <a:ext cx="2023080" cy="1974911"/>
          </a:xfrm>
          <a:prstGeom prst="rect">
            <a:avLst/>
          </a:prstGeom>
        </p:spPr>
      </p:pic>
      <p:sp>
        <p:nvSpPr>
          <p:cNvPr id="12" name="Tekstvak 23"/>
          <p:cNvSpPr txBox="1">
            <a:spLocks noChangeArrowheads="1"/>
          </p:cNvSpPr>
          <p:nvPr/>
        </p:nvSpPr>
        <p:spPr bwMode="auto">
          <a:xfrm>
            <a:off x="467544" y="6093296"/>
            <a:ext cx="82089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Firth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2016;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Dauwan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2016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04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67017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2512"/>
            <a:ext cx="7772400" cy="4114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Neurocognitieve en sociaal </a:t>
            </a:r>
            <a:r>
              <a:rPr lang="nl-NL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cognitieve </a:t>
            </a:r>
            <a:r>
              <a:rPr lang="nl-NL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interventies</a:t>
            </a:r>
            <a:endParaRPr lang="nl-NL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psychological therapy (IPT)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Cognitieve remediation therapy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Social cognitive training 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neurocognitive therapy (INT)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23"/>
          <p:cNvSpPr txBox="1">
            <a:spLocks noChangeArrowheads="1"/>
          </p:cNvSpPr>
          <p:nvPr/>
        </p:nvSpPr>
        <p:spPr bwMode="auto">
          <a:xfrm>
            <a:off x="539552" y="6093296"/>
            <a:ext cx="7992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err="1"/>
              <a:t>Roder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2011; Kurtz &amp; Richardson, 2012; </a:t>
            </a:r>
            <a:r>
              <a:rPr lang="en-GB" sz="1200" dirty="0" err="1"/>
              <a:t>Lindenmayer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2013; Pinkham &amp; Harvey, 2013; Mueller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2015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05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67017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 cognitieve </a:t>
            </a:r>
            <a:r>
              <a:rPr lang="nl-NL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Roder e.a. 2011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lgemene cognitie (29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RCTs,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= 0.53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0.01)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neurocognitie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(27 RCTs,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= 0.52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0.01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sociale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cognitie (15 RCTs,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= 0.70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0.01)</a:t>
            </a:r>
          </a:p>
          <a:p>
            <a:pPr marL="0" indent="0">
              <a:buNone/>
            </a:pP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Kurtz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Richardson, 2012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gezichtsemotie: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identificatie (15 RCTs, N = 488,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0.71, </a:t>
            </a:r>
            <a:r>
              <a:rPr lang="nl-NL" sz="1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0.01)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nderscheid (3 RCTs, N = 89,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1.01, </a:t>
            </a:r>
            <a:r>
              <a:rPr lang="nl-NL" sz="1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&lt; 0.01) 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theory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of mind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(7 RCTs, N = 186, </a:t>
            </a:r>
            <a:r>
              <a:rPr lang="nl-N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0.46, </a:t>
            </a:r>
            <a:r>
              <a:rPr lang="nl-NL" sz="1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&lt; 0.01)</a:t>
            </a:r>
          </a:p>
        </p:txBody>
      </p:sp>
      <p:sp>
        <p:nvSpPr>
          <p:cNvPr id="8" name="Tekstvak 23"/>
          <p:cNvSpPr txBox="1">
            <a:spLocks noChangeArrowheads="1"/>
          </p:cNvSpPr>
          <p:nvPr/>
        </p:nvSpPr>
        <p:spPr bwMode="auto">
          <a:xfrm>
            <a:off x="539552" y="6093296"/>
            <a:ext cx="7992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 err="1"/>
              <a:t>Roder</a:t>
            </a:r>
            <a:r>
              <a:rPr lang="en-GB" sz="1200" dirty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</a:t>
            </a:r>
            <a:r>
              <a:rPr lang="en-GB" sz="1200" dirty="0"/>
              <a:t>2011; </a:t>
            </a:r>
            <a:r>
              <a:rPr lang="nl-NL" sz="1200" dirty="0" smtClean="0"/>
              <a:t>Kurtz </a:t>
            </a:r>
            <a:r>
              <a:rPr lang="nl-NL" sz="1200" dirty="0"/>
              <a:t>&amp; Richardson, </a:t>
            </a:r>
            <a:r>
              <a:rPr lang="nl-NL" sz="1200" dirty="0" smtClean="0"/>
              <a:t>2012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04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3670176" cy="432048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Cognitieve symptomen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Neurocognitieve therapie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RCT (N = 156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) na 15 weken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therapie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bij follow-up na 9 maanden 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aandacht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 = 0.09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 = 0.02)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verbale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geheugen (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 = 0.26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 = 0.03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nl-N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sociale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cognitie (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 = 0.24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 = 0.008)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23"/>
          <p:cNvSpPr txBox="1">
            <a:spLocks noChangeArrowheads="1"/>
          </p:cNvSpPr>
          <p:nvPr/>
        </p:nvSpPr>
        <p:spPr bwMode="auto">
          <a:xfrm>
            <a:off x="539552" y="6021288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Mueller DR, Schmidt SJ, </a:t>
            </a:r>
            <a:r>
              <a:rPr lang="en-US" sz="1200" dirty="0" err="1"/>
              <a:t>Roder</a:t>
            </a:r>
            <a:r>
              <a:rPr lang="en-US" sz="1200" dirty="0"/>
              <a:t> V. One-year randomized controlled trial and follow-up of integrated neurocognitive therapy for schizophrenia outpatients. </a:t>
            </a:r>
            <a:r>
              <a:rPr lang="en-US" sz="1200" dirty="0" err="1"/>
              <a:t>Schizophr</a:t>
            </a:r>
            <a:r>
              <a:rPr lang="en-US" sz="1200" dirty="0"/>
              <a:t> Bull. </a:t>
            </a:r>
            <a:r>
              <a:rPr lang="en-US" sz="1200" dirty="0" smtClean="0"/>
              <a:t>2015;41,604-16</a:t>
            </a:r>
            <a:endParaRPr lang="nl-NL" sz="1200" dirty="0"/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89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3851920" y="2564904"/>
            <a:ext cx="1512168" cy="1368152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c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ognitieve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symptomen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940152" y="1628800"/>
            <a:ext cx="1944216" cy="770384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n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eurocognitieve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therapie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619672" y="1340768"/>
            <a:ext cx="1800200" cy="1152128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c</a:t>
            </a:r>
            <a:r>
              <a:rPr lang="nl-NL" sz="1200" b="1" dirty="0" smtClean="0">
                <a:solidFill>
                  <a:schemeClr val="tx1"/>
                </a:solidFill>
              </a:rPr>
              <a:t>lozapine o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phogen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tot t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herapeutische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spiegel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707904" y="4746848"/>
            <a:ext cx="1872208" cy="770384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lichamelijke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inspanning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043608" y="3594720"/>
            <a:ext cx="1872208" cy="770384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v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erlaag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clozapine bij sedatie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444208" y="3666728"/>
            <a:ext cx="1872208" cy="770384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b="1" dirty="0">
                <a:solidFill>
                  <a:schemeClr val="tx1"/>
                </a:solidFill>
              </a:rPr>
              <a:t>s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ociaal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cognitieve interventie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61" y="1916832"/>
            <a:ext cx="1947862" cy="23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17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2"/>
          </a:xfrm>
          <a:solidFill>
            <a:schemeClr val="bg1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776864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883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ten voor painting pa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572"/>
            <a:ext cx="8928992" cy="63017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923928" y="1628800"/>
            <a:ext cx="1656184" cy="785192"/>
          </a:xfrm>
          <a:prstGeom prst="ellipse">
            <a:avLst/>
          </a:prstGeom>
          <a:solidFill>
            <a:srgbClr val="FF5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clozapine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979712" y="1196752"/>
            <a:ext cx="1800200" cy="8162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aripiprazol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082851" y="2132856"/>
            <a:ext cx="1976981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topiramaat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043608" y="4885795"/>
            <a:ext cx="1130177" cy="919469"/>
          </a:xfrm>
          <a:prstGeom prst="ellipse">
            <a:avLst/>
          </a:prstGeom>
          <a:solidFill>
            <a:srgbClr val="FFCC00"/>
          </a:solidFill>
          <a:ln w="9525" cap="flat" cmpd="sng" algn="ctr">
            <a:solidFill>
              <a:srgbClr val="FD620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yoga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11560" y="3882752"/>
            <a:ext cx="1071736" cy="84239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sport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771800" y="2636912"/>
            <a:ext cx="2952328" cy="864096"/>
          </a:xfrm>
          <a:prstGeom prst="ellipse">
            <a:avLst/>
          </a:prstGeom>
          <a:solidFill>
            <a:srgbClr val="FF66FF"/>
          </a:solidFill>
          <a:ln w="952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dirty="0"/>
              <a:t>c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ognitieve</a:t>
            </a:r>
            <a:r>
              <a:rPr kumimoji="0" lang="nl-NL" sz="1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gedragstherapie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491880" y="620688"/>
            <a:ext cx="2376264" cy="777280"/>
          </a:xfrm>
          <a:prstGeom prst="ellipse">
            <a:avLst/>
          </a:prstGeom>
          <a:solidFill>
            <a:srgbClr val="99CC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dirty="0" smtClean="0"/>
              <a:t>antidepressiva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195736" y="3789040"/>
            <a:ext cx="2808312" cy="835496"/>
          </a:xfrm>
          <a:prstGeom prst="ellipse">
            <a:avLst/>
          </a:prstGeom>
          <a:solidFill>
            <a:srgbClr val="FFCC99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dirty="0" smtClean="0"/>
              <a:t>neuro</a:t>
            </a:r>
            <a:r>
              <a:rPr kumimoji="0" lang="nl-NL" sz="1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cognitieve therapie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228184" y="2204864"/>
            <a:ext cx="2007840" cy="65805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muziek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611560" y="3134072"/>
            <a:ext cx="2225770" cy="654968"/>
          </a:xfrm>
          <a:prstGeom prst="ellipse">
            <a:avLst/>
          </a:prstGeom>
          <a:solidFill>
            <a:srgbClr val="FFCCFF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dirty="0" smtClean="0"/>
              <a:t>vroegdetectie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148064" y="4149080"/>
            <a:ext cx="2952328" cy="864096"/>
          </a:xfrm>
          <a:prstGeom prst="ellipse">
            <a:avLst/>
          </a:prstGeom>
          <a:solidFill>
            <a:srgbClr val="0DF8F3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 dirty="0"/>
              <a:t>e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lektroconvulsieve</a:t>
            </a:r>
            <a:r>
              <a:rPr kumimoji="0" lang="nl-NL" sz="1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therapie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24128" y="1268760"/>
            <a:ext cx="2007840" cy="65805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memantine</a:t>
            </a:r>
          </a:p>
        </p:txBody>
      </p:sp>
    </p:spTree>
    <p:extLst>
      <p:ext uri="{BB962C8B-B14F-4D97-AF65-F5344CB8AC3E}">
        <p14:creationId xmlns:p14="http://schemas.microsoft.com/office/powerpoint/2010/main" val="3395969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601" y="458670"/>
            <a:ext cx="4990519" cy="594066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Toekomstig psychoseonderzoek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66935"/>
            <a:ext cx="5112568" cy="3834426"/>
          </a:xfrm>
        </p:spPr>
      </p:pic>
      <p:sp>
        <p:nvSpPr>
          <p:cNvPr id="3" name="Oval 2"/>
          <p:cNvSpPr/>
          <p:nvPr/>
        </p:nvSpPr>
        <p:spPr bwMode="auto">
          <a:xfrm>
            <a:off x="3203848" y="4365104"/>
            <a:ext cx="1656184" cy="86409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400" b="1" dirty="0"/>
              <a:t>m</a:t>
            </a:r>
            <a:r>
              <a:rPr kumimoji="0" lang="nl-NL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emantine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868144" y="2730624"/>
            <a:ext cx="3384376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400" b="1" dirty="0"/>
              <a:t>v</a:t>
            </a:r>
            <a:r>
              <a:rPr lang="nl-NL" sz="1400" b="1" dirty="0" smtClean="0"/>
              <a:t>roege eerste psychose</a:t>
            </a:r>
            <a:endParaRPr kumimoji="0" lang="nl-NL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-180528" y="3429000"/>
            <a:ext cx="3240360" cy="86409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400" b="1" dirty="0"/>
              <a:t>n</a:t>
            </a:r>
            <a:r>
              <a:rPr lang="nl-NL" sz="1400" b="1" dirty="0" smtClean="0"/>
              <a:t>egatieve symptomen</a:t>
            </a:r>
            <a:endParaRPr kumimoji="0" lang="nl-NL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123728" y="2564904"/>
            <a:ext cx="1728192" cy="86409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400" b="1" dirty="0" smtClean="0"/>
              <a:t>cognitie</a:t>
            </a:r>
            <a:endParaRPr kumimoji="0" lang="nl-NL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300192" y="3810744"/>
            <a:ext cx="1512168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clozapine</a:t>
            </a:r>
          </a:p>
        </p:txBody>
      </p:sp>
    </p:spTree>
    <p:extLst>
      <p:ext uri="{BB962C8B-B14F-4D97-AF65-F5344CB8AC3E}">
        <p14:creationId xmlns:p14="http://schemas.microsoft.com/office/powerpoint/2010/main" val="363973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405247"/>
            <a:ext cx="4941962" cy="7412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401"/>
            <a:ext cx="5073316" cy="6892689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 bwMode="auto">
          <a:xfrm>
            <a:off x="251520" y="138336"/>
            <a:ext cx="1368152" cy="914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Vragen?</a:t>
            </a:r>
          </a:p>
        </p:txBody>
      </p:sp>
      <p:sp>
        <p:nvSpPr>
          <p:cNvPr id="5" name="Cloud 4"/>
          <p:cNvSpPr/>
          <p:nvPr/>
        </p:nvSpPr>
        <p:spPr bwMode="auto">
          <a:xfrm>
            <a:off x="6516216" y="116632"/>
            <a:ext cx="2337012" cy="93610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Opmerkingen?</a:t>
            </a:r>
          </a:p>
        </p:txBody>
      </p:sp>
    </p:spTree>
    <p:extLst>
      <p:ext uri="{BB962C8B-B14F-4D97-AF65-F5344CB8AC3E}">
        <p14:creationId xmlns:p14="http://schemas.microsoft.com/office/powerpoint/2010/main" val="1520158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476672"/>
            <a:ext cx="3455739" cy="57584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nl-NL" sz="2400" dirty="0" smtClean="0">
                <a:latin typeface="Arial" charset="0"/>
              </a:rPr>
              <a:t>Glutamaat hypothese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68703"/>
            <a:ext cx="3073121" cy="1536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844824"/>
            <a:ext cx="4859913" cy="39863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3563888" y="3284984"/>
            <a:ext cx="1368152" cy="864096"/>
          </a:xfrm>
          <a:prstGeom prst="ellipse">
            <a:avLst/>
          </a:prstGeom>
          <a:solidFill>
            <a:srgbClr val="99CCFF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glutamaat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716016" y="3284984"/>
            <a:ext cx="1296144" cy="8532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dopamine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7308304" y="4149080"/>
            <a:ext cx="1058416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GABA</a:t>
            </a:r>
          </a:p>
        </p:txBody>
      </p:sp>
      <p:sp>
        <p:nvSpPr>
          <p:cNvPr id="13" name="&quot;No&quot; Symbol 12"/>
          <p:cNvSpPr/>
          <p:nvPr/>
        </p:nvSpPr>
        <p:spPr bwMode="auto">
          <a:xfrm>
            <a:off x="1043608" y="1412776"/>
            <a:ext cx="2304256" cy="2160240"/>
          </a:xfrm>
          <a:prstGeom prst="noSmoking">
            <a:avLst/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NMDA receptor</a:t>
            </a:r>
          </a:p>
        </p:txBody>
      </p:sp>
    </p:spTree>
    <p:extLst>
      <p:ext uri="{BB962C8B-B14F-4D97-AF65-F5344CB8AC3E}">
        <p14:creationId xmlns:p14="http://schemas.microsoft.com/office/powerpoint/2010/main" val="2634631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08720"/>
            <a:ext cx="5185605" cy="5112568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 bwMode="auto">
          <a:xfrm>
            <a:off x="1835696" y="332656"/>
            <a:ext cx="1944216" cy="1202432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nl-NL" sz="1400" b="1" dirty="0">
                <a:solidFill>
                  <a:srgbClr val="000000"/>
                </a:solidFill>
              </a:rPr>
              <a:t>c</a:t>
            </a:r>
            <a:r>
              <a:rPr lang="nl-NL" sz="1400" b="1" dirty="0" smtClean="0">
                <a:solidFill>
                  <a:srgbClr val="000000"/>
                </a:solidFill>
              </a:rPr>
              <a:t>lozapine respons</a:t>
            </a:r>
            <a:endParaRPr lang="nl-NL" sz="1400" b="1" dirty="0">
              <a:solidFill>
                <a:srgbClr val="000000"/>
              </a:solidFill>
            </a:endParaRPr>
          </a:p>
        </p:txBody>
      </p:sp>
      <p:sp>
        <p:nvSpPr>
          <p:cNvPr id="21" name="Cloud 20"/>
          <p:cNvSpPr/>
          <p:nvPr/>
        </p:nvSpPr>
        <p:spPr bwMode="auto">
          <a:xfrm>
            <a:off x="4716016" y="1052736"/>
            <a:ext cx="2016224" cy="1130424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nl-NL" sz="1400" b="1" dirty="0" smtClean="0">
                <a:solidFill>
                  <a:srgbClr val="000000"/>
                </a:solidFill>
              </a:rPr>
              <a:t>biomarker</a:t>
            </a:r>
            <a:endParaRPr lang="nl-NL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92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0728"/>
            <a:ext cx="4500501" cy="50005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18448083">
            <a:off x="3796948" y="3310281"/>
            <a:ext cx="1217462" cy="5746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400" b="1" dirty="0" smtClean="0"/>
              <a:t>glutmaat</a:t>
            </a:r>
            <a:endParaRPr kumimoji="0" lang="nl-NL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030" name="Picture 6" descr="Afbeeldingsresultaten voor vraagtek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1807"/>
            <a:ext cx="540061" cy="14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9552" y="5879013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endParaRPr lang="en-US" sz="1200" dirty="0"/>
          </a:p>
          <a:p>
            <a:pPr algn="ctr">
              <a:tabLst>
                <a:tab pos="180975" algn="l"/>
              </a:tabLst>
            </a:pPr>
            <a:r>
              <a:rPr lang="en-US" sz="1200" dirty="0" err="1" smtClean="0"/>
              <a:t>Krivoy</a:t>
            </a:r>
            <a:r>
              <a:rPr lang="en-US" sz="1200" dirty="0" smtClean="0"/>
              <a:t> A Hochman E, </a:t>
            </a:r>
            <a:r>
              <a:rPr lang="en-US" sz="1200" dirty="0" err="1" smtClean="0"/>
              <a:t>Sendt</a:t>
            </a:r>
            <a:r>
              <a:rPr lang="en-US" sz="1200" dirty="0" smtClean="0"/>
              <a:t> KV </a:t>
            </a:r>
            <a:r>
              <a:rPr lang="en-US" sz="1200" dirty="0" err="1" smtClean="0"/>
              <a:t>e.a</a:t>
            </a:r>
            <a:r>
              <a:rPr lang="en-US" sz="1200" dirty="0" smtClean="0"/>
              <a:t>. Association </a:t>
            </a:r>
            <a:r>
              <a:rPr lang="en-US" sz="1200" dirty="0"/>
              <a:t>between serum levels of glutamate and neurotrophic factors and response to clozapine treatment, </a:t>
            </a:r>
            <a:r>
              <a:rPr lang="en-US" sz="1200" dirty="0" err="1"/>
              <a:t>Schizophr</a:t>
            </a:r>
            <a:r>
              <a:rPr lang="en-US" sz="1200" dirty="0"/>
              <a:t>. Res. (2017), http://dx.doi.org/10.1016/j.schres.2017.05.040</a:t>
            </a:r>
            <a:r>
              <a:rPr lang="en-GB" sz="1200" dirty="0" smtClean="0"/>
              <a:t> 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22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3670176" cy="576064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Mechanisme clozapine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4784"/>
            <a:ext cx="7486600" cy="43924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Uitgebreid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receptor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bindingsprofiel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D4 </a:t>
            </a:r>
            <a:r>
              <a:rPr lang="en-GB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antagonisme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D1, D2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5-HT1A, 5-HT3, 5-HT6, 5-HT7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5-HT2A 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</a:t>
            </a:r>
            <a:r>
              <a:rPr lang="en-GB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agonisme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α1, α-2A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α-2B, α-2C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acetylcholine M1, M2, M3, M4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istamine H1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gamma-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aminoboterzuur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(GABA)-</a:t>
            </a:r>
            <a:r>
              <a:rPr lang="en-GB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gemedieerde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inhiberende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neurotransmissie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neemt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lutamaat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agonisme</a:t>
            </a:r>
            <a:endParaRPr lang="en-GB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9552" y="6108685"/>
            <a:ext cx="82089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en-GB" sz="1200" dirty="0" smtClean="0"/>
              <a:t>Chiodo &amp; </a:t>
            </a:r>
            <a:r>
              <a:rPr lang="en-GB" sz="1200" dirty="0" err="1" smtClean="0"/>
              <a:t>Bunney</a:t>
            </a:r>
            <a:r>
              <a:rPr lang="en-GB" sz="1200" dirty="0" smtClean="0"/>
              <a:t>, 1983; Weiner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2001; </a:t>
            </a:r>
            <a:r>
              <a:rPr lang="en-GB" sz="1200" dirty="0" err="1" smtClean="0"/>
              <a:t>Prus</a:t>
            </a:r>
            <a:r>
              <a:rPr lang="en-GB" sz="1200" dirty="0" smtClean="0"/>
              <a:t>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2016, Miyamoto </a:t>
            </a:r>
            <a:r>
              <a:rPr lang="en-GB" sz="1200" dirty="0" err="1" smtClean="0"/>
              <a:t>e.a</a:t>
            </a:r>
            <a:r>
              <a:rPr lang="en-GB" sz="1200" dirty="0" smtClean="0"/>
              <a:t>. 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287" y="188231"/>
            <a:ext cx="1864906" cy="172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03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9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9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31265</TotalTime>
  <Words>2509</Words>
  <Application>Microsoft Office PowerPoint</Application>
  <PresentationFormat>Diavoorstelling (4:3)</PresentationFormat>
  <Paragraphs>483</Paragraphs>
  <Slides>59</Slides>
  <Notes>11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7" baseType="lpstr">
      <vt:lpstr>MS Mincho</vt:lpstr>
      <vt:lpstr>Arial</vt:lpstr>
      <vt:lpstr>Arial Narrow</vt:lpstr>
      <vt:lpstr>Symbol</vt:lpstr>
      <vt:lpstr>Times New Roman</vt:lpstr>
      <vt:lpstr>Wingdings</vt:lpstr>
      <vt:lpstr>Standaardontwerp</vt:lpstr>
      <vt:lpstr>Acrobat Document</vt:lpstr>
      <vt:lpstr>Interventies bij therapieresistente  positieve, negatieve symptomen en cognitieve symptomen bij schizofrenie</vt:lpstr>
      <vt:lpstr>Bron</vt:lpstr>
      <vt:lpstr>Verschijnselen schizofrenie</vt:lpstr>
      <vt:lpstr>Lifetime prevalentie schizofrenie</vt:lpstr>
      <vt:lpstr>Clozapineresistente schizofrenie</vt:lpstr>
      <vt:lpstr>Glutamaat hypothese</vt:lpstr>
      <vt:lpstr>PowerPoint-presentatie</vt:lpstr>
      <vt:lpstr>PowerPoint-presentatie</vt:lpstr>
      <vt:lpstr>Mechanisme clozapine</vt:lpstr>
      <vt:lpstr>Onderzoek naar clozapine</vt:lpstr>
      <vt:lpstr>Onderzoek naar clozapineresistentie</vt:lpstr>
      <vt:lpstr>PowerPoint-presentatie</vt:lpstr>
      <vt:lpstr>Clozapineresistente schizofrenie</vt:lpstr>
      <vt:lpstr>Clozapineresistente positieve symptomen</vt:lpstr>
      <vt:lpstr>Clozapineresistente positieve symptomen</vt:lpstr>
      <vt:lpstr>Clozapineresistente positieve symptomen</vt:lpstr>
      <vt:lpstr>Positieve symptomen</vt:lpstr>
      <vt:lpstr>Positieve symptomen</vt:lpstr>
      <vt:lpstr>Positieve symptomen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Clozapineresistente schizofrenie</vt:lpstr>
      <vt:lpstr>Secundaire negatieve symptomen</vt:lpstr>
      <vt:lpstr>PowerPoint-presentatie</vt:lpstr>
      <vt:lpstr>Negatieve symptomen</vt:lpstr>
      <vt:lpstr>Negatieve symptomen</vt:lpstr>
      <vt:lpstr>Negatieve symptomen</vt:lpstr>
      <vt:lpstr>Clozapineresistente negatieve symptomen</vt:lpstr>
      <vt:lpstr>Clozapineresistente negatieve symptomen </vt:lpstr>
      <vt:lpstr>Negatieve symptomen</vt:lpstr>
      <vt:lpstr>Clozapineresistente negatieve symptomen</vt:lpstr>
      <vt:lpstr>Negatieve symptomen</vt:lpstr>
      <vt:lpstr>Clozapineresistente negatieve symptomen</vt:lpstr>
      <vt:lpstr>PowerPoint-presentatie</vt:lpstr>
      <vt:lpstr>PowerPoint-presentatie</vt:lpstr>
      <vt:lpstr>Negatieve symptomen</vt:lpstr>
      <vt:lpstr>Negatieve symptomen</vt:lpstr>
      <vt:lpstr>Onderzoek naar negatieve symptomen</vt:lpstr>
      <vt:lpstr>PowerPoint-presentatie</vt:lpstr>
      <vt:lpstr>PowerPoint-presentatie</vt:lpstr>
      <vt:lpstr>PowerPoint-presentatie</vt:lpstr>
      <vt:lpstr>Keuze additietherapie bijwerkingenprofiel</vt:lpstr>
      <vt:lpstr>Keuze additietherapie bijwerkingenprofiel</vt:lpstr>
      <vt:lpstr>PowerPoint-presentatie</vt:lpstr>
      <vt:lpstr>Cognitieve symptomen</vt:lpstr>
      <vt:lpstr>Cognitieve symptomen</vt:lpstr>
      <vt:lpstr>Cognitieve symptomen</vt:lpstr>
      <vt:lpstr>Cognitieve symptomen</vt:lpstr>
      <vt:lpstr>Cognitieve symptomen</vt:lpstr>
      <vt:lpstr>Cognitieve symptomen</vt:lpstr>
      <vt:lpstr>Cognitieve symptomen</vt:lpstr>
      <vt:lpstr>PowerPoint-presentatie</vt:lpstr>
      <vt:lpstr>PowerPoint-presentatie</vt:lpstr>
      <vt:lpstr>PowerPoint-presentatie</vt:lpstr>
      <vt:lpstr>Toekomstig psychoseonderzoek</vt:lpstr>
      <vt:lpstr>PowerPoint-presentatie</vt:lpstr>
    </vt:vector>
  </TitlesOfParts>
  <Company>Mentrum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Katwijkse ziekte</dc:title>
  <dc:creator>Systeembeheer</dc:creator>
  <cp:lastModifiedBy>Bogers, Jan</cp:lastModifiedBy>
  <cp:revision>3082</cp:revision>
  <dcterms:created xsi:type="dcterms:W3CDTF">2007-08-30T09:04:31Z</dcterms:created>
  <dcterms:modified xsi:type="dcterms:W3CDTF">2019-01-23T00:08:09Z</dcterms:modified>
</cp:coreProperties>
</file>