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67" r:id="rId5"/>
    <p:sldId id="270" r:id="rId6"/>
    <p:sldId id="273" r:id="rId7"/>
    <p:sldId id="271" r:id="rId8"/>
    <p:sldId id="276" r:id="rId9"/>
    <p:sldId id="277" r:id="rId10"/>
    <p:sldId id="272" r:id="rId11"/>
    <p:sldId id="275" r:id="rId12"/>
    <p:sldId id="258" r:id="rId13"/>
    <p:sldId id="259" r:id="rId14"/>
    <p:sldId id="260" r:id="rId15"/>
    <p:sldId id="262" r:id="rId16"/>
    <p:sldId id="261" r:id="rId17"/>
    <p:sldId id="263" r:id="rId18"/>
    <p:sldId id="264" r:id="rId19"/>
    <p:sldId id="265" r:id="rId20"/>
    <p:sldId id="269" r:id="rId21"/>
    <p:sldId id="26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F1EC-E8CD-4A31-8157-B71607FFE3B3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DA-637F-437A-BAD8-56CF454B1A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56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F1EC-E8CD-4A31-8157-B71607FFE3B3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DA-637F-437A-BAD8-56CF454B1A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44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F1EC-E8CD-4A31-8157-B71607FFE3B3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DA-637F-437A-BAD8-56CF454B1A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490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F1EC-E8CD-4A31-8157-B71607FFE3B3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DA-637F-437A-BAD8-56CF454B1A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4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F1EC-E8CD-4A31-8157-B71607FFE3B3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DA-637F-437A-BAD8-56CF454B1A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33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F1EC-E8CD-4A31-8157-B71607FFE3B3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DA-637F-437A-BAD8-56CF454B1A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349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F1EC-E8CD-4A31-8157-B71607FFE3B3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DA-637F-437A-BAD8-56CF454B1A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F1EC-E8CD-4A31-8157-B71607FFE3B3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DA-637F-437A-BAD8-56CF454B1A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47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F1EC-E8CD-4A31-8157-B71607FFE3B3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DA-637F-437A-BAD8-56CF454B1A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0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F1EC-E8CD-4A31-8157-B71607FFE3B3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DA-637F-437A-BAD8-56CF454B1A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89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F1EC-E8CD-4A31-8157-B71607FFE3B3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DA-637F-437A-BAD8-56CF454B1A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956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3F1EC-E8CD-4A31-8157-B71607FFE3B3}" type="datetimeFigureOut">
              <a:rPr lang="en-US" smtClean="0"/>
              <a:t>9/14/2018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E0ADA-637F-437A-BAD8-56CF454B1A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Voortgang</a:t>
            </a:r>
            <a:r>
              <a:rPr lang="en-US" dirty="0" smtClean="0"/>
              <a:t>, </a:t>
            </a:r>
            <a:r>
              <a:rPr lang="en-US" dirty="0" err="1" smtClean="0"/>
              <a:t>knelpunten</a:t>
            </a:r>
            <a:r>
              <a:rPr lang="en-US" dirty="0" smtClean="0"/>
              <a:t> en </a:t>
            </a:r>
            <a:r>
              <a:rPr lang="en-US" dirty="0" err="1" smtClean="0"/>
              <a:t>toekomstplannen</a:t>
            </a:r>
            <a:endParaRPr lang="en-US" dirty="0"/>
          </a:p>
        </p:txBody>
      </p:sp>
      <p:pic>
        <p:nvPicPr>
          <p:cNvPr id="1026" name="Picture 2" descr="O:\Psychiatrie\cloz-nl\GENERAL\Lay-out; logo's - study files\clozlogo-versie fin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692696"/>
            <a:ext cx="2865109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51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 smtClean="0"/>
              <a:t>Interview </a:t>
            </a:r>
            <a:r>
              <a:rPr lang="nl-NL" dirty="0"/>
              <a:t>met de patiënt waarin:</a:t>
            </a:r>
            <a:br>
              <a:rPr lang="nl-NL" dirty="0"/>
            </a:br>
            <a:r>
              <a:rPr lang="nl-NL" sz="2800" dirty="0"/>
              <a:t>- </a:t>
            </a:r>
            <a:r>
              <a:rPr lang="nl-NL" sz="2800" dirty="0" err="1"/>
              <a:t>Clinical</a:t>
            </a:r>
            <a:r>
              <a:rPr lang="nl-NL" sz="2800" dirty="0"/>
              <a:t> Global </a:t>
            </a:r>
            <a:r>
              <a:rPr lang="nl-NL" sz="2800" dirty="0" err="1"/>
              <a:t>Impression</a:t>
            </a:r>
            <a:r>
              <a:rPr lang="nl-NL" sz="2800" dirty="0"/>
              <a:t> (CGI</a:t>
            </a:r>
            <a:r>
              <a:rPr lang="nl-NL" sz="2800" dirty="0" smtClean="0"/>
              <a:t>) en/of </a:t>
            </a:r>
            <a:r>
              <a:rPr lang="nl-NL" sz="2800" dirty="0" err="1" smtClean="0"/>
              <a:t>Positive</a:t>
            </a:r>
            <a:r>
              <a:rPr lang="nl-NL" sz="2800" dirty="0" smtClean="0"/>
              <a:t> and </a:t>
            </a:r>
            <a:r>
              <a:rPr lang="nl-NL" sz="2800" dirty="0" err="1" smtClean="0"/>
              <a:t>Negative</a:t>
            </a:r>
            <a:r>
              <a:rPr lang="nl-NL" sz="2800" dirty="0" smtClean="0"/>
              <a:t> </a:t>
            </a:r>
            <a:r>
              <a:rPr lang="nl-NL" sz="2800" dirty="0" err="1" smtClean="0"/>
              <a:t>Syndrome</a:t>
            </a:r>
            <a:r>
              <a:rPr lang="nl-NL" sz="2800" dirty="0" smtClean="0"/>
              <a:t> </a:t>
            </a:r>
            <a:r>
              <a:rPr lang="nl-NL" sz="2800" dirty="0" err="1" smtClean="0"/>
              <a:t>Scale</a:t>
            </a:r>
            <a:r>
              <a:rPr lang="nl-NL" sz="2800" dirty="0" smtClean="0"/>
              <a:t> (PANSS) </a:t>
            </a:r>
            <a:r>
              <a:rPr lang="nl-NL" sz="2800" dirty="0"/>
              <a:t>wordt </a:t>
            </a:r>
            <a:r>
              <a:rPr lang="nl-NL" sz="2800" dirty="0" smtClean="0"/>
              <a:t>bepaald *</a:t>
            </a:r>
            <a:r>
              <a:rPr lang="nl-NL" sz="2800" dirty="0"/>
              <a:t/>
            </a:r>
            <a:br>
              <a:rPr lang="nl-NL" sz="2800" dirty="0"/>
            </a:br>
            <a:r>
              <a:rPr lang="nl-NL" sz="2800" dirty="0"/>
              <a:t>- Bijwerkingen</a:t>
            </a:r>
            <a:br>
              <a:rPr lang="nl-NL" sz="2800" dirty="0"/>
            </a:br>
            <a:r>
              <a:rPr lang="nl-NL" sz="2800" dirty="0"/>
              <a:t>- </a:t>
            </a:r>
            <a:r>
              <a:rPr lang="nl-NL" sz="2800" dirty="0" smtClean="0"/>
              <a:t>Epidemiologische data (demografie)</a:t>
            </a:r>
            <a:r>
              <a:rPr lang="nl-NL" sz="2800" dirty="0"/>
              <a:t/>
            </a:r>
            <a:br>
              <a:rPr lang="nl-NL" sz="2800" dirty="0"/>
            </a:br>
            <a:r>
              <a:rPr lang="nl-NL" sz="2800" dirty="0"/>
              <a:t>- </a:t>
            </a:r>
            <a:r>
              <a:rPr lang="nl-NL" sz="2800" dirty="0" err="1" smtClean="0"/>
              <a:t>Ziektegerelateerde</a:t>
            </a:r>
            <a:r>
              <a:rPr lang="nl-NL" sz="2800" dirty="0" smtClean="0"/>
              <a:t> data (diagnose, start psychose)</a:t>
            </a:r>
            <a:r>
              <a:rPr lang="nl-NL" sz="2800" dirty="0"/>
              <a:t/>
            </a:r>
            <a:br>
              <a:rPr lang="nl-NL" sz="2800" dirty="0"/>
            </a:br>
            <a:r>
              <a:rPr lang="nl-NL" sz="2800" dirty="0"/>
              <a:t>- </a:t>
            </a:r>
            <a:r>
              <a:rPr lang="nl-NL" sz="2800" dirty="0" err="1" smtClean="0"/>
              <a:t>Farmacotherapeutsiche</a:t>
            </a:r>
            <a:r>
              <a:rPr lang="nl-NL" sz="2800" dirty="0" smtClean="0"/>
              <a:t> data (info medicatie) *</a:t>
            </a:r>
            <a:r>
              <a:rPr lang="nl-NL" sz="2800" dirty="0"/>
              <a:t/>
            </a:r>
            <a:br>
              <a:rPr lang="nl-NL" sz="2800" dirty="0"/>
            </a:br>
            <a:r>
              <a:rPr lang="nl-NL" sz="2800" dirty="0"/>
              <a:t>- </a:t>
            </a:r>
            <a:r>
              <a:rPr lang="nl-NL" sz="2800" dirty="0" smtClean="0"/>
              <a:t>Lichamelijk onderzoek</a:t>
            </a:r>
            <a:br>
              <a:rPr lang="nl-NL" sz="2800" dirty="0" smtClean="0"/>
            </a:br>
            <a:r>
              <a:rPr lang="nl-NL" sz="2800" dirty="0" smtClean="0"/>
              <a:t>- EQ-5D-5L, MARS, tabak/alcohol/drugs gebruik</a:t>
            </a:r>
            <a:endParaRPr lang="nl-NL" sz="2800" dirty="0"/>
          </a:p>
          <a:p>
            <a:endParaRPr lang="nl-NL" dirty="0"/>
          </a:p>
          <a:p>
            <a:endParaRPr lang="nl-NL" dirty="0"/>
          </a:p>
          <a:p>
            <a:r>
              <a:rPr lang="nl-NL" dirty="0" smtClean="0"/>
              <a:t>Bloedafname voor (tijdens reguliere leukocytencontrole): *</a:t>
            </a:r>
            <a:br>
              <a:rPr lang="nl-NL" dirty="0" smtClean="0"/>
            </a:br>
            <a:r>
              <a:rPr lang="nl-NL" dirty="0" smtClean="0"/>
              <a:t>- DNA analyse</a:t>
            </a:r>
            <a:br>
              <a:rPr lang="nl-NL" dirty="0" smtClean="0"/>
            </a:br>
            <a:r>
              <a:rPr lang="nl-NL" dirty="0" smtClean="0"/>
              <a:t>- RNA analyse 			</a:t>
            </a:r>
            <a:r>
              <a:rPr lang="nl-NL" sz="1600" dirty="0" smtClean="0"/>
              <a:t>Onderzoek: 12,5 ml per keer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- Bloedspiegel clozapine		</a:t>
            </a:r>
            <a:br>
              <a:rPr lang="nl-NL" dirty="0" smtClean="0"/>
            </a:br>
            <a:r>
              <a:rPr lang="nl-NL" dirty="0" smtClean="0"/>
              <a:t>- Lokale </a:t>
            </a:r>
            <a:r>
              <a:rPr lang="nl-NL" dirty="0" err="1" smtClean="0"/>
              <a:t>labwaarden</a:t>
            </a:r>
            <a:r>
              <a:rPr lang="nl-NL" dirty="0" smtClean="0"/>
              <a:t>		</a:t>
            </a:r>
            <a:r>
              <a:rPr lang="nl-NL" sz="1800" dirty="0" smtClean="0"/>
              <a:t>Praktijk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Hoe?</a:t>
            </a:r>
            <a:endParaRPr lang="nl-NL" dirty="0"/>
          </a:p>
        </p:txBody>
      </p:sp>
      <p:sp>
        <p:nvSpPr>
          <p:cNvPr id="5" name="Rechteraccolade 4"/>
          <p:cNvSpPr/>
          <p:nvPr/>
        </p:nvSpPr>
        <p:spPr>
          <a:xfrm>
            <a:off x="4241056" y="4869160"/>
            <a:ext cx="500236" cy="4320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6" name="Rechteraccolade 5"/>
          <p:cNvSpPr/>
          <p:nvPr/>
        </p:nvSpPr>
        <p:spPr>
          <a:xfrm>
            <a:off x="4249874" y="5453608"/>
            <a:ext cx="500236" cy="4320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6314380" y="6309320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* 3 visites</a:t>
            </a:r>
            <a:endParaRPr lang="nl-NL" sz="1200" dirty="0"/>
          </a:p>
        </p:txBody>
      </p:sp>
      <p:pic>
        <p:nvPicPr>
          <p:cNvPr id="9" name="Picture 2" descr="O:\Psychiatrie\cloz-nl\clozlogo-versie 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560" y="0"/>
            <a:ext cx="1674273" cy="1641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91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Verdeling centra - NL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400" dirty="0" smtClean="0"/>
              <a:t>UMC Utrecht: 83 patiënten afgerond (+10 nieuwe gebruikers) </a:t>
            </a:r>
          </a:p>
          <a:p>
            <a:r>
              <a:rPr lang="nl-NL" sz="2400" dirty="0" smtClean="0"/>
              <a:t>GGZ-NHN: 51 patiënten afgerond (+2 nieuwe gebruikers)</a:t>
            </a:r>
          </a:p>
          <a:p>
            <a:r>
              <a:rPr lang="nl-NL" sz="2400" dirty="0" smtClean="0"/>
              <a:t>GGZ Rivierduinen: 21 patiënten afgerond (+1 nieuwe gebruiker)</a:t>
            </a:r>
          </a:p>
          <a:p>
            <a:r>
              <a:rPr lang="nl-NL" sz="2400" dirty="0" err="1" smtClean="0"/>
              <a:t>Yulius</a:t>
            </a:r>
            <a:r>
              <a:rPr lang="nl-NL" sz="2400" dirty="0" smtClean="0"/>
              <a:t> (gesloten): 5 patiënten afgerond</a:t>
            </a:r>
          </a:p>
          <a:p>
            <a:r>
              <a:rPr lang="nl-NL" sz="2400" dirty="0" err="1" smtClean="0"/>
              <a:t>Altrecht</a:t>
            </a:r>
            <a:r>
              <a:rPr lang="nl-NL" sz="2400" dirty="0" smtClean="0"/>
              <a:t>: 1 patiënt afgerond</a:t>
            </a:r>
          </a:p>
          <a:p>
            <a:r>
              <a:rPr lang="nl-NL" sz="2400" i="1" dirty="0" smtClean="0"/>
              <a:t>Mondriaan: 7 patiënten doorverwezen</a:t>
            </a:r>
          </a:p>
          <a:p>
            <a:r>
              <a:rPr lang="nl-NL" sz="2400" i="1" dirty="0" smtClean="0"/>
              <a:t>Pro Persona: 4 patiënten doorverwezen</a:t>
            </a:r>
          </a:p>
          <a:p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b="1" dirty="0" smtClean="0"/>
              <a:t>Totaal aantal patiënten NL: 161+ 200 patiënten GROUP studie = 361 </a:t>
            </a:r>
            <a:endParaRPr lang="nl-NL" sz="2400" b="1" dirty="0"/>
          </a:p>
          <a:p>
            <a:endParaRPr lang="nl-NL" dirty="0"/>
          </a:p>
        </p:txBody>
      </p:sp>
      <p:pic>
        <p:nvPicPr>
          <p:cNvPr id="4" name="Picture 2" descr="O:\Psychiatrie\cloz-nl\GENERAL\Lay-out; logo's - study files\clozlogo-versie 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067" y="48847"/>
            <a:ext cx="161621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703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Uitbreiding - buitenland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Ludwig </a:t>
            </a:r>
            <a:r>
              <a:rPr lang="en-US" sz="2200" dirty="0" err="1"/>
              <a:t>Maximilians</a:t>
            </a:r>
            <a:r>
              <a:rPr lang="en-US" sz="2200" dirty="0"/>
              <a:t> </a:t>
            </a:r>
            <a:r>
              <a:rPr lang="en-US" sz="2200" dirty="0" err="1"/>
              <a:t>Universität</a:t>
            </a:r>
            <a:r>
              <a:rPr lang="en-US" sz="2200" dirty="0"/>
              <a:t> </a:t>
            </a:r>
            <a:r>
              <a:rPr lang="en-US" sz="2200" dirty="0" smtClean="0"/>
              <a:t>Munich: 54 </a:t>
            </a:r>
            <a:r>
              <a:rPr lang="en-US" sz="2200" dirty="0" err="1" smtClean="0"/>
              <a:t>patiënten</a:t>
            </a:r>
            <a:r>
              <a:rPr lang="en-US" sz="2200" dirty="0" smtClean="0"/>
              <a:t> </a:t>
            </a:r>
            <a:r>
              <a:rPr lang="en-US" sz="2200" dirty="0" err="1" smtClean="0"/>
              <a:t>afgerond</a:t>
            </a:r>
            <a:endParaRPr lang="en-US" sz="2200" dirty="0" smtClean="0"/>
          </a:p>
          <a:p>
            <a:r>
              <a:rPr lang="en-US" sz="2200" dirty="0" err="1" smtClean="0"/>
              <a:t>Niuvanniemie</a:t>
            </a:r>
            <a:r>
              <a:rPr lang="en-US" sz="2200" dirty="0" smtClean="0"/>
              <a:t> </a:t>
            </a:r>
            <a:r>
              <a:rPr lang="en-US" sz="2200" dirty="0" err="1"/>
              <a:t>Sairaala</a:t>
            </a:r>
            <a:r>
              <a:rPr lang="en-US" sz="2200" dirty="0"/>
              <a:t> Hospital </a:t>
            </a:r>
            <a:r>
              <a:rPr lang="en-US" sz="2200" dirty="0" smtClean="0"/>
              <a:t>Kuopio – 64 </a:t>
            </a:r>
            <a:r>
              <a:rPr lang="en-US" sz="2200" dirty="0" err="1" smtClean="0"/>
              <a:t>patiënten</a:t>
            </a:r>
            <a:r>
              <a:rPr lang="en-US" sz="2200" dirty="0" smtClean="0"/>
              <a:t> </a:t>
            </a:r>
            <a:r>
              <a:rPr lang="en-US" sz="2200" dirty="0" err="1" smtClean="0"/>
              <a:t>afgerond</a:t>
            </a:r>
            <a:endParaRPr lang="en-US" sz="2200" dirty="0" smtClean="0"/>
          </a:p>
          <a:p>
            <a:r>
              <a:rPr lang="nl-NL" sz="2200" dirty="0" smtClean="0"/>
              <a:t>Charité </a:t>
            </a:r>
            <a:r>
              <a:rPr lang="nl-NL" sz="2200" dirty="0" err="1"/>
              <a:t>Universitätsmedizin</a:t>
            </a:r>
            <a:r>
              <a:rPr lang="nl-NL" sz="2200" dirty="0"/>
              <a:t> </a:t>
            </a:r>
            <a:r>
              <a:rPr lang="nl-NL" sz="2200" dirty="0" smtClean="0"/>
              <a:t>Berlin – 62 patiënten afgerond (+ 4 nieuwe gebruikers)</a:t>
            </a:r>
          </a:p>
          <a:p>
            <a:r>
              <a:rPr lang="nl-NL" sz="2200" dirty="0" err="1" smtClean="0"/>
              <a:t>Medical</a:t>
            </a:r>
            <a:r>
              <a:rPr lang="nl-NL" sz="2200" dirty="0" smtClean="0"/>
              <a:t> </a:t>
            </a:r>
            <a:r>
              <a:rPr lang="nl-NL" sz="2200" dirty="0"/>
              <a:t>University </a:t>
            </a:r>
            <a:r>
              <a:rPr lang="nl-NL" sz="2200" dirty="0" err="1"/>
              <a:t>Hospital</a:t>
            </a:r>
            <a:r>
              <a:rPr lang="nl-NL" sz="2200" dirty="0"/>
              <a:t> </a:t>
            </a:r>
            <a:r>
              <a:rPr lang="nl-NL" sz="2200" dirty="0" smtClean="0"/>
              <a:t>Innsbruck – 6 patiënten afgerond</a:t>
            </a:r>
            <a:r>
              <a:rPr lang="nl-NL" sz="2400" dirty="0"/>
              <a:t/>
            </a:r>
            <a:br>
              <a:rPr lang="nl-NL" sz="2400" dirty="0"/>
            </a:br>
            <a:r>
              <a:rPr lang="nl-NL" sz="2400" i="1" dirty="0"/>
              <a:t/>
            </a:r>
            <a:br>
              <a:rPr lang="nl-NL" sz="2400" i="1" dirty="0"/>
            </a:br>
            <a:r>
              <a:rPr lang="nl-NL" sz="2400" b="1" dirty="0" smtClean="0"/>
              <a:t>Totaal buitenland: 186 patiënten </a:t>
            </a:r>
            <a:br>
              <a:rPr lang="nl-NL" sz="2400" b="1" dirty="0" smtClean="0"/>
            </a:br>
            <a:r>
              <a:rPr lang="nl-NL" sz="2400" b="1" dirty="0" smtClean="0"/>
              <a:t/>
            </a:r>
            <a:br>
              <a:rPr lang="nl-NL" sz="2400" b="1" dirty="0" smtClean="0"/>
            </a:br>
            <a:r>
              <a:rPr lang="nl-NL" sz="2400" b="1" dirty="0" smtClean="0"/>
              <a:t>Totaal CLOZIN: 547 patiënten + 17 nieuwe gebruikers</a:t>
            </a:r>
            <a:endParaRPr lang="nl-NL" sz="2400" b="1" dirty="0"/>
          </a:p>
          <a:p>
            <a:endParaRPr lang="nl-NL" dirty="0"/>
          </a:p>
        </p:txBody>
      </p:sp>
      <p:pic>
        <p:nvPicPr>
          <p:cNvPr id="4" name="Picture 2" descr="O:\Psychiatrie\cloz-nl\GENERAL\Lay-out; logo's - study files\clozlogo-versie 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067" y="48847"/>
            <a:ext cx="161621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293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Binnenkort…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i="1" dirty="0"/>
              <a:t>Reinier van Arkel; AMC: </a:t>
            </a:r>
            <a:r>
              <a:rPr lang="nl-NL" i="1" dirty="0" smtClean="0"/>
              <a:t>start</a:t>
            </a:r>
          </a:p>
          <a:p>
            <a:r>
              <a:rPr lang="nl-NL" i="1" dirty="0" smtClean="0"/>
              <a:t>VVGI: wanneer nieuwe PI start</a:t>
            </a:r>
            <a:br>
              <a:rPr lang="nl-NL" i="1" dirty="0" smtClean="0"/>
            </a:br>
            <a:endParaRPr lang="nl-NL" i="1" dirty="0" smtClean="0"/>
          </a:p>
          <a:p>
            <a:r>
              <a:rPr lang="en-US" b="1" dirty="0" err="1" smtClean="0"/>
              <a:t>Submissie</a:t>
            </a:r>
            <a:r>
              <a:rPr lang="en-US" b="1" dirty="0" smtClean="0"/>
              <a:t> METC (13</a:t>
            </a:r>
            <a:r>
              <a:rPr lang="en-US" b="1" dirty="0"/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nl-NL" dirty="0"/>
              <a:t>- Perth (</a:t>
            </a:r>
            <a:r>
              <a:rPr lang="nl-NL" dirty="0" smtClean="0"/>
              <a:t>Australië)</a:t>
            </a:r>
            <a:r>
              <a:rPr lang="en-US" dirty="0"/>
              <a:t/>
            </a:r>
            <a:br>
              <a:rPr lang="en-US" dirty="0"/>
            </a:br>
            <a:r>
              <a:rPr lang="nl-NL" dirty="0"/>
              <a:t>- LVR </a:t>
            </a:r>
            <a:r>
              <a:rPr lang="nl-NL" dirty="0" err="1"/>
              <a:t>Klinikum</a:t>
            </a:r>
            <a:r>
              <a:rPr lang="nl-NL" dirty="0"/>
              <a:t> Düsseldorf </a:t>
            </a:r>
            <a:r>
              <a:rPr lang="nl-NL" dirty="0" smtClean="0"/>
              <a:t>(Duitsland)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- Sites in Prague, Brno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Hradec</a:t>
            </a:r>
            <a:r>
              <a:rPr lang="nl-NL" dirty="0"/>
              <a:t> </a:t>
            </a:r>
            <a:r>
              <a:rPr lang="nl-NL" dirty="0" err="1"/>
              <a:t>Kralove</a:t>
            </a:r>
            <a:r>
              <a:rPr lang="nl-NL" dirty="0"/>
              <a:t> </a:t>
            </a:r>
            <a:r>
              <a:rPr lang="nl-NL" dirty="0" smtClean="0"/>
              <a:t>(</a:t>
            </a:r>
            <a:r>
              <a:rPr lang="nl-NL" dirty="0" err="1" smtClean="0"/>
              <a:t>Tsjechie</a:t>
            </a:r>
            <a:r>
              <a:rPr lang="nl-NL" dirty="0" smtClean="0"/>
              <a:t>)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- Sites in Milan (2), Cagliari, L'Aquila (</a:t>
            </a:r>
            <a:r>
              <a:rPr lang="nl-NL" dirty="0" smtClean="0"/>
              <a:t>Italië)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- Sites in Madrid, Oviedo </a:t>
            </a:r>
            <a:r>
              <a:rPr lang="nl-NL" dirty="0" smtClean="0"/>
              <a:t>en Santander (Spanje) – recruitment tijdens ECNP congres met CIBERSAM consortium. 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- </a:t>
            </a:r>
            <a:r>
              <a:rPr lang="nl-NL" dirty="0" smtClean="0"/>
              <a:t>Psychiatrie afdeling van: The </a:t>
            </a:r>
            <a:r>
              <a:rPr lang="nl-NL" dirty="0" err="1"/>
              <a:t>medical</a:t>
            </a:r>
            <a:r>
              <a:rPr lang="nl-NL" dirty="0"/>
              <a:t> </a:t>
            </a:r>
            <a:r>
              <a:rPr lang="nl-NL" dirty="0" err="1"/>
              <a:t>faculty</a:t>
            </a:r>
            <a:r>
              <a:rPr lang="nl-NL" dirty="0"/>
              <a:t> of </a:t>
            </a:r>
            <a:r>
              <a:rPr lang="nl-NL" dirty="0" err="1"/>
              <a:t>Akdeniz</a:t>
            </a:r>
            <a:r>
              <a:rPr lang="nl-NL" dirty="0"/>
              <a:t> University (Antalya; Turkey)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b="1" dirty="0" smtClean="0"/>
              <a:t>Discussie (12</a:t>
            </a:r>
            <a:r>
              <a:rPr lang="nl-NL" b="1" dirty="0"/>
              <a:t>)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- CAMH Toronto </a:t>
            </a:r>
            <a:r>
              <a:rPr lang="nl-NL" dirty="0" smtClean="0"/>
              <a:t>(onderdeel NEURON </a:t>
            </a:r>
            <a:r>
              <a:rPr lang="nl-NL" dirty="0" err="1"/>
              <a:t>grant</a:t>
            </a:r>
            <a:r>
              <a:rPr lang="nl-NL" dirty="0"/>
              <a:t>)</a:t>
            </a:r>
            <a:br>
              <a:rPr lang="nl-NL" dirty="0"/>
            </a:br>
            <a:r>
              <a:rPr lang="nl-NL" dirty="0"/>
              <a:t>- Radboud UMC/Iriszorg</a:t>
            </a:r>
            <a:br>
              <a:rPr lang="nl-NL" dirty="0"/>
            </a:br>
            <a:r>
              <a:rPr lang="nl-NL" dirty="0"/>
              <a:t>- New </a:t>
            </a:r>
            <a:r>
              <a:rPr lang="nl-NL" dirty="0" smtClean="0"/>
              <a:t>York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>- Australia (Chad Bousman)</a:t>
            </a:r>
            <a:br>
              <a:rPr lang="nl-NL" dirty="0"/>
            </a:br>
            <a:r>
              <a:rPr lang="nl-NL" dirty="0"/>
              <a:t>- UK </a:t>
            </a:r>
            <a:r>
              <a:rPr lang="nl-NL" dirty="0" smtClean="0"/>
              <a:t>(exploreren subsidie mogelijkheden voor </a:t>
            </a:r>
            <a:r>
              <a:rPr lang="nl-NL" dirty="0"/>
              <a:t>8 </a:t>
            </a:r>
            <a:r>
              <a:rPr lang="nl-NL" dirty="0" smtClean="0"/>
              <a:t>sites</a:t>
            </a:r>
            <a:endParaRPr lang="nl-NL" dirty="0"/>
          </a:p>
        </p:txBody>
      </p:sp>
      <p:pic>
        <p:nvPicPr>
          <p:cNvPr id="4" name="Picture 2" descr="O:\Psychiatrie\cloz-nl\GENERAL\Lay-out; logo's - study files\clozlogo-versie 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344" y="188640"/>
            <a:ext cx="161621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576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Knelpunten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Relatief simpele studie, maar in de praktijk meer administratie dan gedacht</a:t>
            </a:r>
          </a:p>
          <a:p>
            <a:r>
              <a:rPr lang="nl-NL" dirty="0" smtClean="0"/>
              <a:t>Doorverwijzen/includeren in de praktijk</a:t>
            </a:r>
          </a:p>
          <a:p>
            <a:r>
              <a:rPr lang="nl-NL" dirty="0" smtClean="0"/>
              <a:t>Afwijzing vanwege DNA</a:t>
            </a:r>
          </a:p>
          <a:p>
            <a:r>
              <a:rPr lang="nl-NL" dirty="0" smtClean="0"/>
              <a:t>METC processen duren lang</a:t>
            </a:r>
          </a:p>
          <a:p>
            <a:r>
              <a:rPr lang="nl-NL" dirty="0" smtClean="0"/>
              <a:t>Budget</a:t>
            </a:r>
          </a:p>
          <a:p>
            <a:endParaRPr lang="nl-NL" dirty="0"/>
          </a:p>
          <a:p>
            <a:r>
              <a:rPr lang="nl-NL" smtClean="0"/>
              <a:t>Ideeën?</a:t>
            </a:r>
            <a:endParaRPr lang="nl-NL" dirty="0"/>
          </a:p>
          <a:p>
            <a:endParaRPr lang="nl-NL" dirty="0"/>
          </a:p>
        </p:txBody>
      </p:sp>
      <p:pic>
        <p:nvPicPr>
          <p:cNvPr id="4" name="Picture 2" descr="O:\Psychiatrie\cloz-nl\GENERAL\Lay-out; logo's - study files\clozlogo-versie 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067" y="48847"/>
            <a:ext cx="161621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171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 komende 2 jaar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Doorgaan met huidige sites</a:t>
            </a:r>
          </a:p>
          <a:p>
            <a:r>
              <a:rPr lang="nl-NL" dirty="0" smtClean="0"/>
              <a:t>Openen nieuwe sites</a:t>
            </a:r>
          </a:p>
          <a:p>
            <a:r>
              <a:rPr lang="nl-NL" dirty="0" smtClean="0"/>
              <a:t>Tussentijdse analyses</a:t>
            </a:r>
          </a:p>
          <a:p>
            <a:r>
              <a:rPr lang="nl-NL" dirty="0" smtClean="0"/>
              <a:t>Subsidies verkrijgen</a:t>
            </a:r>
            <a:endParaRPr lang="nl-NL" dirty="0"/>
          </a:p>
          <a:p>
            <a:endParaRPr lang="nl-NL" dirty="0"/>
          </a:p>
        </p:txBody>
      </p:sp>
      <p:pic>
        <p:nvPicPr>
          <p:cNvPr id="4" name="Picture 2" descr="O:\Psychiatrie\cloz-nl\GENERAL\Lay-out; logo's - study files\clozlogo-versie 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067" y="48847"/>
            <a:ext cx="161621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85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Tussentijdse analyses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Agranulocytose/neutropenie project</a:t>
            </a:r>
          </a:p>
          <a:p>
            <a:r>
              <a:rPr lang="nl-NL" dirty="0" smtClean="0"/>
              <a:t>Response analyse – explorerend  bij 500 gebruikers</a:t>
            </a:r>
          </a:p>
          <a:p>
            <a:r>
              <a:rPr lang="nl-NL" dirty="0" err="1" smtClean="0"/>
              <a:t>Methylatie</a:t>
            </a:r>
            <a:r>
              <a:rPr lang="nl-NL" dirty="0" smtClean="0"/>
              <a:t> project- samenwerking UK</a:t>
            </a:r>
          </a:p>
          <a:p>
            <a:endParaRPr lang="nl-NL" dirty="0"/>
          </a:p>
          <a:p>
            <a:r>
              <a:rPr lang="nl-NL" dirty="0" smtClean="0"/>
              <a:t>Niet zeker: metabool syndroom predictie</a:t>
            </a:r>
          </a:p>
          <a:p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continued</a:t>
            </a:r>
            <a:r>
              <a:rPr lang="nl-NL" dirty="0" smtClean="0"/>
              <a:t>…</a:t>
            </a:r>
            <a:endParaRPr lang="nl-NL" dirty="0"/>
          </a:p>
          <a:p>
            <a:endParaRPr lang="nl-NL" dirty="0"/>
          </a:p>
        </p:txBody>
      </p:sp>
      <p:pic>
        <p:nvPicPr>
          <p:cNvPr id="4" name="Picture 2" descr="O:\Psychiatrie\cloz-nl\GENERAL\Lay-out; logo's - study files\clozlogo-versie 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067" y="48847"/>
            <a:ext cx="161621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32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Workpackages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DBS Groningen: 80/200 inclusies</a:t>
            </a:r>
          </a:p>
          <a:p>
            <a:r>
              <a:rPr lang="nl-NL" dirty="0" smtClean="0"/>
              <a:t>OCD </a:t>
            </a:r>
            <a:r>
              <a:rPr lang="nl-NL" dirty="0" err="1" smtClean="0"/>
              <a:t>workpackage</a:t>
            </a:r>
            <a:r>
              <a:rPr lang="nl-NL" dirty="0" smtClean="0"/>
              <a:t> Duitsland</a:t>
            </a:r>
          </a:p>
          <a:p>
            <a:r>
              <a:rPr lang="nl-NL" dirty="0" smtClean="0"/>
              <a:t>Spanje wellicht iets met ziekteduur</a:t>
            </a:r>
          </a:p>
          <a:p>
            <a:r>
              <a:rPr lang="nl-NL" dirty="0" smtClean="0"/>
              <a:t>GASS-C lijst valideren (40/150 compleet)</a:t>
            </a:r>
          </a:p>
          <a:p>
            <a:r>
              <a:rPr lang="nl-NL" dirty="0" smtClean="0"/>
              <a:t>Voorschrijfgedrag analyseren (apart)</a:t>
            </a:r>
          </a:p>
          <a:p>
            <a:r>
              <a:rPr lang="nl-NL" dirty="0" smtClean="0"/>
              <a:t>ALDA schaal</a:t>
            </a:r>
          </a:p>
          <a:p>
            <a:endParaRPr lang="nl-NL" dirty="0"/>
          </a:p>
          <a:p>
            <a:r>
              <a:rPr lang="nl-NL" dirty="0" smtClean="0"/>
              <a:t>Kunnen nog </a:t>
            </a:r>
            <a:r>
              <a:rPr lang="nl-NL" dirty="0" err="1" smtClean="0"/>
              <a:t>workpackages</a:t>
            </a:r>
            <a:r>
              <a:rPr lang="nl-NL" dirty="0" smtClean="0"/>
              <a:t> komen</a:t>
            </a:r>
            <a:endParaRPr lang="nl-NL" dirty="0"/>
          </a:p>
          <a:p>
            <a:endParaRPr lang="nl-NL" dirty="0"/>
          </a:p>
        </p:txBody>
      </p:sp>
      <p:pic>
        <p:nvPicPr>
          <p:cNvPr id="4" name="Picture 2" descr="O:\Psychiatrie\cloz-nl\GENERAL\Lay-out; logo's - study files\clozlogo-versie 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067" y="48847"/>
            <a:ext cx="161621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28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Nieuwe centra - NL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Open voor nieuwe centra – graag!</a:t>
            </a:r>
          </a:p>
          <a:p>
            <a:r>
              <a:rPr lang="nl-NL" dirty="0" smtClean="0"/>
              <a:t>Ook met doorverwijsbasis</a:t>
            </a:r>
          </a:p>
          <a:p>
            <a:r>
              <a:rPr lang="nl-NL" dirty="0" smtClean="0"/>
              <a:t>Eventueel met </a:t>
            </a:r>
            <a:r>
              <a:rPr lang="nl-NL" dirty="0" err="1" smtClean="0"/>
              <a:t>workpackage</a:t>
            </a:r>
            <a:r>
              <a:rPr lang="nl-NL" dirty="0" smtClean="0"/>
              <a:t> </a:t>
            </a:r>
            <a:r>
              <a:rPr lang="nl-NL" smtClean="0"/>
              <a:t>en publicatierechten</a:t>
            </a:r>
            <a:endParaRPr lang="nl-NL" dirty="0"/>
          </a:p>
          <a:p>
            <a:endParaRPr lang="nl-NL" dirty="0"/>
          </a:p>
        </p:txBody>
      </p:sp>
      <p:pic>
        <p:nvPicPr>
          <p:cNvPr id="4" name="Picture 2" descr="O:\Psychiatrie\cloz-nl\GENERAL\Lay-out; logo's - study files\clozlogo-versie 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067" y="48847"/>
            <a:ext cx="161621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69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Vragen of opmerkingen</a:t>
            </a:r>
            <a:r>
              <a:rPr lang="nl-NL" dirty="0" smtClean="0"/>
              <a:t>?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C.pfeifer@umcutrecht.nl</a:t>
            </a:r>
            <a:endParaRPr lang="nl-NL" dirty="0"/>
          </a:p>
        </p:txBody>
      </p:sp>
      <p:pic>
        <p:nvPicPr>
          <p:cNvPr id="4" name="Picture 2" descr="O:\Psychiatrie\cloz-nl\clozlogo-versie 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492896"/>
            <a:ext cx="3096344" cy="303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07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Team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Sponsor: Prof. Dr. René Kahn</a:t>
            </a:r>
          </a:p>
          <a:p>
            <a:r>
              <a:rPr lang="nl-NL" sz="2400" dirty="0" smtClean="0"/>
              <a:t>PI: Dr. Jurjen Luykx, hoofd neurogenetica lab</a:t>
            </a:r>
          </a:p>
          <a:p>
            <a:r>
              <a:rPr lang="nl-NL" sz="2400" dirty="0" smtClean="0"/>
              <a:t>Cynthia </a:t>
            </a:r>
            <a:r>
              <a:rPr lang="nl-NL" sz="2400" dirty="0" err="1" smtClean="0"/>
              <a:t>Okhuijsen</a:t>
            </a:r>
            <a:r>
              <a:rPr lang="nl-NL" sz="2400" dirty="0" smtClean="0"/>
              <a:t>-Pfeifer, project manager en PhD student</a:t>
            </a:r>
          </a:p>
          <a:p>
            <a:r>
              <a:rPr lang="nl-NL" sz="2400" dirty="0" smtClean="0"/>
              <a:t>Sites</a:t>
            </a:r>
            <a:br>
              <a:rPr lang="nl-NL" sz="2400" dirty="0" smtClean="0"/>
            </a:br>
            <a:endParaRPr lang="nl-NL" sz="1800" dirty="0" smtClean="0"/>
          </a:p>
        </p:txBody>
      </p:sp>
      <p:pic>
        <p:nvPicPr>
          <p:cNvPr id="4" name="Picture 2" descr="O:\Psychiatrie\cloz-nl\GENERAL\Lay-out; logo's - study files\clozlogo-versie 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067" y="48847"/>
            <a:ext cx="161621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55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719"/>
            <a:ext cx="7772400" cy="1008112"/>
          </a:xfrm>
        </p:spPr>
        <p:txBody>
          <a:bodyPr/>
          <a:lstStyle/>
          <a:p>
            <a:r>
              <a:rPr lang="en-US" b="1" dirty="0" smtClean="0"/>
              <a:t>Acknowledgments</a:t>
            </a:r>
            <a:endParaRPr lang="en-US" b="1" dirty="0"/>
          </a:p>
        </p:txBody>
      </p:sp>
      <p:sp>
        <p:nvSpPr>
          <p:cNvPr id="4" name="Tekstvak 3"/>
          <p:cNvSpPr txBox="1"/>
          <p:nvPr/>
        </p:nvSpPr>
        <p:spPr>
          <a:xfrm>
            <a:off x="-18561" y="948690"/>
            <a:ext cx="345638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nl-NL" sz="1400" b="1" dirty="0" smtClean="0"/>
              <a:t>Sites</a:t>
            </a:r>
            <a:endParaRPr lang="nl-NL" sz="1400" b="1" dirty="0"/>
          </a:p>
          <a:p>
            <a:pPr lvl="0"/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i="1" dirty="0" smtClean="0"/>
              <a:t>UMCU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Psychiatrists</a:t>
            </a:r>
            <a:br>
              <a:rPr lang="en-US" sz="1400" dirty="0" smtClean="0"/>
            </a:br>
            <a:r>
              <a:rPr lang="en-US" sz="1400" dirty="0" smtClean="0"/>
              <a:t>Marleen </a:t>
            </a:r>
            <a:r>
              <a:rPr lang="en-US" sz="1400" dirty="0" err="1" smtClean="0"/>
              <a:t>Rademaker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Janneke de </a:t>
            </a:r>
            <a:r>
              <a:rPr lang="en-US" sz="1400" dirty="0" err="1" smtClean="0"/>
              <a:t>Haan</a:t>
            </a:r>
            <a:endParaRPr lang="en-US" sz="1400" dirty="0" smtClean="0"/>
          </a:p>
          <a:p>
            <a:pPr lvl="0"/>
            <a:r>
              <a:rPr lang="en-US" sz="1400" dirty="0" smtClean="0"/>
              <a:t>Jeanette Sopacua</a:t>
            </a:r>
            <a:br>
              <a:rPr lang="en-US" sz="1400" dirty="0" smtClean="0"/>
            </a:br>
            <a:r>
              <a:rPr lang="en-US" sz="1400" dirty="0" err="1" smtClean="0"/>
              <a:t>Mirjam</a:t>
            </a:r>
            <a:r>
              <a:rPr lang="en-US" sz="1400" dirty="0" smtClean="0"/>
              <a:t> van Male</a:t>
            </a:r>
            <a:br>
              <a:rPr lang="en-US" sz="1400" dirty="0" smtClean="0"/>
            </a:br>
            <a:endParaRPr lang="nl-NL" sz="1400" dirty="0"/>
          </a:p>
          <a:p>
            <a:r>
              <a:rPr lang="nl-NL" sz="1400" i="1" dirty="0" smtClean="0"/>
              <a:t>GGZ-NHN</a:t>
            </a:r>
            <a:br>
              <a:rPr lang="nl-NL" sz="1400" i="1" dirty="0" smtClean="0"/>
            </a:br>
            <a:r>
              <a:rPr lang="nl-NL" sz="1400" i="1" dirty="0" smtClean="0"/>
              <a:t>Dr. </a:t>
            </a:r>
            <a:r>
              <a:rPr lang="nl-NL" sz="1400" dirty="0" smtClean="0"/>
              <a:t>Dan </a:t>
            </a:r>
            <a:r>
              <a:rPr lang="nl-NL" sz="1400" dirty="0"/>
              <a:t>Cohen (</a:t>
            </a:r>
            <a:r>
              <a:rPr lang="nl-NL" sz="1400" dirty="0" smtClean="0"/>
              <a:t>Heerhugowaard)</a:t>
            </a:r>
            <a:endParaRPr lang="nl-NL" sz="1400" i="1" dirty="0"/>
          </a:p>
          <a:p>
            <a:pPr lvl="0"/>
            <a:r>
              <a:rPr lang="nl-NL" sz="1400" dirty="0" smtClean="0"/>
              <a:t>Dr. Jaap </a:t>
            </a:r>
            <a:r>
              <a:rPr lang="nl-NL" sz="1400" dirty="0"/>
              <a:t>Duindam (Heiloo)</a:t>
            </a:r>
          </a:p>
          <a:p>
            <a:pPr lvl="0"/>
            <a:r>
              <a:rPr lang="nl-NL" sz="1400" dirty="0" smtClean="0"/>
              <a:t>Dr. Selene </a:t>
            </a:r>
            <a:r>
              <a:rPr lang="nl-NL" sz="1400" dirty="0"/>
              <a:t>Veerman (Alkmaar)</a:t>
            </a:r>
          </a:p>
          <a:p>
            <a:pPr lvl="0"/>
            <a:r>
              <a:rPr lang="nl-NL" sz="1400" dirty="0" smtClean="0"/>
              <a:t>Dr. Dominique </a:t>
            </a:r>
            <a:r>
              <a:rPr lang="nl-NL" sz="1400" dirty="0"/>
              <a:t>de Graaf (Alkmaar</a:t>
            </a:r>
            <a:r>
              <a:rPr lang="nl-NL" sz="1400" dirty="0" smtClean="0"/>
              <a:t>)</a:t>
            </a:r>
            <a:endParaRPr lang="nl-NL" sz="1400" dirty="0"/>
          </a:p>
          <a:p>
            <a:pPr lvl="0"/>
            <a:r>
              <a:rPr lang="nl-NL" sz="1400" dirty="0" smtClean="0"/>
              <a:t>Dr. Edwin </a:t>
            </a:r>
            <a:r>
              <a:rPr lang="nl-NL" sz="1400" dirty="0"/>
              <a:t>Beld (Den Helder)</a:t>
            </a:r>
          </a:p>
          <a:p>
            <a:r>
              <a:rPr lang="nl-NL" sz="1400" dirty="0" smtClean="0"/>
              <a:t/>
            </a:r>
            <a:br>
              <a:rPr lang="nl-NL" sz="1400" dirty="0" smtClean="0"/>
            </a:br>
            <a:r>
              <a:rPr lang="nl-NL" sz="1400" dirty="0" smtClean="0"/>
              <a:t>GGZ </a:t>
            </a:r>
            <a:r>
              <a:rPr lang="nl-NL" sz="1400" i="1" dirty="0" smtClean="0"/>
              <a:t>Rivierduinen</a:t>
            </a:r>
            <a:endParaRPr lang="nl-NL" sz="1400" i="1" dirty="0"/>
          </a:p>
          <a:p>
            <a:pPr lvl="0"/>
            <a:r>
              <a:rPr lang="nl-NL" sz="1400" dirty="0" smtClean="0"/>
              <a:t>Dr. Jan </a:t>
            </a:r>
            <a:r>
              <a:rPr lang="nl-NL" sz="1400" dirty="0"/>
              <a:t>Bogers</a:t>
            </a:r>
          </a:p>
          <a:p>
            <a:pPr lvl="0"/>
            <a:r>
              <a:rPr lang="nl-NL" sz="1400" dirty="0"/>
              <a:t>Hanneke van Beek</a:t>
            </a:r>
          </a:p>
          <a:p>
            <a:pPr lvl="0"/>
            <a:r>
              <a:rPr lang="nl-NL" sz="1400" dirty="0"/>
              <a:t>Xander Bakker</a:t>
            </a:r>
          </a:p>
          <a:p>
            <a:endParaRPr lang="nl-NL" sz="1400" dirty="0" smtClean="0"/>
          </a:p>
          <a:p>
            <a:r>
              <a:rPr lang="nl-NL" sz="1400" i="1" dirty="0" err="1"/>
              <a:t>Altrecht</a:t>
            </a:r>
            <a:endParaRPr lang="nl-NL" sz="1400" i="1" dirty="0"/>
          </a:p>
          <a:p>
            <a:pPr lvl="0"/>
            <a:r>
              <a:rPr lang="nl-NL" sz="1400" dirty="0" smtClean="0"/>
              <a:t>Dr. Tonnie </a:t>
            </a:r>
            <a:r>
              <a:rPr lang="nl-NL" sz="1400" dirty="0"/>
              <a:t>Staring</a:t>
            </a:r>
          </a:p>
          <a:p>
            <a:r>
              <a:rPr lang="nl-NL" sz="1400" dirty="0" smtClean="0"/>
              <a:t/>
            </a:r>
            <a:br>
              <a:rPr lang="nl-NL" sz="1400" dirty="0" smtClean="0"/>
            </a:br>
            <a:endParaRPr lang="nl-NL" sz="1400" dirty="0"/>
          </a:p>
        </p:txBody>
      </p:sp>
      <p:sp>
        <p:nvSpPr>
          <p:cNvPr id="5" name="Tekstvak 4"/>
          <p:cNvSpPr txBox="1"/>
          <p:nvPr/>
        </p:nvSpPr>
        <p:spPr>
          <a:xfrm>
            <a:off x="6582037" y="1188131"/>
            <a:ext cx="259228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 smtClean="0"/>
              <a:t>(</a:t>
            </a:r>
            <a:r>
              <a:rPr lang="nl-NL" sz="1400" b="1" dirty="0" err="1" smtClean="0"/>
              <a:t>Former</a:t>
            </a:r>
            <a:r>
              <a:rPr lang="nl-NL" sz="1400" b="1" dirty="0" smtClean="0"/>
              <a:t>) </a:t>
            </a:r>
            <a:r>
              <a:rPr lang="nl-NL" sz="1400" b="1" dirty="0" err="1" smtClean="0"/>
              <a:t>Interns</a:t>
            </a:r>
            <a:endParaRPr lang="nl-NL" sz="1400" b="1" dirty="0"/>
          </a:p>
          <a:p>
            <a:r>
              <a:rPr lang="nl-NL" sz="1400" dirty="0"/>
              <a:t>Natascha den Bleijker</a:t>
            </a:r>
          </a:p>
          <a:p>
            <a:r>
              <a:rPr lang="nl-NL" sz="1400" dirty="0"/>
              <a:t>Gijs Holleman</a:t>
            </a:r>
          </a:p>
          <a:p>
            <a:r>
              <a:rPr lang="nl-NL" sz="1400" dirty="0"/>
              <a:t>Nienke van Putten</a:t>
            </a:r>
          </a:p>
          <a:p>
            <a:r>
              <a:rPr lang="nl-NL" sz="1400" dirty="0" err="1"/>
              <a:t>Carolin</a:t>
            </a:r>
            <a:r>
              <a:rPr lang="nl-NL" sz="1400" dirty="0"/>
              <a:t> </a:t>
            </a:r>
            <a:r>
              <a:rPr lang="nl-NL" sz="1400" dirty="0" smtClean="0"/>
              <a:t>van </a:t>
            </a:r>
            <a:r>
              <a:rPr lang="nl-NL" sz="1400" dirty="0"/>
              <a:t>Schip</a:t>
            </a:r>
          </a:p>
          <a:p>
            <a:r>
              <a:rPr lang="nl-NL" sz="1400" dirty="0"/>
              <a:t>Floor Sophie Dijkstra</a:t>
            </a:r>
          </a:p>
          <a:p>
            <a:r>
              <a:rPr lang="nl-NL" sz="1400" dirty="0"/>
              <a:t>Maxime Goossens</a:t>
            </a:r>
          </a:p>
          <a:p>
            <a:r>
              <a:rPr lang="nl-NL" sz="1400" dirty="0"/>
              <a:t>Jonne Terstappen</a:t>
            </a:r>
          </a:p>
          <a:p>
            <a:r>
              <a:rPr lang="nl-NL" sz="1400" dirty="0"/>
              <a:t>Britt Strating</a:t>
            </a:r>
          </a:p>
          <a:p>
            <a:r>
              <a:rPr lang="nl-NL" sz="1400" dirty="0"/>
              <a:t>Zev </a:t>
            </a:r>
            <a:r>
              <a:rPr lang="nl-NL" sz="1400" dirty="0" smtClean="0"/>
              <a:t>Reerds</a:t>
            </a:r>
            <a:endParaRPr lang="nl-NL" sz="1400" dirty="0"/>
          </a:p>
          <a:p>
            <a:r>
              <a:rPr lang="nl-NL" sz="1400" dirty="0"/>
              <a:t>Cato </a:t>
            </a:r>
            <a:r>
              <a:rPr lang="nl-NL" sz="1400" dirty="0" smtClean="0"/>
              <a:t>de </a:t>
            </a:r>
            <a:r>
              <a:rPr lang="nl-NL" sz="1400" dirty="0"/>
              <a:t>Vos</a:t>
            </a:r>
          </a:p>
          <a:p>
            <a:r>
              <a:rPr lang="nl-NL" sz="1400" dirty="0" smtClean="0"/>
              <a:t>Mieke de </a:t>
            </a:r>
            <a:r>
              <a:rPr lang="nl-NL" sz="1400" dirty="0"/>
              <a:t>Jonge</a:t>
            </a:r>
          </a:p>
          <a:p>
            <a:r>
              <a:rPr lang="nl-NL" sz="1400" dirty="0" smtClean="0"/>
              <a:t>Kathy Portier</a:t>
            </a:r>
            <a:endParaRPr lang="nl-NL" sz="1400" dirty="0"/>
          </a:p>
          <a:p>
            <a:r>
              <a:rPr lang="nl-NL" sz="1400" dirty="0"/>
              <a:t>Floor </a:t>
            </a:r>
            <a:r>
              <a:rPr lang="nl-NL" sz="1400" dirty="0" smtClean="0"/>
              <a:t>Nauta</a:t>
            </a:r>
          </a:p>
          <a:p>
            <a:r>
              <a:rPr lang="nl-NL" sz="1400" dirty="0" smtClean="0"/>
              <a:t>Anouk de Jong</a:t>
            </a:r>
          </a:p>
          <a:p>
            <a:r>
              <a:rPr lang="nl-NL" sz="1400" dirty="0" smtClean="0"/>
              <a:t>Pien Verhoeven</a:t>
            </a:r>
          </a:p>
          <a:p>
            <a:endParaRPr lang="nl-NL" sz="1400" dirty="0"/>
          </a:p>
          <a:p>
            <a:r>
              <a:rPr lang="nl-NL" sz="1400" b="1" dirty="0" smtClean="0"/>
              <a:t>Website</a:t>
            </a:r>
            <a:endParaRPr lang="nl-NL" sz="1400" b="1" dirty="0"/>
          </a:p>
          <a:p>
            <a:r>
              <a:rPr lang="nl-NL" sz="1400" dirty="0"/>
              <a:t>Danny </a:t>
            </a:r>
            <a:r>
              <a:rPr lang="nl-NL" sz="1400" dirty="0" smtClean="0"/>
              <a:t>Nispeling</a:t>
            </a:r>
            <a:br>
              <a:rPr lang="nl-NL" sz="1400" dirty="0" smtClean="0"/>
            </a:br>
            <a:r>
              <a:rPr lang="nl-NL" sz="1400" dirty="0" smtClean="0"/>
              <a:t>Conrad Vissink</a:t>
            </a:r>
            <a:endParaRPr lang="nl-NL" sz="1400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3437823" y="1124744"/>
            <a:ext cx="316835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i="1" dirty="0" err="1" smtClean="0"/>
              <a:t>Yulius</a:t>
            </a:r>
            <a:endParaRPr lang="nl-NL" sz="1400" i="1" dirty="0"/>
          </a:p>
          <a:p>
            <a:pPr lvl="0"/>
            <a:r>
              <a:rPr lang="nl-NL" sz="1400" dirty="0" err="1"/>
              <a:t>Rinske</a:t>
            </a:r>
            <a:r>
              <a:rPr lang="nl-NL" sz="1400" dirty="0"/>
              <a:t> Gotink</a:t>
            </a:r>
          </a:p>
          <a:p>
            <a:pPr lvl="0"/>
            <a:r>
              <a:rPr lang="nl-NL" sz="1400" dirty="0" smtClean="0"/>
              <a:t>Dr. Arthur </a:t>
            </a:r>
            <a:r>
              <a:rPr lang="nl-NL" sz="1400" dirty="0"/>
              <a:t>van Gool</a:t>
            </a:r>
          </a:p>
          <a:p>
            <a:r>
              <a:rPr lang="nl-NL" sz="1400" dirty="0"/>
              <a:t> </a:t>
            </a:r>
          </a:p>
          <a:p>
            <a:r>
              <a:rPr lang="en-US" sz="1300" i="1" dirty="0" smtClean="0"/>
              <a:t>Ludwig </a:t>
            </a:r>
            <a:r>
              <a:rPr lang="en-US" sz="1300" i="1" dirty="0" err="1" smtClean="0"/>
              <a:t>Maximilians</a:t>
            </a:r>
            <a:r>
              <a:rPr lang="en-US" sz="1300" i="1" dirty="0" smtClean="0"/>
              <a:t> </a:t>
            </a:r>
            <a:r>
              <a:rPr lang="en-US" sz="1300" i="1" dirty="0" err="1" smtClean="0"/>
              <a:t>Universität</a:t>
            </a:r>
            <a:r>
              <a:rPr lang="en-US" sz="1300" i="1" dirty="0"/>
              <a:t> </a:t>
            </a:r>
            <a:r>
              <a:rPr lang="en-US" sz="1300" i="1" dirty="0" smtClean="0"/>
              <a:t>Munich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Dr. </a:t>
            </a:r>
            <a:r>
              <a:rPr lang="en-US" sz="1400" dirty="0" err="1" smtClean="0"/>
              <a:t>Alkomiet</a:t>
            </a:r>
            <a:r>
              <a:rPr lang="en-US" sz="1400" dirty="0" smtClean="0"/>
              <a:t> </a:t>
            </a:r>
            <a:r>
              <a:rPr lang="en-US" sz="1400" dirty="0"/>
              <a:t>Hasan</a:t>
            </a:r>
            <a:br>
              <a:rPr lang="en-US" sz="1400" dirty="0"/>
            </a:br>
            <a:r>
              <a:rPr lang="en-US" sz="1400" dirty="0" smtClean="0"/>
              <a:t>Thomas </a:t>
            </a:r>
            <a:r>
              <a:rPr lang="en-US" sz="1400" dirty="0" err="1"/>
              <a:t>Görlitz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 smtClean="0"/>
              <a:t>Jennifer </a:t>
            </a:r>
            <a:r>
              <a:rPr lang="en-US" sz="1400" dirty="0" err="1"/>
              <a:t>Penic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 smtClean="0"/>
              <a:t>Dr. Tatiana </a:t>
            </a:r>
            <a:r>
              <a:rPr lang="en-US" sz="1400" dirty="0"/>
              <a:t>Oviedo Salcedo</a:t>
            </a:r>
            <a:endParaRPr lang="nl-NL" sz="1400" dirty="0"/>
          </a:p>
          <a:p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300" i="1" dirty="0" err="1" smtClean="0"/>
              <a:t>Niuvanniemie</a:t>
            </a:r>
            <a:r>
              <a:rPr lang="en-US" sz="1300" i="1" dirty="0" smtClean="0"/>
              <a:t> </a:t>
            </a:r>
            <a:r>
              <a:rPr lang="en-US" sz="1300" i="1" dirty="0" err="1" smtClean="0"/>
              <a:t>Sairaala</a:t>
            </a:r>
            <a:r>
              <a:rPr lang="en-US" sz="1300" i="1" dirty="0" smtClean="0"/>
              <a:t> Hospital Kuopio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 smtClean="0"/>
              <a:t>Prof</a:t>
            </a:r>
            <a:r>
              <a:rPr lang="en-US" sz="1400" dirty="0"/>
              <a:t>. </a:t>
            </a:r>
            <a:r>
              <a:rPr lang="en-US" sz="1400" dirty="0" smtClean="0"/>
              <a:t>dr. Jari </a:t>
            </a:r>
            <a:r>
              <a:rPr lang="en-US" sz="1400" dirty="0"/>
              <a:t>Tiihonen and team</a:t>
            </a:r>
            <a:endParaRPr lang="nl-NL" sz="1400" dirty="0"/>
          </a:p>
          <a:p>
            <a:r>
              <a:rPr lang="nl-NL" sz="1400" dirty="0" smtClean="0"/>
              <a:t/>
            </a:r>
            <a:br>
              <a:rPr lang="nl-NL" sz="1400" dirty="0" smtClean="0"/>
            </a:br>
            <a:r>
              <a:rPr lang="nl-NL" sz="1400" i="1" dirty="0" smtClean="0"/>
              <a:t>Charité </a:t>
            </a:r>
            <a:r>
              <a:rPr lang="nl-NL" sz="1400" i="1" dirty="0" err="1" smtClean="0"/>
              <a:t>Universitätsmedizin</a:t>
            </a:r>
            <a:r>
              <a:rPr lang="nl-NL" sz="1400" i="1" dirty="0" smtClean="0"/>
              <a:t> Berlin</a:t>
            </a:r>
            <a:br>
              <a:rPr lang="nl-NL" sz="1400" i="1" dirty="0" smtClean="0"/>
            </a:br>
            <a:r>
              <a:rPr lang="nl-NL" sz="1400" dirty="0"/>
              <a:t>D</a:t>
            </a:r>
            <a:r>
              <a:rPr lang="nl-NL" sz="1400" dirty="0" smtClean="0"/>
              <a:t>r. Stefan Gutwinski</a:t>
            </a:r>
            <a:br>
              <a:rPr lang="nl-NL" sz="1400" dirty="0" smtClean="0"/>
            </a:br>
            <a:r>
              <a:rPr lang="nl-NL" sz="1400" dirty="0" smtClean="0"/>
              <a:t>Dr. Stefanie </a:t>
            </a:r>
            <a:r>
              <a:rPr lang="nl-NL" sz="1400" dirty="0" err="1" smtClean="0"/>
              <a:t>Schreiter</a:t>
            </a:r>
            <a:r>
              <a:rPr lang="nl-NL" sz="1400" dirty="0" smtClean="0"/>
              <a:t/>
            </a:r>
            <a:br>
              <a:rPr lang="nl-NL" sz="1400" dirty="0" smtClean="0"/>
            </a:br>
            <a:r>
              <a:rPr lang="nl-NL" sz="1400" dirty="0" smtClean="0"/>
              <a:t>Carla </a:t>
            </a:r>
            <a:r>
              <a:rPr lang="nl-NL" sz="1400" dirty="0" err="1" smtClean="0"/>
              <a:t>Morgenroth</a:t>
            </a:r>
            <a:r>
              <a:rPr lang="nl-NL" sz="1400" i="1" dirty="0" smtClean="0"/>
              <a:t/>
            </a:r>
            <a:br>
              <a:rPr lang="nl-NL" sz="1400" i="1" dirty="0" smtClean="0"/>
            </a:br>
            <a:r>
              <a:rPr lang="nl-NL" sz="1400" i="1" dirty="0" smtClean="0"/>
              <a:t/>
            </a:r>
            <a:br>
              <a:rPr lang="nl-NL" sz="1400" i="1" dirty="0" smtClean="0"/>
            </a:br>
            <a:r>
              <a:rPr lang="nl-NL" sz="1400" i="1" dirty="0" err="1" smtClean="0"/>
              <a:t>Medical</a:t>
            </a:r>
            <a:r>
              <a:rPr lang="nl-NL" sz="1400" i="1" dirty="0" smtClean="0"/>
              <a:t> University </a:t>
            </a:r>
            <a:r>
              <a:rPr lang="nl-NL" sz="1400" i="1" dirty="0" err="1"/>
              <a:t>H</a:t>
            </a:r>
            <a:r>
              <a:rPr lang="nl-NL" sz="1400" i="1" dirty="0" err="1" smtClean="0"/>
              <a:t>ospital</a:t>
            </a:r>
            <a:r>
              <a:rPr lang="nl-NL" sz="1400" i="1" dirty="0" smtClean="0"/>
              <a:t> Innsbruck</a:t>
            </a:r>
            <a:br>
              <a:rPr lang="nl-NL" sz="1400" i="1" dirty="0" smtClean="0"/>
            </a:br>
            <a:r>
              <a:rPr lang="nl-NL" sz="1400" dirty="0" smtClean="0"/>
              <a:t>Dr. Monika </a:t>
            </a:r>
            <a:r>
              <a:rPr lang="nl-NL" sz="1400" dirty="0" err="1" smtClean="0"/>
              <a:t>Edlinger</a:t>
            </a:r>
            <a:r>
              <a:rPr lang="nl-NL" sz="1400" i="1" dirty="0" smtClean="0"/>
              <a:t/>
            </a:r>
            <a:br>
              <a:rPr lang="nl-NL" sz="1400" i="1" dirty="0" smtClean="0"/>
            </a:b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384903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Maken predictie tool: voorspellen response en bijwerkingen</a:t>
            </a:r>
            <a:endParaRPr lang="nl-NL" sz="2400" dirty="0"/>
          </a:p>
        </p:txBody>
      </p:sp>
      <p:pic>
        <p:nvPicPr>
          <p:cNvPr id="4" name="Picture 2" descr="O:\Psychiatrie\cloz-nl\clozlogo-versie 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727" y="-10373"/>
            <a:ext cx="1674273" cy="1641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976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JL-RECHTS 3"/>
          <p:cNvSpPr/>
          <p:nvPr/>
        </p:nvSpPr>
        <p:spPr>
          <a:xfrm>
            <a:off x="467544" y="476672"/>
            <a:ext cx="1440160" cy="50405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-RECHTS 7"/>
          <p:cNvSpPr/>
          <p:nvPr/>
        </p:nvSpPr>
        <p:spPr>
          <a:xfrm>
            <a:off x="683568" y="843519"/>
            <a:ext cx="1224136" cy="50405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/>
          <p:cNvSpPr/>
          <p:nvPr/>
        </p:nvSpPr>
        <p:spPr>
          <a:xfrm>
            <a:off x="967555" y="1238782"/>
            <a:ext cx="936104" cy="504056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467544" y="620688"/>
            <a:ext cx="15841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 smtClean="0"/>
              <a:t>Common </a:t>
            </a:r>
            <a:r>
              <a:rPr lang="nl-NL" sz="800" dirty="0"/>
              <a:t>v</a:t>
            </a:r>
            <a:r>
              <a:rPr lang="nl-NL" sz="800" dirty="0" smtClean="0"/>
              <a:t>ariants (SNPs)</a:t>
            </a:r>
            <a:endParaRPr lang="nl-NL" sz="800" dirty="0"/>
          </a:p>
        </p:txBody>
      </p:sp>
      <p:sp>
        <p:nvSpPr>
          <p:cNvPr id="11" name="Tekstvak 10"/>
          <p:cNvSpPr txBox="1"/>
          <p:nvPr/>
        </p:nvSpPr>
        <p:spPr>
          <a:xfrm>
            <a:off x="701405" y="978660"/>
            <a:ext cx="15841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 smtClean="0"/>
              <a:t>Gene expression</a:t>
            </a:r>
            <a:endParaRPr lang="nl-NL" sz="800" dirty="0"/>
          </a:p>
        </p:txBody>
      </p:sp>
      <p:sp>
        <p:nvSpPr>
          <p:cNvPr id="12" name="Tekstvak 11"/>
          <p:cNvSpPr txBox="1"/>
          <p:nvPr/>
        </p:nvSpPr>
        <p:spPr>
          <a:xfrm>
            <a:off x="993776" y="1383088"/>
            <a:ext cx="9098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 smtClean="0"/>
              <a:t>Methylation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2051720" y="859868"/>
            <a:ext cx="104411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Genetic overlap</a:t>
            </a:r>
            <a:endParaRPr lang="nl-NL" sz="1400" dirty="0"/>
          </a:p>
        </p:txBody>
      </p:sp>
      <p:sp>
        <p:nvSpPr>
          <p:cNvPr id="18" name="Ovaal 17"/>
          <p:cNvSpPr/>
          <p:nvPr/>
        </p:nvSpPr>
        <p:spPr>
          <a:xfrm>
            <a:off x="4087269" y="728700"/>
            <a:ext cx="720080" cy="762400"/>
          </a:xfrm>
          <a:prstGeom prst="ellipse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0"/>
                  <a:lumMod val="100000"/>
                </a:schemeClr>
              </a:gs>
              <a:gs pos="100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/>
          <p:cNvSpPr/>
          <p:nvPr/>
        </p:nvSpPr>
        <p:spPr>
          <a:xfrm>
            <a:off x="3779912" y="1124744"/>
            <a:ext cx="720080" cy="762400"/>
          </a:xfrm>
          <a:prstGeom prst="ellipse">
            <a:avLst/>
          </a:prstGeom>
          <a:gradFill>
            <a:gsLst>
              <a:gs pos="0">
                <a:schemeClr val="accent1">
                  <a:tint val="50000"/>
                  <a:satMod val="300000"/>
                  <a:alpha val="0"/>
                </a:schemeClr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/>
          <p:cNvSpPr/>
          <p:nvPr/>
        </p:nvSpPr>
        <p:spPr>
          <a:xfrm>
            <a:off x="3491880" y="714347"/>
            <a:ext cx="720080" cy="762400"/>
          </a:xfrm>
          <a:prstGeom prst="ellipse">
            <a:avLst/>
          </a:prstGeom>
          <a:gradFill>
            <a:gsLst>
              <a:gs pos="0">
                <a:schemeClr val="accent6">
                  <a:tint val="50000"/>
                  <a:satMod val="300000"/>
                  <a:alpha val="0"/>
                </a:schemeClr>
              </a:gs>
              <a:gs pos="100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3269956" y="531323"/>
            <a:ext cx="5489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/>
              <a:t>DMGs</a:t>
            </a:r>
            <a:endParaRPr lang="nl-NL" sz="1000" dirty="0"/>
          </a:p>
        </p:txBody>
      </p:sp>
      <p:sp>
        <p:nvSpPr>
          <p:cNvPr id="21" name="Tekstvak 20"/>
          <p:cNvSpPr txBox="1"/>
          <p:nvPr/>
        </p:nvSpPr>
        <p:spPr>
          <a:xfrm>
            <a:off x="4591093" y="515268"/>
            <a:ext cx="5489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/>
              <a:t>DEGs</a:t>
            </a:r>
            <a:endParaRPr lang="nl-NL" sz="1000" dirty="0"/>
          </a:p>
        </p:txBody>
      </p:sp>
      <p:sp>
        <p:nvSpPr>
          <p:cNvPr id="22" name="Tekstvak 21"/>
          <p:cNvSpPr txBox="1"/>
          <p:nvPr/>
        </p:nvSpPr>
        <p:spPr>
          <a:xfrm>
            <a:off x="3779168" y="2081381"/>
            <a:ext cx="8655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/>
              <a:t>GWAS hits</a:t>
            </a:r>
            <a:endParaRPr lang="nl-NL" sz="1000" dirty="0"/>
          </a:p>
        </p:txBody>
      </p:sp>
      <p:sp>
        <p:nvSpPr>
          <p:cNvPr id="20" name="Tekstvak 19"/>
          <p:cNvSpPr txBox="1"/>
          <p:nvPr/>
        </p:nvSpPr>
        <p:spPr>
          <a:xfrm>
            <a:off x="5887226" y="1295182"/>
            <a:ext cx="172819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Integrative pathway analysis</a:t>
            </a:r>
            <a:endParaRPr lang="nl-NL" sz="1400" dirty="0"/>
          </a:p>
        </p:txBody>
      </p:sp>
      <p:cxnSp>
        <p:nvCxnSpPr>
          <p:cNvPr id="3" name="Rechte verbindingslijn met pijl 2"/>
          <p:cNvCxnSpPr/>
          <p:nvPr/>
        </p:nvCxnSpPr>
        <p:spPr>
          <a:xfrm>
            <a:off x="2180684" y="1556792"/>
            <a:ext cx="7861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Rechte verbindingslijn met pijl 23"/>
          <p:cNvCxnSpPr/>
          <p:nvPr/>
        </p:nvCxnSpPr>
        <p:spPr>
          <a:xfrm>
            <a:off x="4865582" y="1558989"/>
            <a:ext cx="7861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3" name="Afbeelding 22"/>
          <p:cNvPicPr/>
          <p:nvPr/>
        </p:nvPicPr>
        <p:blipFill>
          <a:blip r:embed="rId2"/>
          <a:stretch>
            <a:fillRect/>
          </a:stretch>
        </p:blipFill>
        <p:spPr>
          <a:xfrm>
            <a:off x="1435607" y="3933056"/>
            <a:ext cx="5911850" cy="1729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26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kstvak 37">
            <a:extLst>
              <a:ext uri="{FF2B5EF4-FFF2-40B4-BE49-F238E27FC236}">
                <a16:creationId xmlns:a16="http://schemas.microsoft.com/office/drawing/2014/main" xmlns="" id="{8CB7E1D6-4D31-FA4C-BB0A-AE0813CEFB10}"/>
              </a:ext>
            </a:extLst>
          </p:cNvPr>
          <p:cNvSpPr txBox="1"/>
          <p:nvPr/>
        </p:nvSpPr>
        <p:spPr>
          <a:xfrm>
            <a:off x="371984" y="1052736"/>
            <a:ext cx="2077317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High efficacy likelihood</a:t>
            </a:r>
            <a:b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Low likelihood of life-threatening ADRs</a:t>
            </a:r>
            <a:b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Low likelihood of insidious ADRs</a:t>
            </a:r>
          </a:p>
          <a:p>
            <a:endParaRPr lang="nl-NL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Consequence: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Consider clozapine early in treatment	               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		                   1</a:t>
            </a:r>
            <a:endParaRPr lang="nl-NL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xmlns="" id="{569BDD42-696C-2547-BCD3-0A1F59A16438}"/>
              </a:ext>
            </a:extLst>
          </p:cNvPr>
          <p:cNvSpPr txBox="1"/>
          <p:nvPr/>
        </p:nvSpPr>
        <p:spPr>
          <a:xfrm>
            <a:off x="5004048" y="1052736"/>
            <a:ext cx="2052334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High efficacy likelihood</a:t>
            </a:r>
            <a:b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High likelihood of life-threatening ADRs</a:t>
            </a:r>
            <a:b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Low likelihood of insidious ADRs</a:t>
            </a:r>
          </a:p>
          <a:p>
            <a:endParaRPr lang="nl-NL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Consequence: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Consider clozapine early in treatment but carefully monitor ADRs                                                          	                                        </a:t>
            </a: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xmlns="" id="{7A2C39D5-18D6-7344-9679-CB489722D639}"/>
              </a:ext>
            </a:extLst>
          </p:cNvPr>
          <p:cNvSpPr txBox="1"/>
          <p:nvPr/>
        </p:nvSpPr>
        <p:spPr>
          <a:xfrm>
            <a:off x="2559487" y="1052736"/>
            <a:ext cx="2286213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High efficacy likelihood</a:t>
            </a:r>
            <a:b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Low likelihood of life-threatening ADRs</a:t>
            </a:r>
            <a:b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High likelihood insidious of ADRs</a:t>
            </a:r>
          </a:p>
          <a:p>
            <a:endParaRPr lang="nl-NL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Consequence: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Consider clozapine early in treatment but carefully monitor ADRs and start preventive treatment	                          </a:t>
            </a: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xmlns="" id="{84B6914D-EB5B-3C43-865C-C63235F2D9D5}"/>
              </a:ext>
            </a:extLst>
          </p:cNvPr>
          <p:cNvSpPr txBox="1"/>
          <p:nvPr/>
        </p:nvSpPr>
        <p:spPr>
          <a:xfrm>
            <a:off x="7102951" y="1052736"/>
            <a:ext cx="2041049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High efficacy likelihood</a:t>
            </a:r>
            <a:b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High likelihood  oflife-threatening ADRs</a:t>
            </a:r>
            <a:b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High likelihood of insidious ADRs</a:t>
            </a:r>
          </a:p>
          <a:p>
            <a:endParaRPr lang="nl-NL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Consequence: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Consider clozapine early in treatment but carefully monitor ADRs and start preventive treatment              </a:t>
            </a: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xmlns="" id="{3E4E3102-2876-0345-B551-16CFEAE890BD}"/>
              </a:ext>
            </a:extLst>
          </p:cNvPr>
          <p:cNvSpPr txBox="1"/>
          <p:nvPr/>
        </p:nvSpPr>
        <p:spPr>
          <a:xfrm>
            <a:off x="371984" y="3528798"/>
            <a:ext cx="2066892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Low efficacy likelihood</a:t>
            </a:r>
            <a:b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Low likelihood of life-threatening ADRs</a:t>
            </a:r>
            <a:b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Low likelihood of insidious ADRs</a:t>
            </a:r>
          </a:p>
          <a:p>
            <a:endParaRPr lang="nl-NL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Consequence: Use CLZ only in the event of serious symptoms (e.g. suicidal ideation) and when other antipsychotics have not resulted in sufficient efficacy   </a:t>
            </a:r>
            <a:b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		                   5</a:t>
            </a:r>
          </a:p>
        </p:txBody>
      </p:sp>
      <p:sp>
        <p:nvSpPr>
          <p:cNvPr id="45" name="Tekstvak 44">
            <a:extLst>
              <a:ext uri="{FF2B5EF4-FFF2-40B4-BE49-F238E27FC236}">
                <a16:creationId xmlns:a16="http://schemas.microsoft.com/office/drawing/2014/main" xmlns="" id="{CCD006B4-A8DF-C846-B1FB-C32E65029AD9}"/>
              </a:ext>
            </a:extLst>
          </p:cNvPr>
          <p:cNvSpPr txBox="1"/>
          <p:nvPr/>
        </p:nvSpPr>
        <p:spPr>
          <a:xfrm>
            <a:off x="4987865" y="3537196"/>
            <a:ext cx="2052334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Low efficacy likelihood</a:t>
            </a:r>
            <a:b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High likelihood of life-threatening ADRs</a:t>
            </a:r>
            <a:b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Low likelihood of insidious ADRs</a:t>
            </a:r>
          </a:p>
          <a:p>
            <a:endParaRPr lang="nl-NL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Consequence: Use CLZ only in the event of serious symptoms (e.g. suicidal ideation) and when other antipsychotics have not resulted in sufficient efficacy. Carefully monitor </a:t>
            </a:r>
            <a:r>
              <a:rPr lang="nl-NL" sz="1200" dirty="0" err="1">
                <a:latin typeface="Arial" panose="020B0604020202020204" pitchFamily="34" charset="0"/>
                <a:cs typeface="Arial" panose="020B0604020202020204" pitchFamily="34" charset="0"/>
              </a:rPr>
              <a:t>ADRs</a:t>
            </a: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endParaRPr lang="nl-NL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nl-NL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xmlns="" id="{C4895905-4805-7F4A-8B34-2D8D188D4223}"/>
              </a:ext>
            </a:extLst>
          </p:cNvPr>
          <p:cNvSpPr txBox="1"/>
          <p:nvPr/>
        </p:nvSpPr>
        <p:spPr>
          <a:xfrm>
            <a:off x="2607498" y="3540554"/>
            <a:ext cx="2295961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Low efficacy likelihood</a:t>
            </a:r>
            <a:b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Low likelihood of life-threatening ADRs</a:t>
            </a:r>
            <a:b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High likelihood of  insidious ADRs</a:t>
            </a:r>
          </a:p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Consequence: Use CLZ only in the event of serious symptoms (e.g. suicidal ideation) and carefully monitor ADRs and when other antipsychotics have not resulted in sufficient </a:t>
            </a:r>
            <a:r>
              <a:rPr lang="nl-NL" sz="1200" dirty="0" err="1">
                <a:latin typeface="Arial" panose="020B0604020202020204" pitchFamily="34" charset="0"/>
                <a:cs typeface="Arial" panose="020B0604020202020204" pitchFamily="34" charset="0"/>
              </a:rPr>
              <a:t>efficacy</a:t>
            </a: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	                                                </a:t>
            </a:r>
            <a:endParaRPr lang="nl-NL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nl-NL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xmlns="" id="{03033E7D-4293-8A40-8792-16EE50709947}"/>
              </a:ext>
            </a:extLst>
          </p:cNvPr>
          <p:cNvSpPr txBox="1"/>
          <p:nvPr/>
        </p:nvSpPr>
        <p:spPr>
          <a:xfrm>
            <a:off x="7138598" y="3540554"/>
            <a:ext cx="2041049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Low efficacy likelihood</a:t>
            </a:r>
            <a:b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High likelihood of life-threatening ADRs</a:t>
            </a:r>
            <a:b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High likelihood of insidious ADRs</a:t>
            </a:r>
          </a:p>
          <a:p>
            <a:endParaRPr lang="nl-NL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Consequence: Use CLZ only in the  event of serious symptoms (e.g. suicidal ideation) and when other antipsychotics have not resulted in sufficient efficacy. Carefully monitor </a:t>
            </a:r>
            <a:r>
              <a:rPr lang="nl-NL" sz="1200" dirty="0" err="1">
                <a:latin typeface="Arial" panose="020B0604020202020204" pitchFamily="34" charset="0"/>
                <a:cs typeface="Arial" panose="020B0604020202020204" pitchFamily="34" charset="0"/>
              </a:rPr>
              <a:t>ADRs</a:t>
            </a: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endParaRPr lang="nl-NL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nl-NL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43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Subdoel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Genetische</a:t>
            </a:r>
            <a:r>
              <a:rPr lang="en-US" sz="2400" dirty="0" smtClean="0"/>
              <a:t> </a:t>
            </a:r>
            <a:r>
              <a:rPr lang="en-US" sz="2400" dirty="0" err="1" smtClean="0"/>
              <a:t>architectuur</a:t>
            </a:r>
            <a:r>
              <a:rPr lang="en-US" sz="2400" dirty="0" smtClean="0"/>
              <a:t> SCZ: </a:t>
            </a:r>
            <a:r>
              <a:rPr lang="en-US" sz="2400" dirty="0" err="1" smtClean="0"/>
              <a:t>verschillen</a:t>
            </a:r>
            <a:r>
              <a:rPr lang="en-US" sz="2400" dirty="0" smtClean="0"/>
              <a:t> ‘</a:t>
            </a:r>
            <a:r>
              <a:rPr lang="en-US" sz="2400" dirty="0" err="1" smtClean="0"/>
              <a:t>gewone</a:t>
            </a:r>
            <a:r>
              <a:rPr lang="en-US" sz="2400" dirty="0" smtClean="0"/>
              <a:t>’ patient vs. clozapine patient (=</a:t>
            </a:r>
            <a:r>
              <a:rPr lang="en-US" sz="2400" dirty="0" err="1" smtClean="0"/>
              <a:t>meer</a:t>
            </a:r>
            <a:r>
              <a:rPr lang="en-US" sz="2400" dirty="0" smtClean="0"/>
              <a:t> </a:t>
            </a:r>
            <a:r>
              <a:rPr lang="en-US" sz="2400" dirty="0" err="1" smtClean="0"/>
              <a:t>homogene</a:t>
            </a:r>
            <a:r>
              <a:rPr lang="en-US" sz="2400" dirty="0" smtClean="0"/>
              <a:t> </a:t>
            </a:r>
            <a:r>
              <a:rPr lang="en-US" sz="2400" dirty="0" err="1" smtClean="0"/>
              <a:t>groep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4" name="Picture 2" descr="O:\Psychiatrie\cloz-nl\clozlogo-versie 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727" y="-10373"/>
            <a:ext cx="1674273" cy="1641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/>
          <p:cNvPicPr/>
          <p:nvPr/>
        </p:nvPicPr>
        <p:blipFill>
          <a:blip r:embed="rId3"/>
          <a:stretch>
            <a:fillRect/>
          </a:stretch>
        </p:blipFill>
        <p:spPr>
          <a:xfrm>
            <a:off x="2267744" y="3068960"/>
            <a:ext cx="4324077" cy="2861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66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nl-NL" sz="2000" dirty="0" smtClean="0"/>
              <a:t>1. </a:t>
            </a:r>
            <a:r>
              <a:rPr lang="en-US" sz="2000" dirty="0" smtClean="0"/>
              <a:t>De patient </a:t>
            </a:r>
            <a:r>
              <a:rPr lang="en-US" sz="2000" dirty="0" err="1" smtClean="0"/>
              <a:t>gebruikt</a:t>
            </a:r>
            <a:r>
              <a:rPr lang="en-US" sz="2000" dirty="0" smtClean="0"/>
              <a:t>(e) clozapine*/</a:t>
            </a:r>
            <a:r>
              <a:rPr lang="en-US" sz="2000" dirty="0" err="1" smtClean="0"/>
              <a:t>gaat</a:t>
            </a:r>
            <a:r>
              <a:rPr lang="en-US" sz="2000" dirty="0" smtClean="0"/>
              <a:t> clozapine </a:t>
            </a:r>
            <a:r>
              <a:rPr lang="en-US" sz="2000" dirty="0" err="1" smtClean="0"/>
              <a:t>gebruiken</a:t>
            </a:r>
            <a:r>
              <a:rPr lang="en-US" sz="2000" baseline="30000" dirty="0" smtClean="0"/>
              <a:t>#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2. Diagnose: </a:t>
            </a:r>
            <a:r>
              <a:rPr lang="en-US" sz="2000" dirty="0" err="1" smtClean="0"/>
              <a:t>schizofrenie</a:t>
            </a:r>
            <a:r>
              <a:rPr lang="en-US" sz="2000" dirty="0" smtClean="0"/>
              <a:t>/</a:t>
            </a:r>
            <a:r>
              <a:rPr lang="en-US" sz="2000" dirty="0" err="1" smtClean="0"/>
              <a:t>schizofreniforme</a:t>
            </a:r>
            <a:r>
              <a:rPr lang="en-US" sz="2000" dirty="0" smtClean="0"/>
              <a:t>/</a:t>
            </a:r>
            <a:r>
              <a:rPr lang="en-US" sz="2000" dirty="0" err="1" smtClean="0"/>
              <a:t>schizo-affectieve</a:t>
            </a:r>
            <a:r>
              <a:rPr lang="en-US" sz="2000" dirty="0" smtClean="0"/>
              <a:t> </a:t>
            </a:r>
            <a:r>
              <a:rPr lang="en-US" sz="2000" dirty="0" err="1" smtClean="0"/>
              <a:t>stoornis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3. De patient is </a:t>
            </a:r>
            <a:r>
              <a:rPr lang="en-US" sz="2000" dirty="0"/>
              <a:t>≥18 </a:t>
            </a:r>
            <a:r>
              <a:rPr lang="en-US" sz="2000" dirty="0" err="1" smtClean="0"/>
              <a:t>jaar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4. De patient </a:t>
            </a:r>
            <a:r>
              <a:rPr lang="en-US" sz="2000" dirty="0" err="1" smtClean="0"/>
              <a:t>kan</a:t>
            </a:r>
            <a:r>
              <a:rPr lang="en-US" sz="2000" dirty="0" smtClean="0"/>
              <a:t> </a:t>
            </a:r>
            <a:r>
              <a:rPr lang="en-US" sz="2000" dirty="0" err="1" smtClean="0"/>
              <a:t>Nederlands</a:t>
            </a:r>
            <a:r>
              <a:rPr lang="en-US" sz="2000" dirty="0" smtClean="0"/>
              <a:t> </a:t>
            </a:r>
            <a:r>
              <a:rPr lang="en-US" sz="2000" dirty="0" err="1" smtClean="0"/>
              <a:t>spreken</a:t>
            </a:r>
            <a:r>
              <a:rPr lang="en-US" sz="2000" dirty="0" smtClean="0"/>
              <a:t> en </a:t>
            </a:r>
            <a:r>
              <a:rPr lang="en-US" sz="2000" dirty="0" err="1" smtClean="0"/>
              <a:t>lezen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5.De patient </a:t>
            </a:r>
            <a:r>
              <a:rPr lang="en-US" sz="2000" dirty="0" err="1" smtClean="0"/>
              <a:t>begrijpt</a:t>
            </a:r>
            <a:r>
              <a:rPr lang="en-US" sz="2000" dirty="0" smtClean="0"/>
              <a:t> de </a:t>
            </a:r>
            <a:r>
              <a:rPr lang="en-US" sz="2000" dirty="0" err="1" smtClean="0"/>
              <a:t>gegeven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informatie</a:t>
            </a:r>
            <a:r>
              <a:rPr lang="en-US" sz="2000" dirty="0" smtClean="0"/>
              <a:t> en </a:t>
            </a:r>
            <a:r>
              <a:rPr lang="en-US" sz="2000" dirty="0" err="1" smtClean="0"/>
              <a:t>begrijpt</a:t>
            </a:r>
            <a:r>
              <a:rPr lang="en-US" sz="2000" dirty="0" smtClean="0"/>
              <a:t> </a:t>
            </a:r>
            <a:r>
              <a:rPr lang="en-US" sz="2000" dirty="0" err="1" smtClean="0"/>
              <a:t>wat</a:t>
            </a:r>
            <a:r>
              <a:rPr lang="en-US" sz="2000" dirty="0" smtClean="0"/>
              <a:t> de </a:t>
            </a:r>
            <a:r>
              <a:rPr lang="en-US" sz="2000" dirty="0" err="1" smtClean="0"/>
              <a:t>consequenties</a:t>
            </a:r>
            <a:r>
              <a:rPr lang="en-US" sz="2000" dirty="0" smtClean="0"/>
              <a:t> </a:t>
            </a:r>
            <a:r>
              <a:rPr lang="en-US" sz="2000" dirty="0" err="1" smtClean="0"/>
              <a:t>zijn</a:t>
            </a:r>
            <a:r>
              <a:rPr lang="en-US" sz="2000" dirty="0" smtClean="0"/>
              <a:t> van het </a:t>
            </a:r>
            <a:r>
              <a:rPr lang="en-US" sz="2000" dirty="0" err="1" smtClean="0"/>
              <a:t>meedoen</a:t>
            </a:r>
            <a:r>
              <a:rPr lang="en-US" sz="2000" dirty="0" smtClean="0"/>
              <a:t> </a:t>
            </a:r>
            <a:r>
              <a:rPr lang="en-US" sz="2000" dirty="0" err="1" smtClean="0"/>
              <a:t>aan</a:t>
            </a:r>
            <a:r>
              <a:rPr lang="en-US" sz="2000" dirty="0" smtClean="0"/>
              <a:t> het </a:t>
            </a:r>
            <a:r>
              <a:rPr lang="en-US" sz="2000" dirty="0" err="1" smtClean="0"/>
              <a:t>onderzoek</a:t>
            </a:r>
            <a:r>
              <a:rPr lang="en-US" sz="2000" dirty="0" smtClean="0"/>
              <a:t>. </a:t>
            </a:r>
            <a:r>
              <a:rPr lang="en-US" sz="2000" dirty="0" err="1" smtClean="0"/>
              <a:t>Hij</a:t>
            </a:r>
            <a:r>
              <a:rPr lang="en-US" sz="2000" dirty="0" smtClean="0"/>
              <a:t>/</a:t>
            </a:r>
            <a:r>
              <a:rPr lang="en-US" sz="2000" dirty="0" err="1" smtClean="0"/>
              <a:t>zij</a:t>
            </a:r>
            <a:r>
              <a:rPr lang="en-US" sz="2000" dirty="0" smtClean="0"/>
              <a:t> </a:t>
            </a:r>
            <a:r>
              <a:rPr lang="en-US" sz="2000" dirty="0" err="1" smtClean="0"/>
              <a:t>laat</a:t>
            </a:r>
            <a:r>
              <a:rPr lang="en-US" sz="2000" dirty="0" smtClean="0"/>
              <a:t> </a:t>
            </a:r>
            <a:r>
              <a:rPr lang="en-US" sz="2000" dirty="0" err="1" smtClean="0"/>
              <a:t>zien</a:t>
            </a:r>
            <a:r>
              <a:rPr lang="en-US" sz="2000" dirty="0" smtClean="0"/>
              <a:t> </a:t>
            </a:r>
            <a:r>
              <a:rPr lang="en-US" sz="2000" dirty="0" err="1" smtClean="0"/>
              <a:t>dat</a:t>
            </a:r>
            <a:r>
              <a:rPr lang="en-US" sz="2000" dirty="0" smtClean="0"/>
              <a:t> </a:t>
            </a:r>
            <a:r>
              <a:rPr lang="en-US" sz="2000" dirty="0" err="1" smtClean="0"/>
              <a:t>hij</a:t>
            </a:r>
            <a:r>
              <a:rPr lang="en-US" sz="2000" dirty="0" smtClean="0"/>
              <a:t>/</a:t>
            </a:r>
            <a:r>
              <a:rPr lang="en-US" sz="2000" dirty="0" err="1" smtClean="0"/>
              <a:t>zij</a:t>
            </a:r>
            <a:r>
              <a:rPr lang="en-US" sz="2000" dirty="0" smtClean="0"/>
              <a:t> </a:t>
            </a:r>
            <a:r>
              <a:rPr lang="en-US" sz="2000" dirty="0" err="1" smtClean="0"/>
              <a:t>wil</a:t>
            </a:r>
            <a:r>
              <a:rPr lang="en-US" sz="2000" dirty="0" smtClean="0"/>
              <a:t> </a:t>
            </a:r>
            <a:r>
              <a:rPr lang="en-US" sz="2000" dirty="0" err="1" smtClean="0"/>
              <a:t>meedoen</a:t>
            </a:r>
            <a:r>
              <a:rPr lang="en-US" sz="2000" dirty="0" smtClean="0"/>
              <a:t> </a:t>
            </a:r>
            <a:r>
              <a:rPr lang="en-US" sz="2000" dirty="0" err="1" smtClean="0"/>
              <a:t>aan</a:t>
            </a:r>
            <a:r>
              <a:rPr lang="en-US" sz="2000" dirty="0" smtClean="0"/>
              <a:t> het </a:t>
            </a:r>
            <a:r>
              <a:rPr lang="en-US" sz="2000" dirty="0" err="1" smtClean="0"/>
              <a:t>onderzoek</a:t>
            </a:r>
            <a:r>
              <a:rPr lang="en-US" sz="2000" dirty="0" smtClean="0"/>
              <a:t>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Inclusiecriteria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724128" y="5949280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* Protocol 1 	# Protocol 2</a:t>
            </a:r>
            <a:endParaRPr lang="nl-NL" sz="1200" dirty="0"/>
          </a:p>
        </p:txBody>
      </p:sp>
      <p:pic>
        <p:nvPicPr>
          <p:cNvPr id="6" name="Picture 2" descr="O:\Psychiatrie\cloz-nl\clozlogo-versie 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0"/>
            <a:ext cx="1460497" cy="1431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19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nl-NL" sz="2000" dirty="0" smtClean="0"/>
              <a:t>1. Onvrijwillige opname op een psychiatrische afdeling. Alleen IBS; RM kan wel indien de patiënt wilsbekwaam is.</a:t>
            </a:r>
            <a:br>
              <a:rPr lang="nl-NL" sz="2000" dirty="0" smtClean="0"/>
            </a:br>
            <a:endParaRPr lang="nl-NL" sz="2000" dirty="0"/>
          </a:p>
          <a:p>
            <a:pPr marL="109728" indent="0">
              <a:buNone/>
            </a:pPr>
            <a:r>
              <a:rPr lang="en-US" sz="2000" dirty="0" smtClean="0"/>
              <a:t>2. </a:t>
            </a:r>
            <a:r>
              <a:rPr lang="en-US" sz="2000" dirty="0" err="1" smtClean="0"/>
              <a:t>Patiënten</a:t>
            </a:r>
            <a:r>
              <a:rPr lang="en-US" sz="2000" dirty="0" smtClean="0"/>
              <a:t> met de </a:t>
            </a:r>
            <a:r>
              <a:rPr lang="en-US" sz="2000" dirty="0" err="1" smtClean="0"/>
              <a:t>ziekte</a:t>
            </a:r>
            <a:r>
              <a:rPr lang="en-US" sz="2000" dirty="0" smtClean="0"/>
              <a:t> van Parkinson</a:t>
            </a:r>
            <a:endParaRPr lang="nl-NL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Exclusiecriteria</a:t>
            </a:r>
            <a:br>
              <a:rPr lang="nl-NL" dirty="0" smtClean="0"/>
            </a:br>
            <a:r>
              <a:rPr lang="nl-NL" u="sng" dirty="0"/>
              <a:t/>
            </a:r>
            <a:br>
              <a:rPr lang="nl-NL" u="sng" dirty="0"/>
            </a:br>
            <a:endParaRPr lang="nl-NL" dirty="0"/>
          </a:p>
        </p:txBody>
      </p:sp>
      <p:pic>
        <p:nvPicPr>
          <p:cNvPr id="5" name="Picture 2" descr="O:\Psychiatrie\cloz-nl\clozlogo-versie f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727" y="-10373"/>
            <a:ext cx="1674273" cy="1641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14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Hoe?</a:t>
            </a:r>
            <a:endParaRPr lang="nl-NL" dirty="0"/>
          </a:p>
        </p:txBody>
      </p:sp>
      <p:sp>
        <p:nvSpPr>
          <p:cNvPr id="4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15 minuten</a:t>
            </a:r>
            <a:br>
              <a:rPr lang="nl-NL" dirty="0" smtClean="0"/>
            </a:br>
            <a:r>
              <a:rPr lang="nl-NL" dirty="0" smtClean="0"/>
              <a:t>Interview met de patiënt waarin:</a:t>
            </a:r>
            <a:br>
              <a:rPr lang="nl-NL" dirty="0" smtClean="0"/>
            </a:br>
            <a:r>
              <a:rPr lang="nl-NL" sz="2600" dirty="0" smtClean="0"/>
              <a:t>- </a:t>
            </a:r>
            <a:r>
              <a:rPr lang="nl-NL" sz="2600" dirty="0" err="1" smtClean="0"/>
              <a:t>Clinical</a:t>
            </a:r>
            <a:r>
              <a:rPr lang="nl-NL" sz="2600" dirty="0" smtClean="0"/>
              <a:t> Global </a:t>
            </a:r>
            <a:r>
              <a:rPr lang="nl-NL" sz="2600" dirty="0" err="1" smtClean="0"/>
              <a:t>Impression</a:t>
            </a:r>
            <a:r>
              <a:rPr lang="nl-NL" sz="2600" dirty="0" smtClean="0"/>
              <a:t> (CGI) wordt bepaald</a:t>
            </a:r>
            <a:br>
              <a:rPr lang="nl-NL" sz="2600" dirty="0" smtClean="0"/>
            </a:br>
            <a:r>
              <a:rPr lang="nl-NL" sz="2600" dirty="0" smtClean="0"/>
              <a:t>- Bijwerkingen</a:t>
            </a:r>
            <a:br>
              <a:rPr lang="nl-NL" sz="2600" dirty="0" smtClean="0"/>
            </a:br>
            <a:r>
              <a:rPr lang="nl-NL" sz="2600" dirty="0" smtClean="0"/>
              <a:t>- BMI</a:t>
            </a:r>
            <a:br>
              <a:rPr lang="nl-NL" sz="2600" dirty="0" smtClean="0"/>
            </a:br>
            <a:r>
              <a:rPr lang="nl-NL" sz="2600" dirty="0" smtClean="0"/>
              <a:t>- Leeftijd, geslacht, diagnose, afkomst grootouders</a:t>
            </a:r>
            <a:br>
              <a:rPr lang="nl-NL" sz="2600" dirty="0" smtClean="0"/>
            </a:br>
            <a:r>
              <a:rPr lang="nl-NL" sz="2600" dirty="0" smtClean="0"/>
              <a:t>- Clozapine dosering en startdatum</a:t>
            </a:r>
            <a:br>
              <a:rPr lang="nl-NL" sz="2600" dirty="0" smtClean="0"/>
            </a:br>
            <a:r>
              <a:rPr lang="nl-NL" sz="2600" dirty="0" smtClean="0"/>
              <a:t>- Rookgedrag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Bloedafname voor </a:t>
            </a:r>
            <a:br>
              <a:rPr lang="nl-NL" dirty="0" smtClean="0"/>
            </a:br>
            <a:r>
              <a:rPr lang="nl-NL" dirty="0" smtClean="0"/>
              <a:t>(tijdens reguliere leukocytencontrole):</a:t>
            </a:r>
            <a:br>
              <a:rPr lang="nl-NL" dirty="0" smtClean="0"/>
            </a:br>
            <a:r>
              <a:rPr lang="nl-NL" dirty="0" smtClean="0"/>
              <a:t>- DNA analyse</a:t>
            </a:r>
            <a:br>
              <a:rPr lang="nl-NL" dirty="0" smtClean="0"/>
            </a:br>
            <a:r>
              <a:rPr lang="nl-NL" dirty="0" smtClean="0"/>
              <a:t>- Bloedspiegel clozapine</a:t>
            </a:r>
            <a:endParaRPr lang="nl-NL" dirty="0"/>
          </a:p>
        </p:txBody>
      </p:sp>
      <p:pic>
        <p:nvPicPr>
          <p:cNvPr id="5" name="Picture 2" descr="http://www.omroepwest.nl/sites/default/files/imagecache/cp_main/files/images/2011/apr/prik-HollandsMidden-230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988840"/>
            <a:ext cx="212395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O:\Psychiatrie\cloz-nl\clozlogo-versie fin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727" y="-10373"/>
            <a:ext cx="1674273" cy="1641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65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ambria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ustomProperties xmlns="http://www.documentaal.nl/CustomProperties"/>
</file>

<file path=customXml/itemProps1.xml><?xml version="1.0" encoding="utf-8"?>
<ds:datastoreItem xmlns:ds="http://schemas.openxmlformats.org/officeDocument/2006/customXml" ds:itemID="{D45AB83C-635E-4910-A038-61E8DE8F121B}">
  <ds:schemaRefs>
    <ds:schemaRef ds:uri="http://www.documentaal.nl/Custom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126</TotalTime>
  <Words>442</Words>
  <Application>Microsoft Office PowerPoint</Application>
  <PresentationFormat>Diavoorstelling (4:3)</PresentationFormat>
  <Paragraphs>158</Paragraphs>
  <Slides>20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blank</vt:lpstr>
      <vt:lpstr>PowerPoint-presentatie</vt:lpstr>
      <vt:lpstr>Team</vt:lpstr>
      <vt:lpstr>Doel</vt:lpstr>
      <vt:lpstr>PowerPoint-presentatie</vt:lpstr>
      <vt:lpstr>PowerPoint-presentatie</vt:lpstr>
      <vt:lpstr>Subdoel</vt:lpstr>
      <vt:lpstr>Inclusiecriteria</vt:lpstr>
      <vt:lpstr> Exclusiecriteria  </vt:lpstr>
      <vt:lpstr>Hoe?</vt:lpstr>
      <vt:lpstr>Hoe?</vt:lpstr>
      <vt:lpstr>Verdeling centra - NL</vt:lpstr>
      <vt:lpstr>Uitbreiding - buitenland</vt:lpstr>
      <vt:lpstr>Binnenkort…</vt:lpstr>
      <vt:lpstr>Knelpunten</vt:lpstr>
      <vt:lpstr>Planning komende 2 jaar</vt:lpstr>
      <vt:lpstr>Tussentijdse analyses</vt:lpstr>
      <vt:lpstr>Workpackages</vt:lpstr>
      <vt:lpstr>Nieuwe centra - NL</vt:lpstr>
      <vt:lpstr>Vragen of opmerkingen?  C.pfeifer@umcutrecht.nl</vt:lpstr>
      <vt:lpstr>Acknowledgments</vt:lpstr>
    </vt:vector>
  </TitlesOfParts>
  <Company>UMC Utrecht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Pfeifer-2, C.</dc:creator>
  <cp:lastModifiedBy>08005528</cp:lastModifiedBy>
  <cp:revision>9</cp:revision>
  <dcterms:created xsi:type="dcterms:W3CDTF">2018-08-20T12:51:40Z</dcterms:created>
  <dcterms:modified xsi:type="dcterms:W3CDTF">2018-09-14T09:42:44Z</dcterms:modified>
</cp:coreProperties>
</file>