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77" r:id="rId2"/>
    <p:sldMasterId id="2147483990" r:id="rId3"/>
    <p:sldMasterId id="2147484003" r:id="rId4"/>
    <p:sldMasterId id="2147484015" r:id="rId5"/>
  </p:sldMasterIdLst>
  <p:notesMasterIdLst>
    <p:notesMasterId r:id="rId74"/>
  </p:notesMasterIdLst>
  <p:handoutMasterIdLst>
    <p:handoutMasterId r:id="rId75"/>
  </p:handoutMasterIdLst>
  <p:sldIdLst>
    <p:sldId id="344" r:id="rId6"/>
    <p:sldId id="383" r:id="rId7"/>
    <p:sldId id="502" r:id="rId8"/>
    <p:sldId id="545" r:id="rId9"/>
    <p:sldId id="503" r:id="rId10"/>
    <p:sldId id="543" r:id="rId11"/>
    <p:sldId id="544" r:id="rId12"/>
    <p:sldId id="463" r:id="rId13"/>
    <p:sldId id="492" r:id="rId14"/>
    <p:sldId id="539" r:id="rId15"/>
    <p:sldId id="493" r:id="rId16"/>
    <p:sldId id="540" r:id="rId17"/>
    <p:sldId id="538" r:id="rId18"/>
    <p:sldId id="348" r:id="rId19"/>
    <p:sldId id="431" r:id="rId20"/>
    <p:sldId id="494" r:id="rId21"/>
    <p:sldId id="346" r:id="rId22"/>
    <p:sldId id="404" r:id="rId23"/>
    <p:sldId id="389" r:id="rId24"/>
    <p:sldId id="429" r:id="rId25"/>
    <p:sldId id="414" r:id="rId26"/>
    <p:sldId id="415" r:id="rId27"/>
    <p:sldId id="433" r:id="rId28"/>
    <p:sldId id="434" r:id="rId29"/>
    <p:sldId id="430" r:id="rId30"/>
    <p:sldId id="495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9" r:id="rId39"/>
    <p:sldId id="480" r:id="rId40"/>
    <p:sldId id="482" r:id="rId41"/>
    <p:sldId id="536" r:id="rId42"/>
    <p:sldId id="486" r:id="rId43"/>
    <p:sldId id="487" r:id="rId44"/>
    <p:sldId id="488" r:id="rId45"/>
    <p:sldId id="489" r:id="rId46"/>
    <p:sldId id="497" r:id="rId47"/>
    <p:sldId id="498" r:id="rId48"/>
    <p:sldId id="499" r:id="rId49"/>
    <p:sldId id="504" r:id="rId50"/>
    <p:sldId id="546" r:id="rId51"/>
    <p:sldId id="506" r:id="rId52"/>
    <p:sldId id="512" r:id="rId53"/>
    <p:sldId id="537" r:id="rId54"/>
    <p:sldId id="547" r:id="rId55"/>
    <p:sldId id="514" r:id="rId56"/>
    <p:sldId id="466" r:id="rId57"/>
    <p:sldId id="400" r:id="rId58"/>
    <p:sldId id="541" r:id="rId59"/>
    <p:sldId id="542" r:id="rId60"/>
    <p:sldId id="548" r:id="rId61"/>
    <p:sldId id="509" r:id="rId62"/>
    <p:sldId id="432" r:id="rId63"/>
    <p:sldId id="549" r:id="rId64"/>
    <p:sldId id="550" r:id="rId65"/>
    <p:sldId id="551" r:id="rId66"/>
    <p:sldId id="552" r:id="rId67"/>
    <p:sldId id="553" r:id="rId68"/>
    <p:sldId id="557" r:id="rId69"/>
    <p:sldId id="555" r:id="rId70"/>
    <p:sldId id="556" r:id="rId71"/>
    <p:sldId id="500" r:id="rId72"/>
    <p:sldId id="501" r:id="rId73"/>
  </p:sldIdLst>
  <p:sldSz cx="9144000" cy="6858000" type="screen4x3"/>
  <p:notesSz cx="6946900" cy="100076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4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9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9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9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2490" algn="l" defTabSz="9129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8995" algn="l" defTabSz="9129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5490" algn="l" defTabSz="9129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1990" algn="l" defTabSz="9129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tsche" initials="J.E.M." lastIdx="20" clrIdx="0"/>
  <p:cmAuthor id="1" name="Couwenbergh" initials="CPG" lastIdx="1" clrIdx="1"/>
  <p:cmAuthor id="2" name="hemmhe" initials="h" lastIdx="0" clrIdx="2"/>
  <p:cmAuthor id="3" name="Chrisje Couwenbergh" initials="CC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EBB"/>
    <a:srgbClr val="C2044A"/>
    <a:srgbClr val="F6F9FC"/>
    <a:srgbClr val="992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r">
              <a:defRPr sz="1300"/>
            </a:lvl1pPr>
          </a:lstStyle>
          <a:p>
            <a:fld id="{D9250010-9C43-473E-8712-B48AB47079EB}" type="datetimeFigureOut">
              <a:rPr lang="nl-NL" smtClean="0"/>
              <a:pPr/>
              <a:t>12-05-2017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5483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34969" y="9505483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r">
              <a:defRPr sz="1300"/>
            </a:lvl1pPr>
          </a:lstStyle>
          <a:p>
            <a:fld id="{2F01D5DE-6B84-4B76-9104-2C200D6280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36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r">
              <a:defRPr sz="1300"/>
            </a:lvl1pPr>
          </a:lstStyle>
          <a:p>
            <a:fld id="{95A61F4B-A3F8-42AB-B5EB-B7645AEE5603}" type="datetimeFigureOut">
              <a:rPr lang="nl-NL" smtClean="0"/>
              <a:pPr/>
              <a:t>12-05-2017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81" tIns="48440" rIns="96881" bIns="4844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94690" y="4753610"/>
            <a:ext cx="5557520" cy="4503420"/>
          </a:xfrm>
          <a:prstGeom prst="rect">
            <a:avLst/>
          </a:prstGeom>
        </p:spPr>
        <p:txBody>
          <a:bodyPr vert="horz" lIns="96881" tIns="48440" rIns="96881" bIns="4844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34969" y="9505483"/>
            <a:ext cx="3010323" cy="50038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r">
              <a:defRPr sz="1300"/>
            </a:lvl1pPr>
          </a:lstStyle>
          <a:p>
            <a:fld id="{EC0F52A2-4000-41B5-B883-0E4188F99E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8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90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93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00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996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490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95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90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90" algn="l" defTabSz="912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7156" indent="-30275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11009" indent="-2422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5412" indent="-2422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9815" indent="-2422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4219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8622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33026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7429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2D0148-8836-4575-BFBA-D87BABB8BCD1}" type="slidenum">
              <a:rPr lang="nl-NL" altLang="nl-NL"/>
              <a:pPr eaLnBrk="1" hangingPunct="1"/>
              <a:t>15</a:t>
            </a:fld>
            <a:endParaRPr lang="nl-NL" altLang="nl-NL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7001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7156" indent="-30275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11009" indent="-2422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5412" indent="-2422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9815" indent="-2422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4219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8622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33026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7429" indent="-242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D0DDA7-A16B-4F8B-BFE6-4D7716629EA8}" type="slidenum">
              <a:rPr lang="nl-NL" altLang="nl-NL">
                <a:solidFill>
                  <a:prstClr val="black"/>
                </a:solidFill>
              </a:rPr>
              <a:pPr eaLnBrk="1" hangingPunct="1"/>
              <a:t>20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6051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15-4-2001</a:t>
            </a:r>
          </a:p>
        </p:txBody>
      </p:sp>
      <p:sp>
        <p:nvSpPr>
          <p:cNvPr id="8194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Y.J. Pijl</a:t>
            </a:r>
          </a:p>
        </p:txBody>
      </p:sp>
      <p:sp>
        <p:nvSpPr>
          <p:cNvPr id="81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C0A297-4A0A-3344-99D2-3B9DA8C64FAA}" type="slidenum">
              <a:rPr kumimoji="0" lang="en-GB" sz="1300"/>
              <a:pPr/>
              <a:t>27</a:t>
            </a:fld>
            <a:endParaRPr kumimoji="0" lang="en-GB" sz="1300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9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15-4-2001</a:t>
            </a:r>
          </a:p>
        </p:txBody>
      </p:sp>
      <p:sp>
        <p:nvSpPr>
          <p:cNvPr id="11266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Y.J. Pijl</a:t>
            </a:r>
          </a:p>
        </p:txBody>
      </p:sp>
      <p:sp>
        <p:nvSpPr>
          <p:cNvPr id="112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C59CE9-7F52-7848-A7C5-3C4DC6359B11}" type="slidenum">
              <a:rPr kumimoji="0" lang="en-GB" sz="1300"/>
              <a:pPr/>
              <a:t>29</a:t>
            </a:fld>
            <a:endParaRPr kumimoji="0" lang="en-GB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1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15-4-2001</a:t>
            </a:r>
          </a:p>
        </p:txBody>
      </p:sp>
      <p:sp>
        <p:nvSpPr>
          <p:cNvPr id="13314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Y.J. Pijl</a:t>
            </a: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E4FF-1341-6C4D-B902-8DE4409C2745}" type="slidenum">
              <a:rPr kumimoji="0" lang="en-GB" sz="1300"/>
              <a:pPr/>
              <a:t>30</a:t>
            </a:fld>
            <a:endParaRPr kumimoji="0" lang="en-GB" sz="13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8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15-4-2001</a:t>
            </a:r>
          </a:p>
        </p:txBody>
      </p:sp>
      <p:sp>
        <p:nvSpPr>
          <p:cNvPr id="15362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GB" sz="1300"/>
              <a:t>Y.J. Pijl</a:t>
            </a:r>
          </a:p>
        </p:txBody>
      </p:sp>
      <p:sp>
        <p:nvSpPr>
          <p:cNvPr id="1536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7156" indent="-30275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1009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5412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9815" indent="-242202"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6421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8622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33026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7429" indent="-242202" algn="ctr" eaLnBrk="0" fontAlgn="base" hangingPunct="0">
              <a:spcBef>
                <a:spcPct val="5000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A3C8B9-BA2E-7943-9F62-0E794AE9233A}" type="slidenum">
              <a:rPr kumimoji="0" lang="en-GB" sz="1300"/>
              <a:pPr/>
              <a:t>31</a:t>
            </a:fld>
            <a:endParaRPr kumimoji="0" lang="en-GB" sz="13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0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F52A2-4000-41B5-B883-0E4188F99E62}" type="slidenum">
              <a:rPr lang="nl-NL" smtClean="0"/>
              <a:pPr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2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9F4A-9CBA-4024-A200-1CFACB3799B6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661F-868C-4D0A-8D0D-7024C0AE835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1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0ADF-E476-4554-BC3A-259664AF280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5630E-66FA-457A-BC62-9CB34B72ABC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9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D3FD-3E14-495F-9397-FE0F3A40B17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63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4940" y="2116138"/>
            <a:ext cx="4371975" cy="413543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 lIns="91397" tIns="45699" rIns="91397" bIns="45699"/>
          <a:lstStyle>
            <a:lvl1pPr>
              <a:defRPr/>
            </a:lvl1pPr>
          </a:lstStyle>
          <a:p>
            <a:pPr>
              <a:defRPr/>
            </a:pPr>
            <a:fld id="{CCA4B8FA-3E84-422C-A3A2-18C1F1F8E8DB}" type="datetime1">
              <a:rPr lang="en-US">
                <a:solidFill>
                  <a:srgbClr val="000000"/>
                </a:solidFill>
              </a:rPr>
              <a:pPr>
                <a:defRPr/>
              </a:pPr>
              <a:t>5/12/2017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97" tIns="45699" rIns="91397" bIns="45699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lIns="91397" tIns="45699" rIns="91397" bIns="45699"/>
          <a:lstStyle>
            <a:lvl1pPr>
              <a:defRPr/>
            </a:lvl1pPr>
          </a:lstStyle>
          <a:p>
            <a:pPr>
              <a:defRPr/>
            </a:pPr>
            <a:fld id="{F27D95DE-2927-4C66-91CD-D9D234DAC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68313" y="1316038"/>
            <a:ext cx="8135937" cy="48498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3A59F-DE75-45EB-854E-DCB4F191AC29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1185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2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3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24D9-1132-4E03-B744-9FB376DCB00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02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91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16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6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1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12-05-2017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2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mergis_100%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5888"/>
            <a:ext cx="17811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39975" y="0"/>
            <a:ext cx="6804025" cy="115888"/>
          </a:xfrm>
          <a:prstGeom prst="rect">
            <a:avLst/>
          </a:prstGeom>
          <a:solidFill>
            <a:srgbClr val="ABD6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2339975" cy="115888"/>
          </a:xfrm>
          <a:prstGeom prst="rect">
            <a:avLst/>
          </a:prstGeom>
          <a:solidFill>
            <a:srgbClr val="F29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79613" y="6742113"/>
            <a:ext cx="7164387" cy="115887"/>
          </a:xfrm>
          <a:prstGeom prst="rect">
            <a:avLst/>
          </a:prstGeom>
          <a:solidFill>
            <a:srgbClr val="ABD6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742113"/>
            <a:ext cx="2339975" cy="115887"/>
          </a:xfrm>
          <a:prstGeom prst="rect">
            <a:avLst/>
          </a:prstGeom>
          <a:solidFill>
            <a:srgbClr val="0081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9525">
            <a:solidFill>
              <a:srgbClr val="0081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5013325"/>
            <a:ext cx="9144000" cy="0"/>
          </a:xfrm>
          <a:prstGeom prst="line">
            <a:avLst/>
          </a:prstGeom>
          <a:noFill/>
          <a:ln w="9525">
            <a:solidFill>
              <a:srgbClr val="0081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12" descr="LICENSED_Arendo_090827 vliegende mee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157788"/>
            <a:ext cx="17287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De bloesem van de lente-Willem Woznit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157788"/>
            <a:ext cx="17272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De Zeelandbrug af na 5km - Felice Buonado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57788"/>
            <a:ext cx="17287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7950" y="5157788"/>
            <a:ext cx="2159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600" i="1" smtClean="0">
                <a:solidFill>
                  <a:srgbClr val="00817C"/>
                </a:solidFill>
                <a:latin typeface="Emergis Scala Sans" pitchFamily="34" charset="0"/>
              </a:rPr>
              <a:t>Samen werken aan een goede geestelijke gezondheid van alle mensen in Zeeland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557338"/>
            <a:ext cx="5975350" cy="647700"/>
          </a:xfrm>
        </p:spPr>
        <p:txBody>
          <a:bodyPr lIns="91440" tIns="45720" rIns="91440" bIns="45720" anchor="ctr"/>
          <a:lstStyle>
            <a:lvl1pPr>
              <a:defRPr sz="3800">
                <a:solidFill>
                  <a:srgbClr val="006584"/>
                </a:solidFill>
              </a:defRPr>
            </a:lvl1pPr>
          </a:lstStyle>
          <a:p>
            <a:pPr lvl="0"/>
            <a:r>
              <a:rPr lang="nl-NL" altLang="nl-NL" noProof="0" smtClean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2590800"/>
            <a:ext cx="5975350" cy="766763"/>
          </a:xfrm>
        </p:spPr>
        <p:txBody>
          <a:bodyPr lIns="91440" tIns="45720" rIns="91440" bIns="45720"/>
          <a:lstStyle>
            <a:lvl1pPr marL="0" indent="0">
              <a:defRPr sz="2200" b="1" i="1">
                <a:solidFill>
                  <a:srgbClr val="F2902E"/>
                </a:solidFill>
              </a:defRPr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484438" y="3776663"/>
            <a:ext cx="140335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21553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9712-A950-4F6B-A0F8-440C868FA91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720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D12A-6E7D-4EBF-8A3D-57D6883A03ED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0338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331D-8DDB-4B0F-A7B0-6FECA6CED426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60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399097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1688" y="2060575"/>
            <a:ext cx="399256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F917-21DB-40F3-B67B-4B12B877C755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45902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0151-AA65-486E-A8BE-18717B6EC69E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99654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C938-3A1E-46A0-9BAC-ECBAD8006155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74117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AEBBC-39C2-4350-9437-586C24154D19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57727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A1C2-32BB-4157-BEB4-75B5B357A52E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31643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310A-CB4B-48F6-A9DB-94D2190A9D1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6206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0421-6FCB-46E1-9B8A-206194A8C9A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7204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0663" y="1316038"/>
            <a:ext cx="2033587" cy="48498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316038"/>
            <a:ext cx="5949950" cy="48498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7F1B-AF56-4125-BFC6-6B30A6811642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945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68313" y="1316038"/>
            <a:ext cx="8135937" cy="48498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3A59F-DE75-45EB-854E-DCB4F191AC29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11854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 txBox="1">
            <a:spLocks/>
          </p:cNvSpPr>
          <p:nvPr userDrawn="1"/>
        </p:nvSpPr>
        <p:spPr>
          <a:xfrm>
            <a:off x="3276600" y="6429386"/>
            <a:ext cx="2895600" cy="365125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6429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b="1" dirty="0" smtClean="0">
                <a:solidFill>
                  <a:srgbClr val="0070C0"/>
                </a:solidFill>
                <a:latin typeface="Verdana" pitchFamily="34" charset="0"/>
              </a:rPr>
              <a:t>Kenniscentrum</a:t>
            </a:r>
            <a:r>
              <a:rPr lang="nl-NL" sz="1000" b="1" dirty="0" smtClean="0">
                <a:solidFill>
                  <a:prstClr val="white"/>
                </a:solidFill>
                <a:latin typeface="Verdana" pitchFamily="34" charset="0"/>
              </a:rPr>
              <a:t> </a:t>
            </a:r>
            <a:r>
              <a:rPr lang="nl-NL" sz="1000" b="1" dirty="0" smtClean="0">
                <a:solidFill>
                  <a:srgbClr val="0070C0"/>
                </a:solidFill>
                <a:latin typeface="Verdana" pitchFamily="34" charset="0"/>
              </a:rPr>
              <a:t>Phrenos</a:t>
            </a:r>
          </a:p>
          <a:p>
            <a:pPr defTabSz="642915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70C0"/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553200" y="6421449"/>
            <a:ext cx="2133600" cy="365125"/>
          </a:xfrm>
          <a:prstGeom prst="rect">
            <a:avLst/>
          </a:prstGeom>
        </p:spPr>
        <p:txBody>
          <a:bodyPr lIns="91388" tIns="45694" rIns="91388" bIns="45694"/>
          <a:lstStyle>
            <a:lvl1pPr algn="r">
              <a:defRPr kumimoji="0" lang="nl-NL" sz="1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defTabSz="642915">
              <a:defRPr/>
            </a:pPr>
            <a:fld id="{9E8073D3-72EE-4AAA-BBB2-4F9DFD1A7EC1}" type="slidenum">
              <a:rPr smtClean="0"/>
              <a:pPr defTabSz="642915"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44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9B73-B41A-4003-94A2-CE9681C0A57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22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767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2045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7158" y="2117758"/>
            <a:ext cx="41386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8158" y="2117758"/>
            <a:ext cx="41386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427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7158" y="2782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44984" y="2143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44984" y="2782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15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700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83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1" y="71915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03570" y="7191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85721" y="1881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72904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5359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928688"/>
            <a:ext cx="832964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14282" y="2046288"/>
            <a:ext cx="8329642" cy="45259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377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57920" y="792196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85721" y="792196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3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9ACA-F2DA-4951-A1B6-AA9BBA533EDF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96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92A259-E3AB-46ED-B5B1-654CA5286054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9EC6-A8DC-4664-8D17-741333F5DB4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8625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28B8-6F59-43A9-8936-33CAA563708A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BCBE6-1047-429D-ACEA-4FA455FCC9A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78615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EBB3BA-5966-4989-8EC6-A9149DA5908E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D032-CC25-43A5-8559-8425F678C3A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07110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DBE7-709A-461D-B4FA-D3214875A9B3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C82C-E9D0-42E7-B166-62AC0290F6C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1045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349A26-0A29-430B-BF30-94466137C2D3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359C7-BD49-467C-9ED3-3E75837B079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467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0870-D731-4534-888D-11652FC2F436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0717A-0895-4152-9BE7-E7D1BEC1101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42436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F7D6-FFB7-49C4-8989-D438483666F4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23DA-EB23-4C79-B5D7-AEC4D924CCD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78310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DA981-DFBF-4856-8895-EB6D8A95990C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0DCE3-4969-45AE-9211-5D3DAF3F85D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40147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0E0F-F98D-4A78-A271-4B75106B0455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84BF7-4CE9-4E8C-AF77-071EDF6F1C7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55924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70B6-C692-426A-90DC-715CA2BBBE5F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7DEFB-6092-49C9-B857-919C5E31CAE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7524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28F09-6F7B-456E-B81A-8FD0F8EA08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21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C771-CD96-43BD-B6AC-894A7A9B0E21}" type="datetimeFigureOut">
              <a:rPr lang="en-US" altLang="nl-NL"/>
              <a:pPr>
                <a:defRPr/>
              </a:pPr>
              <a:t>5/12/2017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019C5-0135-4D6C-BAA0-8FF54169F8F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9861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E975-730B-404C-9E70-616FF47DA5E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3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B767-B7A7-4BAA-AF53-462A1BB28FA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5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8B8D-5F2C-4905-B78A-47A20C05D6B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B8207D-DF58-4045-8DC8-F88390BAA0F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8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5F8C0C-C3D5-4943-BA0E-1A1B458B967B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12-05-2017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DEB3F6-BF0B-4AAD-A5EE-648672F7835F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20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16038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titel te wijzigen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13593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subtitel te wijzigen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79613" y="0"/>
            <a:ext cx="7164387" cy="115888"/>
          </a:xfrm>
          <a:prstGeom prst="rect">
            <a:avLst/>
          </a:prstGeom>
          <a:solidFill>
            <a:srgbClr val="ABD6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79613" y="6742113"/>
            <a:ext cx="7164387" cy="115887"/>
          </a:xfrm>
          <a:prstGeom prst="rect">
            <a:avLst/>
          </a:prstGeom>
          <a:solidFill>
            <a:srgbClr val="ABD6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742113"/>
            <a:ext cx="2339975" cy="115887"/>
          </a:xfrm>
          <a:prstGeom prst="rect">
            <a:avLst/>
          </a:prstGeom>
          <a:solidFill>
            <a:srgbClr val="0081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57963"/>
            <a:ext cx="1403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smtClean="0">
                <a:solidFill>
                  <a:srgbClr val="015E80"/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en-US">
              <a:cs typeface="Arial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1613"/>
            <a:ext cx="17526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smtClean="0">
                <a:solidFill>
                  <a:srgbClr val="015E80"/>
                </a:solidFill>
                <a:latin typeface="+mn-lt"/>
              </a:defRPr>
            </a:lvl1pPr>
          </a:lstStyle>
          <a:p>
            <a:pPr>
              <a:defRPr/>
            </a:pPr>
            <a:fld id="{7253AC38-BD9F-4551-A83D-D68CE382A1D3}" type="slidenum">
              <a:rPr lang="nl-NL" altLang="en-US">
                <a:cs typeface="Arial" charset="0"/>
              </a:rPr>
              <a:pPr>
                <a:defRPr/>
              </a:pPr>
              <a:t>‹nr.›</a:t>
            </a:fld>
            <a:endParaRPr lang="nl-NL" altLang="en-US">
              <a:cs typeface="Arial" charset="0"/>
            </a:endParaRPr>
          </a:p>
        </p:txBody>
      </p:sp>
      <p:pic>
        <p:nvPicPr>
          <p:cNvPr id="1033" name="Picture 9" descr="Emergis_100%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5888"/>
            <a:ext cx="17811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2339975" cy="115888"/>
          </a:xfrm>
          <a:prstGeom prst="rect">
            <a:avLst/>
          </a:prstGeom>
          <a:solidFill>
            <a:srgbClr val="F29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F2902E"/>
          </a:solidFill>
          <a:latin typeface="Emergis Scal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rgbClr val="0065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17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658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329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57188" y="2046288"/>
            <a:ext cx="83296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048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F6EB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6EB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6EB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6EB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F6EBB"/>
          </a:solidFill>
          <a:latin typeface="Calibri" pitchFamily="34" charset="0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7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09" indent="-3427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F6EBB"/>
          </a:solidFill>
          <a:latin typeface="+mn-lt"/>
          <a:ea typeface="+mn-ea"/>
          <a:cs typeface="+mn-cs"/>
        </a:defRPr>
      </a:lvl1pPr>
      <a:lvl2pPr marL="610845" indent="-285589" algn="l" rtl="0" eaLnBrk="0" fontAlgn="base" hangingPunct="0">
        <a:spcBef>
          <a:spcPct val="20000"/>
        </a:spcBef>
        <a:spcAft>
          <a:spcPct val="0"/>
        </a:spcAft>
        <a:buSzPct val="85000"/>
        <a:buFont typeface="Symbol" pitchFamily="18" charset="2"/>
        <a:buChar char="¨"/>
        <a:defRPr sz="2600" kern="1200">
          <a:solidFill>
            <a:srgbClr val="0F6EBB"/>
          </a:solidFill>
          <a:latin typeface="+mn-lt"/>
          <a:ea typeface="+mn-ea"/>
          <a:cs typeface="+mn-cs"/>
        </a:defRPr>
      </a:lvl2pPr>
      <a:lvl3pPr marL="898019" indent="-228470" algn="l" rtl="0" eaLnBrk="0" fontAlgn="base" hangingPunct="0">
        <a:spcBef>
          <a:spcPct val="20000"/>
        </a:spcBef>
        <a:spcAft>
          <a:spcPct val="0"/>
        </a:spcAft>
        <a:buSzPct val="115000"/>
        <a:buFont typeface="Arial" charset="0"/>
        <a:buChar char="•"/>
        <a:defRPr sz="2200" kern="1200">
          <a:solidFill>
            <a:srgbClr val="0F6EBB"/>
          </a:solidFill>
          <a:latin typeface="+mn-lt"/>
          <a:ea typeface="+mn-ea"/>
          <a:cs typeface="+mn-cs"/>
        </a:defRPr>
      </a:lvl3pPr>
      <a:lvl4pPr marL="1186781" indent="-228470" algn="l" rtl="0" eaLnBrk="0" fontAlgn="base" hangingPunct="0">
        <a:spcBef>
          <a:spcPct val="20000"/>
        </a:spcBef>
        <a:spcAft>
          <a:spcPct val="0"/>
        </a:spcAft>
        <a:buSzPct val="75000"/>
        <a:buFont typeface="Bodoni" pitchFamily="18" charset="0"/>
        <a:buChar char="►"/>
        <a:defRPr sz="2000" kern="1200">
          <a:solidFill>
            <a:srgbClr val="0F6EBB"/>
          </a:solidFill>
          <a:latin typeface="+mn-lt"/>
          <a:ea typeface="+mn-ea"/>
          <a:cs typeface="+mn-cs"/>
        </a:defRPr>
      </a:lvl4pPr>
      <a:lvl5pPr marL="1439054" indent="-2284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F6EBB"/>
          </a:solidFill>
          <a:latin typeface="+mn-lt"/>
          <a:ea typeface="+mn-ea"/>
          <a:cs typeface="+mn-cs"/>
        </a:defRPr>
      </a:lvl5pPr>
      <a:lvl6pPr marL="2513187" indent="-228470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0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3" indent="-228470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2" indent="-228470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EB8AEF58-69E6-4ED6-BACD-23FC7A3377FA}" type="datetimeFigureOut">
              <a:rPr lang="en-US" altLang="nl-NL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457200">
                <a:defRPr/>
              </a:pPr>
              <a:t>5/12/2017</a:t>
            </a:fld>
            <a:endParaRPr lang="en-US" altLang="nl-N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492F4B35-98A4-4B24-BB9B-56C0103503F5}" type="slidenum">
              <a:rPr lang="en-US" altLang="nl-NL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457200"/>
              <a:t>‹nr.›</a:t>
            </a:fld>
            <a:endParaRPr lang="en-US" altLang="nl-N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0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305925" cy="946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7782" y="2967335"/>
            <a:ext cx="8608447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Herstel van psychose </a:t>
            </a:r>
          </a:p>
          <a:p>
            <a:pPr algn="ctr">
              <a:defRPr/>
            </a:pPr>
            <a:r>
              <a:rPr lang="nl-NL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z</a:t>
            </a:r>
            <a:r>
              <a:rPr lang="nl-N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onder/ met zo  min mogelijk</a:t>
            </a:r>
          </a:p>
          <a:p>
            <a:pPr algn="ctr">
              <a:defRPr/>
            </a:pPr>
            <a:r>
              <a:rPr lang="nl-NL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antipsychotica</a:t>
            </a:r>
            <a:endParaRPr lang="nl-NL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0" y="645399"/>
            <a:ext cx="8154900" cy="55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Antipsychotica and relapse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Both </a:t>
            </a:r>
            <a:r>
              <a:rPr lang="nl-NL" dirty="0" err="1" smtClean="0"/>
              <a:t>predict</a:t>
            </a:r>
            <a:r>
              <a:rPr lang="nl-NL" dirty="0" smtClean="0"/>
              <a:t>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brain</a:t>
            </a:r>
            <a:r>
              <a:rPr lang="nl-NL" dirty="0" smtClean="0"/>
              <a:t> volume </a:t>
            </a:r>
          </a:p>
          <a:p>
            <a:r>
              <a:rPr lang="nl-NL" dirty="0" err="1" smtClean="0"/>
              <a:t>Effects</a:t>
            </a:r>
            <a:r>
              <a:rPr lang="nl-NL" dirty="0" smtClean="0"/>
              <a:t> </a:t>
            </a:r>
            <a:r>
              <a:rPr lang="nl-NL" dirty="0" err="1" smtClean="0"/>
              <a:t>antipsychotics</a:t>
            </a:r>
            <a:r>
              <a:rPr lang="nl-NL" dirty="0" smtClean="0"/>
              <a:t> </a:t>
            </a:r>
            <a:r>
              <a:rPr lang="nl-NL" dirty="0" err="1" smtClean="0"/>
              <a:t>diffusely</a:t>
            </a:r>
            <a:r>
              <a:rPr lang="nl-NL" dirty="0" smtClean="0"/>
              <a:t> </a:t>
            </a:r>
            <a:r>
              <a:rPr lang="nl-NL" dirty="0" err="1" smtClean="0"/>
              <a:t>distributed</a:t>
            </a:r>
            <a:endParaRPr lang="nl-NL" dirty="0" smtClean="0"/>
          </a:p>
          <a:p>
            <a:pPr lvl="1"/>
            <a:r>
              <a:rPr lang="nl-NL" dirty="0" err="1" smtClean="0"/>
              <a:t>Frontal</a:t>
            </a:r>
            <a:r>
              <a:rPr lang="nl-NL" dirty="0" smtClean="0"/>
              <a:t>, </a:t>
            </a:r>
            <a:r>
              <a:rPr lang="nl-NL" dirty="0" err="1" smtClean="0"/>
              <a:t>temporal</a:t>
            </a:r>
            <a:r>
              <a:rPr lang="nl-NL" dirty="0" smtClean="0"/>
              <a:t>, </a:t>
            </a:r>
            <a:r>
              <a:rPr lang="nl-NL" dirty="0" err="1" smtClean="0"/>
              <a:t>parietal</a:t>
            </a:r>
            <a:endParaRPr lang="nl-NL" dirty="0" smtClean="0"/>
          </a:p>
          <a:p>
            <a:r>
              <a:rPr lang="nl-NL" dirty="0" err="1" smtClean="0"/>
              <a:t>Effects</a:t>
            </a:r>
            <a:r>
              <a:rPr lang="nl-NL" dirty="0" smtClean="0"/>
              <a:t> relapses </a:t>
            </a:r>
            <a:r>
              <a:rPr lang="nl-NL" dirty="0" err="1" smtClean="0"/>
              <a:t>strongly</a:t>
            </a:r>
            <a:r>
              <a:rPr lang="nl-NL" dirty="0" smtClean="0"/>
              <a:t> </a:t>
            </a:r>
            <a:r>
              <a:rPr lang="nl-NL" dirty="0" err="1" smtClean="0"/>
              <a:t>associated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frontal</a:t>
            </a:r>
            <a:r>
              <a:rPr lang="nl-NL" dirty="0" smtClean="0"/>
              <a:t> </a:t>
            </a:r>
            <a:r>
              <a:rPr lang="nl-NL" dirty="0" err="1" smtClean="0"/>
              <a:t>lobe</a:t>
            </a:r>
            <a:r>
              <a:rPr lang="nl-NL" dirty="0" smtClean="0"/>
              <a:t> tissue changes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08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10" y="1842646"/>
            <a:ext cx="5468580" cy="317270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0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0525" y="1131094"/>
            <a:ext cx="4314825" cy="4358879"/>
          </a:xfrm>
        </p:spPr>
        <p:txBody>
          <a:bodyPr>
            <a:normAutofit/>
          </a:bodyPr>
          <a:lstStyle/>
          <a:p>
            <a:r>
              <a:rPr lang="nl-NL" sz="1800" b="1" dirty="0"/>
              <a:t>* Soteria werd opgericht in 1971 in San José,</a:t>
            </a:r>
            <a:br>
              <a:rPr lang="nl-NL" sz="1800" b="1" dirty="0"/>
            </a:br>
            <a:r>
              <a:rPr lang="nl-NL" sz="1800" b="1" dirty="0"/>
              <a:t>   Californië.  </a:t>
            </a:r>
            <a:br>
              <a:rPr lang="nl-NL" sz="1800" b="1" dirty="0"/>
            </a:br>
            <a:r>
              <a:rPr lang="nl-NL" sz="1800" b="1" dirty="0"/>
              <a:t>* Soteria betekent redding of verlossing. </a:t>
            </a:r>
            <a:br>
              <a:rPr lang="nl-NL" sz="1800" b="1" dirty="0"/>
            </a:br>
            <a:r>
              <a:rPr lang="nl-NL" sz="1800" b="1" dirty="0"/>
              <a:t>* Loren </a:t>
            </a:r>
            <a:r>
              <a:rPr lang="nl-NL" sz="1800" b="1" dirty="0" err="1"/>
              <a:t>Mosher</a:t>
            </a:r>
            <a:r>
              <a:rPr lang="nl-NL" sz="1800" b="1" dirty="0"/>
              <a:t>, psychiater was de </a:t>
            </a:r>
            <a:br>
              <a:rPr lang="nl-NL" sz="1800" b="1" dirty="0"/>
            </a:br>
            <a:r>
              <a:rPr lang="nl-NL" sz="1800" b="1" dirty="0"/>
              <a:t>   initiatiefnemer. </a:t>
            </a:r>
            <a:br>
              <a:rPr lang="nl-NL" sz="1800" b="1" dirty="0"/>
            </a:br>
            <a:r>
              <a:rPr lang="nl-NL" sz="1800" b="1" dirty="0"/>
              <a:t>* 12 kamers </a:t>
            </a:r>
            <a:br>
              <a:rPr lang="nl-NL" sz="1800" b="1" dirty="0"/>
            </a:br>
            <a:r>
              <a:rPr lang="nl-NL" sz="1800" b="1" dirty="0"/>
              <a:t>* 6 hulpvragers, 2 stafmedewerkers (een</a:t>
            </a:r>
            <a:br>
              <a:rPr lang="nl-NL" sz="1800" b="1" dirty="0"/>
            </a:br>
            <a:r>
              <a:rPr lang="nl-NL" sz="1800" b="1" dirty="0"/>
              <a:t>   man en een vrouw) en diverse vrijwilligers.</a:t>
            </a:r>
            <a:br>
              <a:rPr lang="nl-NL" sz="1800" b="1" dirty="0"/>
            </a:br>
            <a:r>
              <a:rPr lang="nl-NL" sz="1800" b="1" dirty="0"/>
              <a:t>* Bewoners en stafleden zorgden gezamenlijk</a:t>
            </a:r>
            <a:br>
              <a:rPr lang="nl-NL" sz="1800" b="1" dirty="0"/>
            </a:br>
            <a:r>
              <a:rPr lang="nl-NL" sz="1800" b="1" dirty="0"/>
              <a:t>   voor het huishouden. </a:t>
            </a:r>
            <a:br>
              <a:rPr lang="nl-NL" sz="1800" b="1" dirty="0"/>
            </a:br>
            <a:r>
              <a:rPr lang="nl-NL" sz="1800" b="1" dirty="0"/>
              <a:t>* Men werkte in diensten van 36 tot 48 uur. </a:t>
            </a:r>
            <a:br>
              <a:rPr lang="nl-NL" sz="1800" b="1" dirty="0"/>
            </a:br>
            <a:r>
              <a:rPr lang="nl-NL" sz="1800" b="1" dirty="0"/>
              <a:t>* De staf bestond uit niet psychiatrisch</a:t>
            </a:r>
            <a:br>
              <a:rPr lang="nl-NL" sz="1800" b="1" dirty="0"/>
            </a:br>
            <a:r>
              <a:rPr lang="nl-NL" sz="1800" b="1" dirty="0"/>
              <a:t>   geschoolde mensen die wel behandel-</a:t>
            </a:r>
            <a:br>
              <a:rPr lang="nl-NL" sz="1800" b="1" dirty="0"/>
            </a:br>
            <a:r>
              <a:rPr lang="nl-NL" sz="1800" b="1" dirty="0"/>
              <a:t>   verantwoordelijkheid droegen en daarvoor</a:t>
            </a:r>
            <a:br>
              <a:rPr lang="nl-NL" sz="1800" b="1" dirty="0"/>
            </a:br>
            <a:r>
              <a:rPr lang="nl-NL" sz="1800" b="1" dirty="0"/>
              <a:t>   ook de bevoegdheid hadden.</a:t>
            </a:r>
            <a:br>
              <a:rPr lang="nl-NL" sz="1800" b="1" dirty="0"/>
            </a:br>
            <a:endParaRPr lang="nl-NL" sz="18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4" y="2263477"/>
            <a:ext cx="2030306" cy="2841924"/>
          </a:xfrm>
        </p:spPr>
      </p:pic>
      <p:sp>
        <p:nvSpPr>
          <p:cNvPr id="5" name="Tekstvak 4"/>
          <p:cNvSpPr txBox="1"/>
          <p:nvPr/>
        </p:nvSpPr>
        <p:spPr>
          <a:xfrm>
            <a:off x="628651" y="1428750"/>
            <a:ext cx="3276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3300" b="1" dirty="0" smtClean="0">
                <a:solidFill>
                  <a:prstClr val="black"/>
                </a:solidFill>
                <a:latin typeface="Calibri" panose="020F0502020204030204"/>
              </a:rPr>
              <a:t>WAT IS SOTERIA?</a:t>
            </a:r>
            <a:endParaRPr lang="nl-NL" sz="33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2" descr="C:\Users\Mario\Desktop\Soterialogo4-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034" y="5143501"/>
            <a:ext cx="1892968" cy="68580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562208" y="270857"/>
            <a:ext cx="4686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Terug in de tijd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8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Soteria</a:t>
            </a:r>
            <a:r>
              <a:rPr lang="nl-NL" dirty="0" smtClean="0"/>
              <a:t> </a:t>
            </a:r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/>
              <a:t>principles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Small community based setting</a:t>
            </a:r>
          </a:p>
          <a:p>
            <a:r>
              <a:rPr lang="nl-NL" dirty="0" err="1" smtClean="0"/>
              <a:t>Lay</a:t>
            </a:r>
            <a:r>
              <a:rPr lang="nl-NL" dirty="0" smtClean="0"/>
              <a:t> person </a:t>
            </a:r>
            <a:r>
              <a:rPr lang="nl-NL" dirty="0" err="1" smtClean="0"/>
              <a:t>staffing</a:t>
            </a:r>
            <a:endParaRPr lang="nl-NL" dirty="0" smtClean="0"/>
          </a:p>
          <a:p>
            <a:r>
              <a:rPr lang="nl-NL" dirty="0" err="1" smtClean="0"/>
              <a:t>Preservation</a:t>
            </a:r>
            <a:r>
              <a:rPr lang="nl-NL" dirty="0" smtClean="0"/>
              <a:t> of personal power and social </a:t>
            </a:r>
            <a:r>
              <a:rPr lang="nl-NL" dirty="0" err="1" smtClean="0"/>
              <a:t>network</a:t>
            </a:r>
            <a:endParaRPr lang="nl-NL" dirty="0" smtClean="0"/>
          </a:p>
          <a:p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/ 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endParaRPr lang="nl-NL" dirty="0" smtClean="0"/>
          </a:p>
          <a:p>
            <a:r>
              <a:rPr lang="nl-NL" dirty="0" err="1" smtClean="0"/>
              <a:t>Give</a:t>
            </a:r>
            <a:r>
              <a:rPr lang="nl-NL" dirty="0" smtClean="0"/>
              <a:t> </a:t>
            </a:r>
            <a:r>
              <a:rPr lang="nl-NL" dirty="0" err="1" smtClean="0"/>
              <a:t>meaning</a:t>
            </a:r>
            <a:r>
              <a:rPr lang="nl-NL" dirty="0" smtClean="0"/>
              <a:t> to </a:t>
            </a:r>
            <a:r>
              <a:rPr lang="nl-NL" dirty="0" err="1" smtClean="0"/>
              <a:t>subjective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8 therapeutical principals as practical guidelines for Soteria 			        </a:t>
            </a:r>
            <a:r>
              <a:rPr lang="nl-NL" altLang="nl-NL" sz="1800" smtClean="0"/>
              <a:t>(Ciompi &amp; Hoffmann, 2004)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135937" cy="39608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sz="2200" dirty="0" smtClean="0"/>
              <a:t>1 Small, </a:t>
            </a:r>
            <a:r>
              <a:rPr lang="nl-NL" altLang="nl-NL" sz="2200" dirty="0" err="1" smtClean="0"/>
              <a:t>relaxing</a:t>
            </a:r>
            <a:r>
              <a:rPr lang="nl-NL" altLang="nl-NL" sz="2200" dirty="0" smtClean="0"/>
              <a:t>, stimulus-</a:t>
            </a:r>
            <a:r>
              <a:rPr lang="nl-NL" altLang="nl-NL" sz="2200" dirty="0" err="1" smtClean="0"/>
              <a:t>protecting</a:t>
            </a:r>
            <a:r>
              <a:rPr lang="nl-NL" altLang="nl-NL" sz="2200" dirty="0" smtClean="0"/>
              <a:t> and as ‘</a:t>
            </a:r>
            <a:r>
              <a:rPr lang="nl-NL" altLang="nl-NL" sz="2200" dirty="0" err="1" smtClean="0"/>
              <a:t>normal</a:t>
            </a:r>
            <a:r>
              <a:rPr lang="nl-NL" altLang="nl-NL" sz="2200" dirty="0" smtClean="0"/>
              <a:t>’ as </a:t>
            </a:r>
            <a:r>
              <a:rPr lang="nl-NL" altLang="nl-NL" sz="2200" dirty="0" err="1" smtClean="0"/>
              <a:t>possible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therapeutic</a:t>
            </a:r>
            <a:r>
              <a:rPr lang="nl-NL" altLang="nl-NL" sz="2200" dirty="0" smtClean="0"/>
              <a:t> setting</a:t>
            </a:r>
          </a:p>
          <a:p>
            <a:pPr marL="0" indent="0" eaLnBrk="1" hangingPunct="1">
              <a:buNone/>
            </a:pPr>
            <a:r>
              <a:rPr lang="nl-NL" altLang="nl-NL" sz="2200" dirty="0" smtClean="0"/>
              <a:t>2 </a:t>
            </a:r>
            <a:r>
              <a:rPr lang="nl-NL" altLang="nl-NL" sz="2200" dirty="0" err="1" smtClean="0"/>
              <a:t>Continuous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personalized</a:t>
            </a:r>
            <a:r>
              <a:rPr lang="nl-NL" altLang="nl-NL" sz="2200" dirty="0" smtClean="0"/>
              <a:t> ‘</a:t>
            </a:r>
            <a:r>
              <a:rPr lang="nl-NL" altLang="nl-NL" sz="2200" dirty="0" err="1" smtClean="0"/>
              <a:t>being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with</a:t>
            </a:r>
            <a:r>
              <a:rPr lang="nl-NL" altLang="nl-NL" sz="2200" dirty="0" smtClean="0"/>
              <a:t>’ </a:t>
            </a:r>
            <a:r>
              <a:rPr lang="nl-NL" altLang="nl-NL" sz="2200" dirty="0" err="1" smtClean="0"/>
              <a:t>the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psychotic</a:t>
            </a:r>
            <a:r>
              <a:rPr lang="nl-NL" altLang="nl-NL" sz="2200" dirty="0" smtClean="0"/>
              <a:t> patient</a:t>
            </a:r>
          </a:p>
          <a:p>
            <a:pPr marL="0" indent="0" eaLnBrk="1" hangingPunct="1">
              <a:buNone/>
            </a:pPr>
            <a:r>
              <a:rPr lang="nl-NL" altLang="nl-NL" sz="2200" dirty="0" smtClean="0"/>
              <a:t>3 Personal and </a:t>
            </a:r>
            <a:r>
              <a:rPr lang="nl-NL" altLang="nl-NL" sz="2200" dirty="0" err="1" smtClean="0"/>
              <a:t>conceptual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continuity</a:t>
            </a:r>
            <a:endParaRPr lang="nl-NL" altLang="nl-NL" sz="2200" dirty="0" smtClean="0"/>
          </a:p>
          <a:p>
            <a:pPr marL="0" indent="0" eaLnBrk="1" hangingPunct="1">
              <a:buNone/>
            </a:pPr>
            <a:r>
              <a:rPr lang="nl-NL" altLang="nl-NL" sz="2200" dirty="0" smtClean="0"/>
              <a:t>4 Close </a:t>
            </a:r>
            <a:r>
              <a:rPr lang="nl-NL" altLang="nl-NL" sz="2200" dirty="0" err="1" smtClean="0"/>
              <a:t>collaboration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with</a:t>
            </a:r>
            <a:r>
              <a:rPr lang="nl-NL" altLang="nl-NL" sz="2200" dirty="0" smtClean="0"/>
              <a:t> family members and </a:t>
            </a:r>
            <a:r>
              <a:rPr lang="nl-NL" altLang="nl-NL" sz="2200" dirty="0" err="1" smtClean="0"/>
              <a:t>other</a:t>
            </a:r>
            <a:r>
              <a:rPr lang="nl-NL" altLang="nl-NL" sz="2200" dirty="0" smtClean="0"/>
              <a:t> important persons of </a:t>
            </a:r>
            <a:r>
              <a:rPr lang="nl-NL" altLang="nl-NL" sz="2200" dirty="0" err="1" smtClean="0"/>
              <a:t>reference</a:t>
            </a:r>
            <a:endParaRPr lang="nl-NL" altLang="nl-NL" sz="2200" dirty="0" smtClean="0"/>
          </a:p>
          <a:p>
            <a:pPr marL="0" indent="0" eaLnBrk="1" hangingPunct="1">
              <a:buNone/>
            </a:pPr>
            <a:r>
              <a:rPr lang="nl-NL" altLang="nl-NL" sz="2200" dirty="0" smtClean="0"/>
              <a:t>5 </a:t>
            </a:r>
            <a:r>
              <a:rPr lang="nl-NL" altLang="nl-NL" sz="2200" dirty="0" err="1" smtClean="0"/>
              <a:t>Clear</a:t>
            </a:r>
            <a:r>
              <a:rPr lang="nl-NL" altLang="nl-NL" sz="2200" dirty="0" smtClean="0"/>
              <a:t> and concordant information for </a:t>
            </a:r>
            <a:r>
              <a:rPr lang="nl-NL" altLang="nl-NL" sz="2200" dirty="0" err="1" smtClean="0"/>
              <a:t>patients</a:t>
            </a:r>
            <a:r>
              <a:rPr lang="nl-NL" altLang="nl-NL" sz="2200" dirty="0" smtClean="0"/>
              <a:t>, family and </a:t>
            </a:r>
            <a:r>
              <a:rPr lang="nl-NL" altLang="nl-NL" sz="2200" dirty="0" err="1" smtClean="0"/>
              <a:t>staff</a:t>
            </a:r>
            <a:endParaRPr lang="nl-NL" altLang="nl-NL" sz="2200" dirty="0" smtClean="0"/>
          </a:p>
          <a:p>
            <a:pPr marL="0" indent="0" eaLnBrk="1" hangingPunct="1">
              <a:buNone/>
            </a:pPr>
            <a:r>
              <a:rPr lang="nl-NL" altLang="nl-NL" sz="2200" dirty="0" smtClean="0"/>
              <a:t>6 </a:t>
            </a:r>
            <a:r>
              <a:rPr lang="nl-NL" altLang="nl-NL" sz="2200" dirty="0" err="1" smtClean="0"/>
              <a:t>Elaboration</a:t>
            </a:r>
            <a:r>
              <a:rPr lang="nl-NL" altLang="nl-NL" sz="2200" dirty="0" smtClean="0"/>
              <a:t> of common </a:t>
            </a:r>
            <a:r>
              <a:rPr lang="nl-NL" altLang="nl-NL" sz="2200" dirty="0" err="1" smtClean="0"/>
              <a:t>realistic</a:t>
            </a:r>
            <a:r>
              <a:rPr lang="nl-NL" altLang="nl-NL" sz="2200" dirty="0" smtClean="0"/>
              <a:t> goals and </a:t>
            </a:r>
            <a:r>
              <a:rPr lang="nl-NL" altLang="nl-NL" sz="2200" dirty="0" err="1" smtClean="0"/>
              <a:t>expectations</a:t>
            </a:r>
            <a:endParaRPr lang="nl-NL" altLang="nl-NL" sz="2200" dirty="0" smtClean="0"/>
          </a:p>
          <a:p>
            <a:pPr marL="0" indent="0" eaLnBrk="1" hangingPunct="1">
              <a:buNone/>
            </a:pPr>
            <a:r>
              <a:rPr lang="nl-NL" altLang="nl-NL" sz="2200" dirty="0" smtClean="0"/>
              <a:t>7 </a:t>
            </a:r>
            <a:r>
              <a:rPr lang="nl-NL" altLang="nl-NL" sz="2200" dirty="0" err="1" smtClean="0"/>
              <a:t>Consensual</a:t>
            </a:r>
            <a:r>
              <a:rPr lang="nl-NL" altLang="nl-NL" sz="2200" dirty="0" smtClean="0"/>
              <a:t> low </a:t>
            </a:r>
            <a:r>
              <a:rPr lang="nl-NL" altLang="nl-NL" sz="2200" dirty="0" err="1" smtClean="0"/>
              <a:t>dose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antipsychotic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strategies</a:t>
            </a:r>
            <a:endParaRPr lang="nl-NL" altLang="nl-NL" sz="2200" dirty="0" smtClean="0"/>
          </a:p>
          <a:p>
            <a:pPr marL="0" indent="0" eaLnBrk="1" hangingPunct="1">
              <a:buNone/>
            </a:pPr>
            <a:r>
              <a:rPr lang="nl-NL" altLang="nl-NL" sz="2200" dirty="0" smtClean="0"/>
              <a:t>8 </a:t>
            </a:r>
            <a:r>
              <a:rPr lang="nl-NL" altLang="nl-NL" sz="2200" dirty="0" err="1" smtClean="0"/>
              <a:t>After</a:t>
            </a:r>
            <a:r>
              <a:rPr lang="nl-NL" altLang="nl-NL" sz="2200" dirty="0" smtClean="0"/>
              <a:t> care and relapse prevention for at least </a:t>
            </a:r>
            <a:r>
              <a:rPr lang="nl-NL" altLang="nl-NL" sz="2200" dirty="0" err="1" smtClean="0"/>
              <a:t>two</a:t>
            </a:r>
            <a:r>
              <a:rPr lang="nl-NL" altLang="nl-NL" sz="2200" dirty="0" smtClean="0"/>
              <a:t> </a:t>
            </a:r>
            <a:r>
              <a:rPr lang="nl-NL" altLang="nl-NL" sz="2200" dirty="0" err="1" smtClean="0"/>
              <a:t>years</a:t>
            </a:r>
            <a:endParaRPr lang="nl-NL" altLang="nl-NL" sz="2200" dirty="0" smtClean="0"/>
          </a:p>
          <a:p>
            <a:pPr eaLnBrk="1" hangingPunct="1"/>
            <a:endParaRPr lang="nl-NL" altLang="nl-NL" sz="2200" dirty="0" smtClean="0"/>
          </a:p>
          <a:p>
            <a:pPr eaLnBrk="1" hangingPunct="1"/>
            <a:endParaRPr lang="nl-NL" alt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10089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16852"/>
            <a:ext cx="9180000" cy="23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</a:t>
            </a:r>
            <a:r>
              <a:rPr lang="nl-NL" dirty="0" err="1" smtClean="0"/>
              <a:t>CT’s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 data </a:t>
            </a:r>
            <a:r>
              <a:rPr lang="en-US" dirty="0"/>
              <a:t>on 2 cohorts </a:t>
            </a:r>
            <a:r>
              <a:rPr lang="en-US" dirty="0" smtClean="0"/>
              <a:t>of patients </a:t>
            </a:r>
            <a:r>
              <a:rPr lang="en-US" dirty="0"/>
              <a:t>admitted to </a:t>
            </a:r>
            <a:r>
              <a:rPr lang="en-US" dirty="0" err="1"/>
              <a:t>Soteria</a:t>
            </a:r>
            <a:r>
              <a:rPr lang="en-US" dirty="0"/>
              <a:t> between 1971–1976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Switzerland 1976–1979 compared </a:t>
            </a:r>
            <a:r>
              <a:rPr lang="en-US" dirty="0"/>
              <a:t>patients admitted to </a:t>
            </a:r>
            <a:r>
              <a:rPr lang="en-US" dirty="0" err="1" smtClean="0"/>
              <a:t>Soteria</a:t>
            </a:r>
            <a:r>
              <a:rPr lang="en-US" dirty="0" smtClean="0"/>
              <a:t> with control group </a:t>
            </a:r>
            <a:r>
              <a:rPr lang="en-US" dirty="0"/>
              <a:t>patients admitted to hospital.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Significant </a:t>
            </a:r>
            <a:r>
              <a:rPr lang="nl-NL" dirty="0" err="1" smtClean="0"/>
              <a:t>Outcome</a:t>
            </a:r>
            <a:r>
              <a:rPr lang="nl-NL" dirty="0" smtClean="0"/>
              <a:t> USA studies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Endpoint</a:t>
            </a:r>
            <a:r>
              <a:rPr lang="nl-NL" dirty="0" smtClean="0"/>
              <a:t> analysis:</a:t>
            </a:r>
          </a:p>
          <a:p>
            <a:pPr lvl="1"/>
            <a:r>
              <a:rPr lang="nl-NL" dirty="0" smtClean="0"/>
              <a:t>Living </a:t>
            </a:r>
            <a:r>
              <a:rPr lang="nl-NL" dirty="0" err="1" smtClean="0"/>
              <a:t>alone</a:t>
            </a:r>
            <a:r>
              <a:rPr lang="nl-NL" dirty="0" smtClean="0"/>
              <a:t> or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peers</a:t>
            </a:r>
            <a:endParaRPr lang="nl-NL" dirty="0" smtClean="0"/>
          </a:p>
          <a:p>
            <a:r>
              <a:rPr lang="nl-NL" dirty="0" smtClean="0"/>
              <a:t>Completer analysis</a:t>
            </a:r>
          </a:p>
          <a:p>
            <a:pPr lvl="1"/>
            <a:r>
              <a:rPr lang="nl-NL" dirty="0" smtClean="0"/>
              <a:t>Global </a:t>
            </a:r>
            <a:r>
              <a:rPr lang="nl-NL" dirty="0" err="1" smtClean="0"/>
              <a:t>psychopathology</a:t>
            </a:r>
            <a:endParaRPr lang="nl-NL" dirty="0"/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endParaRPr lang="nl-NL" dirty="0"/>
          </a:p>
          <a:p>
            <a:pPr lvl="1"/>
            <a:r>
              <a:rPr lang="nl-NL" dirty="0" smtClean="0"/>
              <a:t>Not significant, </a:t>
            </a:r>
            <a:r>
              <a:rPr lang="nl-NL" dirty="0" err="1" smtClean="0"/>
              <a:t>favor</a:t>
            </a:r>
            <a:r>
              <a:rPr lang="nl-NL" dirty="0" smtClean="0"/>
              <a:t> </a:t>
            </a:r>
            <a:r>
              <a:rPr lang="nl-NL" dirty="0" err="1" smtClean="0"/>
              <a:t>Soteria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2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medication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First 6 weeks: 24 </a:t>
            </a:r>
            <a:r>
              <a:rPr lang="nl-NL" dirty="0"/>
              <a:t>% </a:t>
            </a:r>
            <a:r>
              <a:rPr lang="nl-NL" dirty="0" smtClean="0"/>
              <a:t>versus 100</a:t>
            </a:r>
            <a:r>
              <a:rPr lang="nl-NL" dirty="0"/>
              <a:t>% </a:t>
            </a:r>
            <a:endParaRPr lang="nl-NL" dirty="0" smtClean="0"/>
          </a:p>
          <a:p>
            <a:pPr lvl="1"/>
            <a:r>
              <a:rPr lang="nl-NL" dirty="0" smtClean="0"/>
              <a:t>16 </a:t>
            </a:r>
            <a:r>
              <a:rPr lang="nl-NL" dirty="0"/>
              <a:t>% </a:t>
            </a:r>
            <a:r>
              <a:rPr lang="nl-NL" dirty="0" smtClean="0"/>
              <a:t>&gt; 1 week </a:t>
            </a:r>
          </a:p>
          <a:p>
            <a:r>
              <a:rPr lang="nl-NL" dirty="0" err="1" smtClean="0"/>
              <a:t>After</a:t>
            </a:r>
            <a:r>
              <a:rPr lang="nl-NL" dirty="0" smtClean="0"/>
              <a:t> 2 </a:t>
            </a:r>
            <a:r>
              <a:rPr lang="nl-NL" dirty="0" err="1" smtClean="0"/>
              <a:t>years</a:t>
            </a:r>
            <a:r>
              <a:rPr lang="nl-NL" dirty="0" smtClean="0"/>
              <a:t> 57 (USA) /61 % (Bern) versus 97%</a:t>
            </a:r>
          </a:p>
          <a:p>
            <a:r>
              <a:rPr lang="nl-NL" dirty="0" smtClean="0"/>
              <a:t>Mean </a:t>
            </a:r>
            <a:r>
              <a:rPr lang="nl-NL" dirty="0" err="1" smtClean="0"/>
              <a:t>daily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lower</a:t>
            </a:r>
            <a:r>
              <a:rPr lang="nl-NL" dirty="0" smtClean="0"/>
              <a:t> in USA and Bern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1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sz="3400" smtClean="0"/>
              <a:t>Soteria Emergis </a:t>
            </a:r>
            <a:r>
              <a:rPr lang="nl-NL" altLang="nl-NL" sz="2000" smtClean="0"/>
              <a:t>Bridging The Gap Between In- And Outpatient Care For Young People With Psychosis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Jaco Balkenende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Fryda Evertse</a:t>
            </a:r>
          </a:p>
        </p:txBody>
      </p:sp>
    </p:spTree>
    <p:extLst>
      <p:ext uri="{BB962C8B-B14F-4D97-AF65-F5344CB8AC3E}">
        <p14:creationId xmlns:p14="http://schemas.microsoft.com/office/powerpoint/2010/main" val="14375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 Soteria Emergis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At </a:t>
            </a:r>
            <a:r>
              <a:rPr lang="nl-NL" altLang="nl-NL" dirty="0" err="1" smtClean="0"/>
              <a:t>the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edge</a:t>
            </a:r>
            <a:r>
              <a:rPr lang="nl-NL" altLang="nl-NL" dirty="0" smtClean="0"/>
              <a:t> of </a:t>
            </a:r>
            <a:r>
              <a:rPr lang="nl-NL" altLang="nl-NL" dirty="0" err="1" smtClean="0"/>
              <a:t>the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terrain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12 </a:t>
            </a:r>
            <a:r>
              <a:rPr lang="nl-NL" altLang="nl-NL" dirty="0" err="1" smtClean="0"/>
              <a:t>hour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shifts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Drugs free</a:t>
            </a:r>
          </a:p>
          <a:p>
            <a:pPr eaLnBrk="1" hangingPunct="1"/>
            <a:r>
              <a:rPr lang="nl-NL" altLang="nl-NL" dirty="0" err="1" smtClean="0"/>
              <a:t>Tranquility</a:t>
            </a:r>
            <a:endParaRPr lang="nl-NL" altLang="nl-NL" dirty="0" smtClean="0"/>
          </a:p>
        </p:txBody>
      </p:sp>
      <p:pic>
        <p:nvPicPr>
          <p:cNvPr id="8196" name="Picture 4" descr="buitenkant_so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30591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etkamer_soteri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3957638" cy="261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 descr="woonkamer_so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43926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G-20140623-0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3743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et01\AppData\Local\Microsoft\Windows\Temporary Internet Files\Content.Outlook\ZHYYDJ50\P222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Equitherapie</a:t>
            </a:r>
            <a:endParaRPr lang="nl-NL" dirty="0" smtClean="0"/>
          </a:p>
          <a:p>
            <a:r>
              <a:rPr lang="nl-NL" dirty="0" smtClean="0"/>
              <a:t>Zingeving</a:t>
            </a:r>
          </a:p>
          <a:p>
            <a:r>
              <a:rPr lang="nl-NL" dirty="0" smtClean="0"/>
              <a:t>Yoga</a:t>
            </a:r>
          </a:p>
          <a:p>
            <a:r>
              <a:rPr lang="nl-NL" dirty="0" smtClean="0"/>
              <a:t>Sporten</a:t>
            </a:r>
          </a:p>
          <a:p>
            <a:r>
              <a:rPr lang="nl-NL" dirty="0" smtClean="0"/>
              <a:t>Boerderij</a:t>
            </a:r>
          </a:p>
          <a:p>
            <a:r>
              <a:rPr lang="nl-NL" dirty="0" smtClean="0"/>
              <a:t>Samen schoonmaken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2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Medicatie: 9/10 antipsychotica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Risperidon 2-4 mg</a:t>
            </a:r>
          </a:p>
          <a:p>
            <a:r>
              <a:rPr lang="nl-NL" dirty="0" smtClean="0"/>
              <a:t>Olanzapine 10-15 mg</a:t>
            </a:r>
          </a:p>
          <a:p>
            <a:r>
              <a:rPr lang="nl-NL" dirty="0" smtClean="0"/>
              <a:t>Clozapine 75 mg</a:t>
            </a:r>
          </a:p>
          <a:p>
            <a:r>
              <a:rPr lang="nl-NL" dirty="0" smtClean="0"/>
              <a:t>Aripiprazol 10-15 mg</a:t>
            </a:r>
          </a:p>
          <a:p>
            <a:r>
              <a:rPr lang="nl-NL" dirty="0" err="1" smtClean="0"/>
              <a:t>Flupentixol</a:t>
            </a:r>
            <a:r>
              <a:rPr lang="nl-NL" dirty="0" smtClean="0"/>
              <a:t> 7 mg</a:t>
            </a:r>
          </a:p>
          <a:p>
            <a:r>
              <a:rPr lang="nl-NL" dirty="0" smtClean="0"/>
              <a:t>Haloperidol 15 mg/ olanzapine 20 mg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5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5" y="749439"/>
            <a:ext cx="8793612" cy="37984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6" y="5309140"/>
            <a:ext cx="6956605" cy="8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91550" cy="5556250"/>
          </a:xfrm>
        </p:spPr>
        <p:txBody>
          <a:bodyPr/>
          <a:lstStyle/>
          <a:p>
            <a:pPr algn="ctr"/>
            <a:r>
              <a:rPr lang="en-US" sz="3600" b="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600" b="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600" b="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4400" b="0" dirty="0">
                <a:latin typeface="Helvetica" charset="0"/>
                <a:ea typeface="ＭＳ Ｐゴシック" charset="0"/>
                <a:cs typeface="ＭＳ Ｐゴシック" charset="0"/>
              </a:rPr>
              <a:t>Key question</a:t>
            </a:r>
            <a:br>
              <a:rPr lang="en-US" sz="4400" b="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latin typeface="Helvetica" charset="0"/>
                <a:ea typeface="ＭＳ Ｐゴシック" charset="0"/>
                <a:cs typeface="ＭＳ Ｐゴシック" charset="0"/>
              </a:rPr>
              <a:t>Is maintenance treatment after remission of a first episode of psychosis the best option?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sz="2800" b="0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32154" y="361462"/>
            <a:ext cx="835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Originele discontinuatie studie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422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el 1"/>
          <p:cNvSpPr>
            <a:spLocks noGrp="1"/>
          </p:cNvSpPr>
          <p:nvPr>
            <p:ph type="title"/>
          </p:nvPr>
        </p:nvSpPr>
        <p:spPr>
          <a:xfrm>
            <a:off x="333297" y="389971"/>
            <a:ext cx="82904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36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Practical issues in </a:t>
            </a:r>
            <a:r>
              <a:rPr lang="nl-NL" sz="36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antipsychotic</a:t>
            </a:r>
            <a:r>
              <a:rPr lang="nl-NL" sz="36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 maintenance </a:t>
            </a:r>
            <a:r>
              <a:rPr lang="nl-NL" sz="36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therapy</a:t>
            </a:r>
            <a:endParaRPr lang="nl-NL" sz="3600" b="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8520112" cy="4191000"/>
          </a:xfrm>
        </p:spPr>
        <p:txBody>
          <a:bodyPr/>
          <a:lstStyle/>
          <a:p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&gt;</a:t>
            </a:r>
            <a:r>
              <a:rPr lang="nl-NL" sz="28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50% of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patients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do not accept long-term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antipsychotic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treatment and discontinue &lt; 1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year</a:t>
            </a:r>
            <a:endParaRPr lang="nl-NL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Present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guidelines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do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not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account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for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differences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in course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characteristics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or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symptom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profiles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Same treatment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recommendations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go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for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remitted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and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nonremitted</a:t>
            </a:r>
            <a:r>
              <a:rPr lang="nl-NL" sz="28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Helvetica" charset="0"/>
                <a:ea typeface="ＭＳ Ｐゴシック" charset="0"/>
                <a:cs typeface="ＭＳ Ｐゴシック" charset="0"/>
              </a:rPr>
              <a:t>patients</a:t>
            </a:r>
            <a:endParaRPr lang="nl-NL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nl-NL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l-NL" sz="2800" i="1" dirty="0" err="1" smtClean="0">
                <a:latin typeface="Helvetica" charset="0"/>
                <a:ea typeface="ＭＳ Ｐゴシック" charset="0"/>
                <a:cs typeface="ＭＳ Ｐゴシック" charset="0"/>
              </a:rPr>
              <a:t>Exclusive</a:t>
            </a:r>
            <a:r>
              <a:rPr lang="nl-NL" sz="2800" i="1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i="1" dirty="0">
                <a:latin typeface="Helvetica" charset="0"/>
                <a:ea typeface="ＭＳ Ｐゴシック" charset="0"/>
                <a:cs typeface="ＭＳ Ｐゴシック" charset="0"/>
              </a:rPr>
              <a:t>focus on relapse prevention </a:t>
            </a:r>
            <a:r>
              <a:rPr lang="nl-NL" sz="2800" i="1" dirty="0" err="1">
                <a:latin typeface="Helvetica" charset="0"/>
                <a:ea typeface="ＭＳ Ｐゴシック" charset="0"/>
                <a:cs typeface="ＭＳ Ｐゴシック" charset="0"/>
              </a:rPr>
              <a:t>obscures</a:t>
            </a:r>
            <a:r>
              <a:rPr lang="nl-NL" sz="2800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i="1" dirty="0" err="1">
                <a:latin typeface="Helvetica" charset="0"/>
                <a:ea typeface="ＭＳ Ｐゴシック" charset="0"/>
                <a:cs typeface="ＭＳ Ｐゴシック" charset="0"/>
              </a:rPr>
              <a:t>evaluation</a:t>
            </a:r>
            <a:r>
              <a:rPr lang="nl-NL" sz="2800" i="1" dirty="0">
                <a:latin typeface="Helvetica" charset="0"/>
                <a:ea typeface="ＭＳ Ｐゴシック" charset="0"/>
                <a:cs typeface="ＭＳ Ｐゴシック" charset="0"/>
              </a:rPr>
              <a:t> of real-life outcome</a:t>
            </a:r>
          </a:p>
        </p:txBody>
      </p:sp>
    </p:spTree>
    <p:extLst>
      <p:ext uri="{BB962C8B-B14F-4D97-AF65-F5344CB8AC3E}">
        <p14:creationId xmlns:p14="http://schemas.microsoft.com/office/powerpoint/2010/main" val="19200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9158" y="208328"/>
            <a:ext cx="8816613" cy="194738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We did an RCT in remitted FEP comparing dose-reduction and maintenance strategy</a:t>
            </a:r>
            <a:endParaRPr lang="en-GB" sz="3600" b="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36912"/>
            <a:ext cx="8304212" cy="36274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charset="0"/>
              <a:buNone/>
            </a:pPr>
            <a:r>
              <a:rPr lang="en-GB" sz="2400" i="1" dirty="0">
                <a:latin typeface="Helvetica" charset="0"/>
                <a:ea typeface="ＭＳ Ｐゴシック" charset="0"/>
                <a:cs typeface="ＭＳ Ｐゴシック" charset="0"/>
              </a:rPr>
              <a:t>In dose-reduction/discontinuation compared to maintenance we hypothesized:</a:t>
            </a: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endParaRPr lang="en-GB" sz="2400" i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r>
              <a:rPr lang="en-GB" sz="2400" dirty="0">
                <a:latin typeface="Helvetica" charset="0"/>
                <a:ea typeface="ＭＳ Ｐゴシック" charset="0"/>
                <a:cs typeface="ＭＳ Ｐゴシック" charset="0"/>
              </a:rPr>
              <a:t>Better Quality of Life and Functioning levels</a:t>
            </a: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endParaRPr lang="en-GB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r>
              <a:rPr lang="en-GB" sz="2400" i="1" dirty="0">
                <a:latin typeface="Helvetica" charset="0"/>
                <a:ea typeface="ＭＳ Ｐゴシック" charset="0"/>
                <a:cs typeface="ＭＳ Ｐゴシック" charset="0"/>
              </a:rPr>
              <a:t>Probably at the cost of:</a:t>
            </a: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endParaRPr lang="en-GB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r>
              <a:rPr lang="en-GB" sz="2400" dirty="0">
                <a:latin typeface="Helvetica" charset="0"/>
                <a:ea typeface="ＭＳ Ｐゴシック" charset="0"/>
                <a:cs typeface="ＭＳ Ｐゴシック" charset="0"/>
              </a:rPr>
              <a:t>Higher relapse rates</a:t>
            </a:r>
          </a:p>
          <a:p>
            <a:pPr marL="0" indent="0">
              <a:lnSpc>
                <a:spcPct val="90000"/>
              </a:lnSpc>
              <a:buFont typeface="Monotype Sorts" charset="0"/>
              <a:buNone/>
            </a:pPr>
            <a:endParaRPr lang="en-GB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 </a:t>
            </a:r>
            <a:r>
              <a:rPr lang="nl-NL" dirty="0" err="1" smtClean="0"/>
              <a:t>prescribe</a:t>
            </a:r>
            <a:r>
              <a:rPr lang="nl-NL" dirty="0" smtClean="0"/>
              <a:t> </a:t>
            </a:r>
            <a:r>
              <a:rPr lang="nl-NL" dirty="0" err="1" smtClean="0"/>
              <a:t>antipsychotics</a:t>
            </a:r>
            <a:endParaRPr lang="nl-NL" dirty="0" smtClean="0"/>
          </a:p>
          <a:p>
            <a:r>
              <a:rPr lang="nl-NL" dirty="0" err="1" smtClean="0"/>
              <a:t>Sometimes</a:t>
            </a:r>
            <a:r>
              <a:rPr lang="nl-NL" dirty="0" smtClean="0"/>
              <a:t> even </a:t>
            </a:r>
            <a:r>
              <a:rPr lang="nl-NL" dirty="0" err="1" smtClean="0"/>
              <a:t>coercively</a:t>
            </a:r>
            <a:endParaRPr lang="nl-NL" dirty="0" smtClean="0"/>
          </a:p>
          <a:p>
            <a:r>
              <a:rPr lang="nl-NL" dirty="0" err="1" smtClean="0"/>
              <a:t>Antipsychotics</a:t>
            </a:r>
            <a:r>
              <a:rPr lang="nl-NL" dirty="0" smtClean="0"/>
              <a:t> support </a:t>
            </a:r>
            <a:r>
              <a:rPr lang="nl-NL" dirty="0" err="1" smtClean="0"/>
              <a:t>the</a:t>
            </a:r>
            <a:r>
              <a:rPr lang="nl-NL" dirty="0" smtClean="0"/>
              <a:t> practice of community health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5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"/>
          <p:cNvGrpSpPr>
            <a:grpSpLocks/>
          </p:cNvGrpSpPr>
          <p:nvPr/>
        </p:nvGrpSpPr>
        <p:grpSpPr bwMode="auto">
          <a:xfrm>
            <a:off x="228600" y="2895600"/>
            <a:ext cx="8788400" cy="2727325"/>
            <a:chOff x="240" y="1313"/>
            <a:chExt cx="5536" cy="1718"/>
          </a:xfrm>
        </p:grpSpPr>
        <p:sp>
          <p:nvSpPr>
            <p:cNvPr id="12299" name="Line 3"/>
            <p:cNvSpPr>
              <a:spLocks noChangeShapeType="1"/>
            </p:cNvSpPr>
            <p:nvPr/>
          </p:nvSpPr>
          <p:spPr bwMode="auto">
            <a:xfrm>
              <a:off x="1536" y="2064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0" name="Line 4"/>
            <p:cNvSpPr>
              <a:spLocks noChangeShapeType="1"/>
            </p:cNvSpPr>
            <p:nvPr/>
          </p:nvSpPr>
          <p:spPr bwMode="auto">
            <a:xfrm flipH="1" flipV="1">
              <a:off x="1488" y="201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1" name="Line 5"/>
            <p:cNvSpPr>
              <a:spLocks noChangeShapeType="1"/>
            </p:cNvSpPr>
            <p:nvPr/>
          </p:nvSpPr>
          <p:spPr bwMode="auto">
            <a:xfrm flipH="1">
              <a:off x="1392" y="20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 flipH="1" flipV="1">
              <a:off x="1344" y="206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 flipH="1">
              <a:off x="912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4" name="Line 8"/>
            <p:cNvSpPr>
              <a:spLocks noChangeShapeType="1"/>
            </p:cNvSpPr>
            <p:nvPr/>
          </p:nvSpPr>
          <p:spPr bwMode="auto">
            <a:xfrm flipH="1" flipV="1">
              <a:off x="864" y="201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5" name="Line 9"/>
            <p:cNvSpPr>
              <a:spLocks noChangeShapeType="1"/>
            </p:cNvSpPr>
            <p:nvPr/>
          </p:nvSpPr>
          <p:spPr bwMode="auto">
            <a:xfrm flipH="1">
              <a:off x="768" y="20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H="1" flipV="1">
              <a:off x="720" y="206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H="1">
              <a:off x="288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8" name="Line 12"/>
            <p:cNvSpPr>
              <a:spLocks noChangeShapeType="1"/>
            </p:cNvSpPr>
            <p:nvPr/>
          </p:nvSpPr>
          <p:spPr bwMode="auto">
            <a:xfrm>
              <a:off x="288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9" name="Line 13"/>
            <p:cNvSpPr>
              <a:spLocks noChangeShapeType="1"/>
            </p:cNvSpPr>
            <p:nvPr/>
          </p:nvSpPr>
          <p:spPr bwMode="auto">
            <a:xfrm>
              <a:off x="288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0" name="Line 14"/>
            <p:cNvSpPr>
              <a:spLocks noChangeShapeType="1"/>
            </p:cNvSpPr>
            <p:nvPr/>
          </p:nvSpPr>
          <p:spPr bwMode="auto">
            <a:xfrm>
              <a:off x="1200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1" name="Line 15"/>
            <p:cNvSpPr>
              <a:spLocks noChangeShapeType="1"/>
            </p:cNvSpPr>
            <p:nvPr/>
          </p:nvSpPr>
          <p:spPr bwMode="auto">
            <a:xfrm>
              <a:off x="2640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2" name="Line 16"/>
            <p:cNvSpPr>
              <a:spLocks noChangeShapeType="1"/>
            </p:cNvSpPr>
            <p:nvPr/>
          </p:nvSpPr>
          <p:spPr bwMode="auto">
            <a:xfrm>
              <a:off x="1728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3" name="Line 17"/>
            <p:cNvSpPr>
              <a:spLocks noChangeShapeType="1"/>
            </p:cNvSpPr>
            <p:nvPr/>
          </p:nvSpPr>
          <p:spPr bwMode="auto">
            <a:xfrm>
              <a:off x="5280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4" name="Line 18"/>
            <p:cNvSpPr>
              <a:spLocks noChangeShapeType="1"/>
            </p:cNvSpPr>
            <p:nvPr/>
          </p:nvSpPr>
          <p:spPr bwMode="auto">
            <a:xfrm>
              <a:off x="4128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5" name="Line 19"/>
            <p:cNvSpPr>
              <a:spLocks noChangeShapeType="1"/>
            </p:cNvSpPr>
            <p:nvPr/>
          </p:nvSpPr>
          <p:spPr bwMode="auto">
            <a:xfrm flipV="1">
              <a:off x="1536" y="2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6" name="Line 20"/>
            <p:cNvSpPr>
              <a:spLocks noChangeShapeType="1"/>
            </p:cNvSpPr>
            <p:nvPr/>
          </p:nvSpPr>
          <p:spPr bwMode="auto">
            <a:xfrm flipV="1">
              <a:off x="1728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7" name="Line 21"/>
            <p:cNvSpPr>
              <a:spLocks noChangeShapeType="1"/>
            </p:cNvSpPr>
            <p:nvPr/>
          </p:nvSpPr>
          <p:spPr bwMode="auto">
            <a:xfrm>
              <a:off x="264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8" name="Text Box 22"/>
            <p:cNvSpPr txBox="1">
              <a:spLocks noChangeArrowheads="1"/>
            </p:cNvSpPr>
            <p:nvPr/>
          </p:nvSpPr>
          <p:spPr bwMode="auto">
            <a:xfrm>
              <a:off x="2544" y="1424"/>
              <a:ext cx="12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GB" sz="1400" dirty="0"/>
                <a:t>Start experimental phase</a:t>
              </a:r>
            </a:p>
          </p:txBody>
        </p:sp>
        <p:sp>
          <p:nvSpPr>
            <p:cNvPr id="12319" name="Text Box 23"/>
            <p:cNvSpPr txBox="1">
              <a:spLocks noChangeArrowheads="1"/>
            </p:cNvSpPr>
            <p:nvPr/>
          </p:nvSpPr>
          <p:spPr bwMode="auto">
            <a:xfrm>
              <a:off x="1392" y="2705"/>
              <a:ext cx="9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Informed consent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Randomization</a:t>
              </a:r>
              <a:endParaRPr kumimoji="0" lang="en-GB" sz="1400"/>
            </a:p>
          </p:txBody>
        </p:sp>
        <p:sp>
          <p:nvSpPr>
            <p:cNvPr id="12320" name="Text Box 24"/>
            <p:cNvSpPr txBox="1">
              <a:spLocks noChangeArrowheads="1"/>
            </p:cNvSpPr>
            <p:nvPr/>
          </p:nvSpPr>
          <p:spPr bwMode="auto">
            <a:xfrm>
              <a:off x="1632" y="2033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T0</a:t>
              </a:r>
              <a:endParaRPr kumimoji="0" lang="en-GB" sz="1400"/>
            </a:p>
          </p:txBody>
        </p:sp>
        <p:sp>
          <p:nvSpPr>
            <p:cNvPr id="12321" name="Text Box 25"/>
            <p:cNvSpPr txBox="1">
              <a:spLocks noChangeArrowheads="1"/>
            </p:cNvSpPr>
            <p:nvPr/>
          </p:nvSpPr>
          <p:spPr bwMode="auto">
            <a:xfrm>
              <a:off x="1632" y="2465"/>
              <a:ext cx="7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1</a:t>
              </a:r>
              <a:r>
                <a:rPr kumimoji="0" lang="en-US" sz="1400" baseline="30000"/>
                <a:t>st</a:t>
              </a:r>
              <a:r>
                <a:rPr kumimoji="0" lang="en-US" sz="1400"/>
                <a:t> assessment</a:t>
              </a:r>
              <a:endParaRPr kumimoji="0" lang="en-GB" sz="1400"/>
            </a:p>
          </p:txBody>
        </p:sp>
        <p:sp>
          <p:nvSpPr>
            <p:cNvPr id="12322" name="Text Box 26"/>
            <p:cNvSpPr txBox="1">
              <a:spLocks noChangeArrowheads="1"/>
            </p:cNvSpPr>
            <p:nvPr/>
          </p:nvSpPr>
          <p:spPr bwMode="auto">
            <a:xfrm>
              <a:off x="2496" y="2465"/>
              <a:ext cx="8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2</a:t>
              </a:r>
              <a:r>
                <a:rPr kumimoji="0" lang="en-US" sz="1400" baseline="30000"/>
                <a:t>nd</a:t>
              </a:r>
              <a:r>
                <a:rPr kumimoji="0" lang="en-US" sz="1400"/>
                <a:t>  assessment</a:t>
              </a:r>
              <a:endParaRPr kumimoji="0" lang="en-GB" sz="1400"/>
            </a:p>
          </p:txBody>
        </p:sp>
        <p:sp>
          <p:nvSpPr>
            <p:cNvPr id="12323" name="Text Box 27"/>
            <p:cNvSpPr txBox="1">
              <a:spLocks noChangeArrowheads="1"/>
            </p:cNvSpPr>
            <p:nvPr/>
          </p:nvSpPr>
          <p:spPr bwMode="auto">
            <a:xfrm>
              <a:off x="3984" y="2465"/>
              <a:ext cx="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3</a:t>
              </a:r>
              <a:r>
                <a:rPr kumimoji="0" lang="en-US" sz="1400" baseline="30000"/>
                <a:t>rd</a:t>
              </a:r>
              <a:r>
                <a:rPr kumimoji="0" lang="en-US" sz="1400"/>
                <a:t> assessment</a:t>
              </a:r>
              <a:endParaRPr kumimoji="0" lang="en-GB" sz="1400"/>
            </a:p>
          </p:txBody>
        </p:sp>
        <p:sp>
          <p:nvSpPr>
            <p:cNvPr id="12324" name="Text Box 28"/>
            <p:cNvSpPr txBox="1">
              <a:spLocks noChangeArrowheads="1"/>
            </p:cNvSpPr>
            <p:nvPr/>
          </p:nvSpPr>
          <p:spPr bwMode="auto">
            <a:xfrm>
              <a:off x="4992" y="2465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4</a:t>
              </a:r>
              <a:r>
                <a:rPr kumimoji="0" lang="en-US" sz="1400" baseline="30000"/>
                <a:t>th</a:t>
              </a:r>
              <a:r>
                <a:rPr kumimoji="0" lang="en-US" sz="1400"/>
                <a:t>  assessment</a:t>
              </a:r>
              <a:endParaRPr kumimoji="0" lang="en-GB" sz="1400"/>
            </a:p>
          </p:txBody>
        </p:sp>
        <p:sp>
          <p:nvSpPr>
            <p:cNvPr id="12325" name="Line 29"/>
            <p:cNvSpPr>
              <a:spLocks noChangeShapeType="1"/>
            </p:cNvSpPr>
            <p:nvPr/>
          </p:nvSpPr>
          <p:spPr bwMode="auto">
            <a:xfrm flipV="1">
              <a:off x="2640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26" name="Text Box 30"/>
            <p:cNvSpPr txBox="1">
              <a:spLocks noChangeArrowheads="1"/>
            </p:cNvSpPr>
            <p:nvPr/>
          </p:nvSpPr>
          <p:spPr bwMode="auto">
            <a:xfrm>
              <a:off x="2544" y="2033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T6</a:t>
              </a:r>
              <a:endParaRPr kumimoji="0" lang="en-GB" sz="1400"/>
            </a:p>
          </p:txBody>
        </p:sp>
        <p:sp>
          <p:nvSpPr>
            <p:cNvPr id="12327" name="Text Box 31"/>
            <p:cNvSpPr txBox="1">
              <a:spLocks noChangeArrowheads="1"/>
            </p:cNvSpPr>
            <p:nvPr/>
          </p:nvSpPr>
          <p:spPr bwMode="auto">
            <a:xfrm>
              <a:off x="4032" y="2033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T15</a:t>
              </a:r>
              <a:endParaRPr kumimoji="0" lang="en-GB" sz="1400"/>
            </a:p>
          </p:txBody>
        </p:sp>
        <p:sp>
          <p:nvSpPr>
            <p:cNvPr id="12328" name="Text Box 32"/>
            <p:cNvSpPr txBox="1">
              <a:spLocks noChangeArrowheads="1"/>
            </p:cNvSpPr>
            <p:nvPr/>
          </p:nvSpPr>
          <p:spPr bwMode="auto">
            <a:xfrm>
              <a:off x="5136" y="2033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T24</a:t>
              </a:r>
              <a:endParaRPr kumimoji="0" lang="en-GB" sz="1400"/>
            </a:p>
          </p:txBody>
        </p:sp>
        <p:sp>
          <p:nvSpPr>
            <p:cNvPr id="12329" name="Text Box 33"/>
            <p:cNvSpPr txBox="1">
              <a:spLocks noChangeArrowheads="1"/>
            </p:cNvSpPr>
            <p:nvPr/>
          </p:nvSpPr>
          <p:spPr bwMode="auto">
            <a:xfrm>
              <a:off x="4656" y="169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kumimoji="0" lang="en-US" sz="1400"/>
            </a:p>
          </p:txBody>
        </p:sp>
        <p:sp>
          <p:nvSpPr>
            <p:cNvPr id="12330" name="Text Box 34"/>
            <p:cNvSpPr txBox="1">
              <a:spLocks noChangeArrowheads="1"/>
            </p:cNvSpPr>
            <p:nvPr/>
          </p:nvSpPr>
          <p:spPr bwMode="auto">
            <a:xfrm>
              <a:off x="240" y="1313"/>
              <a:ext cx="55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Onset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psychosis</a:t>
              </a:r>
              <a:endParaRPr kumimoji="0" lang="en-GB" sz="1400"/>
            </a:p>
          </p:txBody>
        </p:sp>
        <p:sp>
          <p:nvSpPr>
            <p:cNvPr id="12331" name="Text Box 35"/>
            <p:cNvSpPr txBox="1">
              <a:spLocks noChangeArrowheads="1"/>
            </p:cNvSpPr>
            <p:nvPr/>
          </p:nvSpPr>
          <p:spPr bwMode="auto">
            <a:xfrm>
              <a:off x="1008" y="1313"/>
              <a:ext cx="5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Entry &amp;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Selection</a:t>
              </a:r>
              <a:endParaRPr kumimoji="0" lang="en-GB" sz="1400"/>
            </a:p>
          </p:txBody>
        </p:sp>
        <p:sp>
          <p:nvSpPr>
            <p:cNvPr id="12332" name="Line 36"/>
            <p:cNvSpPr>
              <a:spLocks noChangeShapeType="1"/>
            </p:cNvSpPr>
            <p:nvPr/>
          </p:nvSpPr>
          <p:spPr bwMode="auto">
            <a:xfrm>
              <a:off x="120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33" name="Text Box 37"/>
            <p:cNvSpPr txBox="1">
              <a:spLocks noChangeArrowheads="1"/>
            </p:cNvSpPr>
            <p:nvPr/>
          </p:nvSpPr>
          <p:spPr bwMode="auto">
            <a:xfrm>
              <a:off x="1536" y="1409"/>
              <a:ext cx="5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Response</a:t>
              </a:r>
              <a:endParaRPr kumimoji="0" lang="en-GB" sz="1400"/>
            </a:p>
          </p:txBody>
        </p:sp>
        <p:sp>
          <p:nvSpPr>
            <p:cNvPr id="12334" name="Line 38"/>
            <p:cNvSpPr>
              <a:spLocks noChangeShapeType="1"/>
            </p:cNvSpPr>
            <p:nvPr/>
          </p:nvSpPr>
          <p:spPr bwMode="auto">
            <a:xfrm>
              <a:off x="1728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35" name="Text Box 39"/>
            <p:cNvSpPr txBox="1">
              <a:spLocks noChangeArrowheads="1"/>
            </p:cNvSpPr>
            <p:nvPr/>
          </p:nvSpPr>
          <p:spPr bwMode="auto">
            <a:xfrm>
              <a:off x="1104" y="2033"/>
              <a:ext cx="2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sz="1400"/>
                <a:t>Ta</a:t>
              </a:r>
              <a:endParaRPr kumimoji="0" lang="en-GB" sz="1400"/>
            </a:p>
          </p:txBody>
        </p:sp>
        <p:sp>
          <p:nvSpPr>
            <p:cNvPr id="12336" name="Line 40"/>
            <p:cNvSpPr>
              <a:spLocks noChangeShapeType="1"/>
            </p:cNvSpPr>
            <p:nvPr/>
          </p:nvSpPr>
          <p:spPr bwMode="auto">
            <a:xfrm flipV="1">
              <a:off x="4128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37" name="Line 41"/>
            <p:cNvSpPr>
              <a:spLocks noChangeShapeType="1"/>
            </p:cNvSpPr>
            <p:nvPr/>
          </p:nvSpPr>
          <p:spPr bwMode="auto">
            <a:xfrm flipV="1">
              <a:off x="5280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290" name="Text Box 42"/>
          <p:cNvSpPr txBox="1">
            <a:spLocks noChangeArrowheads="1"/>
          </p:cNvSpPr>
          <p:nvPr/>
        </p:nvSpPr>
        <p:spPr bwMode="auto">
          <a:xfrm>
            <a:off x="1295400" y="8382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sz="3200" b="1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2291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4411" y="726831"/>
            <a:ext cx="7673810" cy="1219200"/>
          </a:xfrm>
        </p:spPr>
        <p:txBody>
          <a:bodyPr/>
          <a:lstStyle/>
          <a:p>
            <a:pPr algn="ctr"/>
            <a:r>
              <a:rPr kumimoji="0" lang="en-US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Design of the study</a:t>
            </a:r>
            <a:endParaRPr lang="en-GB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Line 44"/>
          <p:cNvSpPr>
            <a:spLocks noChangeShapeType="1"/>
          </p:cNvSpPr>
          <p:nvPr/>
        </p:nvSpPr>
        <p:spPr bwMode="auto">
          <a:xfrm flipV="1">
            <a:off x="38100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3" name="Text Box 45"/>
          <p:cNvSpPr txBox="1">
            <a:spLocks noChangeArrowheads="1"/>
          </p:cNvSpPr>
          <p:nvPr/>
        </p:nvSpPr>
        <p:spPr bwMode="auto">
          <a:xfrm>
            <a:off x="3733800" y="5181600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“Unblinding” randomization at T5</a:t>
            </a:r>
            <a:endParaRPr lang="en-GB" sz="1400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848100" y="3644900"/>
            <a:ext cx="2770188" cy="804863"/>
            <a:chOff x="3726" y="1734"/>
            <a:chExt cx="1745" cy="507"/>
          </a:xfrm>
        </p:grpSpPr>
        <p:sp>
          <p:nvSpPr>
            <p:cNvPr id="12295" name="Line 48"/>
            <p:cNvSpPr>
              <a:spLocks noChangeShapeType="1"/>
            </p:cNvSpPr>
            <p:nvPr/>
          </p:nvSpPr>
          <p:spPr bwMode="auto">
            <a:xfrm flipV="1">
              <a:off x="3888" y="182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96" name="Line 49"/>
            <p:cNvSpPr>
              <a:spLocks noChangeShapeType="1"/>
            </p:cNvSpPr>
            <p:nvPr/>
          </p:nvSpPr>
          <p:spPr bwMode="auto">
            <a:xfrm>
              <a:off x="3888" y="20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97" name="Text Box 50"/>
            <p:cNvSpPr txBox="1">
              <a:spLocks noChangeArrowheads="1"/>
            </p:cNvSpPr>
            <p:nvPr/>
          </p:nvSpPr>
          <p:spPr bwMode="auto">
            <a:xfrm>
              <a:off x="3726" y="1734"/>
              <a:ext cx="17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             Discontinuation Challenge</a:t>
              </a:r>
            </a:p>
          </p:txBody>
        </p:sp>
        <p:sp>
          <p:nvSpPr>
            <p:cNvPr id="12298" name="Text Box 51"/>
            <p:cNvSpPr txBox="1">
              <a:spLocks noChangeArrowheads="1"/>
            </p:cNvSpPr>
            <p:nvPr/>
          </p:nvSpPr>
          <p:spPr bwMode="auto">
            <a:xfrm>
              <a:off x="4047" y="2049"/>
              <a:ext cx="13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 Maintenance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661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308" y="256125"/>
            <a:ext cx="6965462" cy="1447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Consort flow chart </a:t>
            </a:r>
            <a:br>
              <a:rPr lang="en-US" sz="40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40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Oct 2001 through Dec 2002</a:t>
            </a:r>
            <a:endParaRPr lang="en-GB" sz="4000" b="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3455987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 Unicode MS" charset="0"/>
              </a:rPr>
              <a:t>257 eligible for trial</a:t>
            </a:r>
            <a:endParaRPr lang="en-GB">
              <a:latin typeface="Arial Unicode MS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1188" y="3716338"/>
            <a:ext cx="34290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 Unicode MS" charset="0"/>
              </a:rPr>
              <a:t>157 randomised</a:t>
            </a:r>
            <a:endParaRPr lang="en-GB">
              <a:latin typeface="Arial Unicode MS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11560" y="5445224"/>
            <a:ext cx="3459162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 Unicode MS" charset="0"/>
              </a:rPr>
              <a:t>128 trial group</a:t>
            </a:r>
            <a:endParaRPr lang="en-GB">
              <a:latin typeface="Arial Unicode MS" charset="0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211960" y="3933056"/>
            <a:ext cx="2736850" cy="990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dirty="0">
                <a:latin typeface="Arial Unicode MS" charset="0"/>
              </a:rPr>
              <a:t>8 </a:t>
            </a:r>
            <a:r>
              <a:rPr lang="en-US" dirty="0" err="1">
                <a:latin typeface="Arial Unicode MS" charset="0"/>
              </a:rPr>
              <a:t>nonremitting</a:t>
            </a:r>
            <a:r>
              <a:rPr lang="en-US" dirty="0">
                <a:latin typeface="Arial Unicode MS" charset="0"/>
              </a:rPr>
              <a:t>      9 relapsing                                  1 suicide</a:t>
            </a:r>
            <a:endParaRPr lang="en-GB" dirty="0">
              <a:latin typeface="Arial Unicode MS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4419600" y="518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b="1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211638" y="2781300"/>
            <a:ext cx="4632325" cy="830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 Unicode MS" charset="0"/>
              </a:rPr>
              <a:t>100 meeting criteria but refusing or lost to follow-up</a:t>
            </a:r>
            <a:endParaRPr lang="en-GB">
              <a:latin typeface="Arial Unicode MS" charset="0"/>
            </a:endParaRP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>
            <a:off x="2195513" y="24923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H="1">
            <a:off x="2195512" y="4221088"/>
            <a:ext cx="223" cy="1219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6" name="Line 15"/>
          <p:cNvSpPr>
            <a:spLocks noChangeShapeType="1"/>
          </p:cNvSpPr>
          <p:nvPr/>
        </p:nvSpPr>
        <p:spPr bwMode="auto">
          <a:xfrm>
            <a:off x="2195513" y="30686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7" name="Line 16"/>
          <p:cNvSpPr>
            <a:spLocks noChangeShapeType="1"/>
          </p:cNvSpPr>
          <p:nvPr/>
        </p:nvSpPr>
        <p:spPr bwMode="auto">
          <a:xfrm>
            <a:off x="2195513" y="446843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4211960" y="5013176"/>
            <a:ext cx="45593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nl-NL" dirty="0">
                <a:latin typeface="Arial Unicode MS" charset="0"/>
              </a:rPr>
              <a:t>11 informed consent </a:t>
            </a:r>
            <a:r>
              <a:rPr lang="nl-NL" dirty="0" err="1">
                <a:latin typeface="Arial Unicode MS" charset="0"/>
              </a:rPr>
              <a:t>withdrawn</a:t>
            </a:r>
            <a:endParaRPr lang="en-US" dirty="0">
              <a:latin typeface="Arial Unicode MS" charset="0"/>
            </a:endParaRPr>
          </a:p>
        </p:txBody>
      </p:sp>
      <p:sp>
        <p:nvSpPr>
          <p:cNvPr id="14349" name="Line 18"/>
          <p:cNvSpPr>
            <a:spLocks noChangeShapeType="1"/>
          </p:cNvSpPr>
          <p:nvPr/>
        </p:nvSpPr>
        <p:spPr bwMode="auto">
          <a:xfrm>
            <a:off x="2195736" y="52421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7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395536" y="423420"/>
            <a:ext cx="8313544" cy="1358779"/>
          </a:xfrm>
        </p:spPr>
        <p:txBody>
          <a:bodyPr>
            <a:normAutofit/>
          </a:bodyPr>
          <a:lstStyle/>
          <a:p>
            <a:pPr algn="ctr"/>
            <a:r>
              <a:rPr lang="nl-NL" b="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After</a:t>
            </a:r>
            <a:r>
              <a:rPr lang="nl-NL" b="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2 </a:t>
            </a:r>
            <a:r>
              <a:rPr lang="nl-NL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years</a:t>
            </a:r>
            <a:r>
              <a:rPr lang="nl-NL" b="0" dirty="0">
                <a:solidFill>
                  <a:srgbClr val="FFF2CC"/>
                </a:solidFill>
                <a:latin typeface="Helvetica" charset="0"/>
                <a:ea typeface="ＭＳ Ｐゴシック" charset="0"/>
                <a:cs typeface="ＭＳ Ｐゴシック" charset="0"/>
              </a:rPr>
              <a:t>…</a:t>
            </a:r>
            <a:endParaRPr lang="nl-NL" dirty="0">
              <a:solidFill>
                <a:srgbClr val="FFF2CC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00947"/>
            <a:ext cx="8375650" cy="4191000"/>
          </a:xfrm>
        </p:spPr>
        <p:txBody>
          <a:bodyPr>
            <a:normAutofit lnSpcReduction="10000"/>
          </a:bodyPr>
          <a:lstStyle/>
          <a:p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Only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21.5%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could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be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taken off drugs</a:t>
            </a:r>
          </a:p>
          <a:p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No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difference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in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quality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of life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between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arms</a:t>
            </a:r>
          </a:p>
          <a:p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No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difference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in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functioning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level, but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better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vocational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functioning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bordering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on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significance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                     </a:t>
            </a:r>
            <a:r>
              <a:rPr lang="nl-NL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    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35% vs. 17%, OR=2.4, </a:t>
            </a:r>
            <a:r>
              <a:rPr lang="nl-NL" sz="2400" i="1" dirty="0">
                <a:latin typeface="Arial" charset="0"/>
                <a:ea typeface="ＭＳ Ｐゴシック" charset="0"/>
                <a:cs typeface="ＭＳ Ｐゴシック" charset="0"/>
              </a:rPr>
              <a:t>P = .06)</a:t>
            </a:r>
            <a:endParaRPr lang="nl-NL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Twice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as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many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relapses in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dose-reduction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/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discontinuation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strategy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vs. maintenance treatment: 42%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against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21% in 18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months</a:t>
            </a:r>
            <a:endParaRPr lang="nl-NL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nl-NL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No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gains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, but more relapses,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though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benign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and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relatively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mild; no impact on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inpatient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days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or </a:t>
            </a:r>
            <a:r>
              <a:rPr lang="nl-NL" sz="2400" dirty="0" err="1">
                <a:latin typeface="Helvetica" charset="0"/>
                <a:ea typeface="ＭＳ Ｐゴシック" charset="0"/>
                <a:cs typeface="ＭＳ Ｐゴシック" charset="0"/>
              </a:rPr>
              <a:t>symptom</a:t>
            </a:r>
            <a:r>
              <a:rPr lang="nl-NL" sz="2400" dirty="0">
                <a:latin typeface="Helvetica" charset="0"/>
                <a:ea typeface="ＭＳ Ｐゴシック" charset="0"/>
                <a:cs typeface="ＭＳ Ｐゴシック" charset="0"/>
              </a:rPr>
              <a:t> severity</a:t>
            </a:r>
          </a:p>
          <a:p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1178585" y="698162"/>
            <a:ext cx="6612304" cy="1143000"/>
          </a:xfrm>
        </p:spPr>
        <p:txBody>
          <a:bodyPr/>
          <a:lstStyle/>
          <a:p>
            <a:pPr algn="ctr"/>
            <a:r>
              <a:rPr lang="nl-NL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7-years follow-up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2326464"/>
            <a:ext cx="8785225" cy="3852539"/>
          </a:xfrm>
        </p:spPr>
        <p:txBody>
          <a:bodyPr/>
          <a:lstStyle/>
          <a:p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Long-term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effects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of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dose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reduction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/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discontinuation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strategies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on recovery have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not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been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studied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before</a:t>
            </a:r>
            <a:endParaRPr lang="nl-NL" sz="32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Aim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to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compare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rates of recovery </a:t>
            </a:r>
          </a:p>
          <a:p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103 (80,5%) of 128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patients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were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located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and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consented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dirty="0" err="1">
                <a:latin typeface="Helvetica" charset="0"/>
                <a:ea typeface="ＭＳ Ｐゴシック" charset="0"/>
                <a:cs typeface="ＭＳ Ｐゴシック" charset="0"/>
              </a:rPr>
              <a:t>to</a:t>
            </a:r>
            <a:r>
              <a:rPr lang="nl-NL" sz="3200" dirty="0">
                <a:latin typeface="Helvetica" charset="0"/>
                <a:ea typeface="ＭＳ Ｐゴシック" charset="0"/>
                <a:cs typeface="ＭＳ Ｐゴシック" charset="0"/>
              </a:rPr>
              <a:t> follow-up assessment</a:t>
            </a:r>
          </a:p>
          <a:p>
            <a:endParaRPr lang="nl-NL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353157" y="150446"/>
            <a:ext cx="8398613" cy="1578394"/>
          </a:xfrm>
        </p:spPr>
        <p:txBody>
          <a:bodyPr>
            <a:normAutofit/>
          </a:bodyPr>
          <a:lstStyle/>
          <a:p>
            <a:pPr algn="ctr"/>
            <a:r>
              <a:rPr lang="nl-NL" sz="4000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Definitions</a:t>
            </a:r>
            <a:r>
              <a:rPr lang="nl-NL" sz="4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of recovery, </a:t>
            </a:r>
            <a:r>
              <a:rPr lang="nl-NL" sz="4000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symptomatic</a:t>
            </a:r>
            <a:r>
              <a:rPr lang="nl-NL" sz="4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and</a:t>
            </a:r>
            <a:r>
              <a:rPr lang="nl-NL" sz="4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functional</a:t>
            </a:r>
            <a:r>
              <a:rPr lang="nl-NL" sz="4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remission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981200"/>
            <a:ext cx="8785225" cy="4191000"/>
          </a:xfrm>
        </p:spPr>
        <p:txBody>
          <a:bodyPr/>
          <a:lstStyle/>
          <a:p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Recovery = meeting criteria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symptomatic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functional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remission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during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6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months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Symptomatic remission: meeting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working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group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criteria (Andreasen et al, 2005)</a:t>
            </a:r>
          </a:p>
          <a:p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Functional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remission: no or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mild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impairment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self-care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housekeeping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, family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relationships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relationships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peers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, community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integration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vocational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latin typeface="Arial" charset="0"/>
                <a:ea typeface="ＭＳ Ｐゴシック" charset="0"/>
                <a:cs typeface="ＭＳ Ｐゴシック" charset="0"/>
              </a:rPr>
              <a:t>functioning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08354" y="475115"/>
            <a:ext cx="8200659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Recovery, </a:t>
            </a:r>
            <a:r>
              <a:rPr lang="nl-NL" sz="32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symptomatic</a:t>
            </a:r>
            <a:r>
              <a:rPr lang="nl-NL" sz="3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and</a:t>
            </a:r>
            <a:r>
              <a:rPr lang="nl-NL" sz="3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2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functional</a:t>
            </a:r>
            <a:r>
              <a:rPr lang="nl-NL" sz="3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 remission </a:t>
            </a:r>
            <a:r>
              <a:rPr lang="nl-NL" sz="32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after</a:t>
            </a:r>
            <a:r>
              <a:rPr lang="nl-NL" sz="3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 7 </a:t>
            </a:r>
            <a:r>
              <a:rPr lang="nl-NL" sz="3200" b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years</a:t>
            </a:r>
            <a:endParaRPr lang="nl-NL" sz="3200" b="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684213" y="2133600"/>
          <a:ext cx="7924800" cy="4102102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11886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 (n=52)</a:t>
                      </a:r>
                      <a:endParaRPr kumimoji="0" lang="nl-N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MT (n=51)</a:t>
                      </a:r>
                      <a:endParaRPr kumimoji="0" lang="nl-N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 sample (n=103)</a:t>
                      </a:r>
                      <a:endParaRPr kumimoji="0" lang="nl-N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11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Recovery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 (40.4%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9 (17.6%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 (29.1)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</a:tr>
              <a:tr h="9711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Symptom</a:t>
                      </a: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remission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 (69.2%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 </a:t>
                      </a: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(66.7%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 (68.0)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</a:tr>
              <a:tr h="9711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Functional</a:t>
                      </a: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remission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 </a:t>
                      </a: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(46.2%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(19.6%</a:t>
                      </a:r>
                      <a:r>
                        <a:rPr kumimoji="0" 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 (33.0)</a:t>
                      </a: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250826" y="74703"/>
            <a:ext cx="8586328" cy="879384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Relapse rates over 7 </a:t>
            </a:r>
            <a:r>
              <a:rPr lang="nl-NL" sz="4000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years</a:t>
            </a:r>
            <a:r>
              <a:rPr lang="nl-NL" sz="4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of follow-up</a:t>
            </a:r>
          </a:p>
        </p:txBody>
      </p:sp>
      <p:pic>
        <p:nvPicPr>
          <p:cNvPr id="22530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6" t="-14536" r="-848" b="3853"/>
          <a:stretch>
            <a:fillRect/>
          </a:stretch>
        </p:blipFill>
        <p:spPr>
          <a:xfrm>
            <a:off x="877888" y="822325"/>
            <a:ext cx="7096125" cy="5900738"/>
          </a:xfrm>
        </p:spPr>
      </p:pic>
      <p:sp>
        <p:nvSpPr>
          <p:cNvPr id="22531" name="Rechthoek 8"/>
          <p:cNvSpPr>
            <a:spLocks noChangeArrowheads="1"/>
          </p:cNvSpPr>
          <p:nvPr/>
        </p:nvSpPr>
        <p:spPr bwMode="auto">
          <a:xfrm>
            <a:off x="1345224" y="961635"/>
            <a:ext cx="66287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/>
              <a:t>Kaplan Meier survival analysis of time to first relapse after first remission during 7 years of follow-up in patients receiving Guided Discontinuation (GD) or Maintenance Treatment (MT) from t6 (start of trial after 6 months of first remission) to t90 (final follow-up</a:t>
            </a:r>
            <a:r>
              <a:rPr lang="en-US" sz="1000" dirty="0">
                <a:solidFill>
                  <a:srgbClr val="FFE699"/>
                </a:solidFill>
              </a:rPr>
              <a:t>)</a:t>
            </a:r>
            <a:endParaRPr lang="nl-NL" sz="1000" dirty="0">
              <a:solidFill>
                <a:srgbClr val="FFE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85" y="1190146"/>
            <a:ext cx="5708430" cy="44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542942" cy="1143000"/>
          </a:xfrm>
        </p:spPr>
        <p:txBody>
          <a:bodyPr/>
          <a:lstStyle/>
          <a:p>
            <a:pPr algn="ctr"/>
            <a:r>
              <a:rPr lang="nl-NL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Conclusions</a:t>
            </a:r>
            <a:r>
              <a:rPr lang="nl-NL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158861"/>
            <a:ext cx="8664575" cy="4191000"/>
          </a:xfrm>
        </p:spPr>
        <p:txBody>
          <a:bodyPr/>
          <a:lstStyle/>
          <a:p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First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study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find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major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advantages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of a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dose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reduction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discontinuation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strategy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remitted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FEP</a:t>
            </a:r>
          </a:p>
          <a:p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Recovery and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functional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remission rates in </a:t>
            </a:r>
            <a:r>
              <a:rPr lang="nl-NL" sz="2800" dirty="0" smtClean="0">
                <a:latin typeface="Arial" charset="0"/>
                <a:ea typeface="ＭＳ Ｐゴシック" charset="0"/>
                <a:cs typeface="ＭＳ Ｐゴシック" charset="0"/>
              </a:rPr>
              <a:t>DR 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twice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those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of MT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patients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         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         </a:t>
            </a:r>
            <a:r>
              <a:rPr lang="nl-NL" sz="28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40.4% vs. 17.6%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46.2% vs. 19.6%)</a:t>
            </a:r>
          </a:p>
          <a:p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difference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symptom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remission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rates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smtClean="0">
                <a:latin typeface="Arial" charset="0"/>
                <a:ea typeface="ＭＳ Ｐゴシック" charset="0"/>
                <a:cs typeface="ＭＳ Ｐゴシック" charset="0"/>
              </a:rPr>
              <a:t>      (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69.2% vs. 66.7%)</a:t>
            </a:r>
          </a:p>
          <a:p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No apparent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differences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any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latin typeface="Arial" charset="0"/>
                <a:ea typeface="ＭＳ Ｐゴシック" charset="0"/>
                <a:cs typeface="ＭＳ Ｐゴシック" charset="0"/>
              </a:rPr>
              <a:t>conceivable</a:t>
            </a:r>
            <a:r>
              <a:rPr lang="nl-NL" sz="2800" dirty="0">
                <a:latin typeface="Arial" charset="0"/>
                <a:ea typeface="ＭＳ Ｐゴシック" charset="0"/>
                <a:cs typeface="ＭＳ Ｐゴシック" charset="0"/>
              </a:rPr>
              <a:t> confounders</a:t>
            </a:r>
          </a:p>
        </p:txBody>
      </p:sp>
    </p:spTree>
    <p:extLst>
      <p:ext uri="{BB962C8B-B14F-4D97-AF65-F5344CB8AC3E}">
        <p14:creationId xmlns:p14="http://schemas.microsoft.com/office/powerpoint/2010/main" val="32851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64575" cy="1601536"/>
          </a:xfrm>
        </p:spPr>
        <p:txBody>
          <a:bodyPr/>
          <a:lstStyle/>
          <a:p>
            <a:pPr algn="ctr"/>
            <a:r>
              <a:rPr lang="nl-NL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Conclusions</a:t>
            </a:r>
            <a:r>
              <a:rPr lang="nl-NL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88840"/>
            <a:ext cx="8664575" cy="41910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No </a:t>
            </a:r>
            <a:r>
              <a:rPr lang="nl-NL" dirty="0" err="1" smtClean="0"/>
              <a:t>differences</a:t>
            </a:r>
            <a:r>
              <a:rPr lang="nl-NL" dirty="0" smtClean="0"/>
              <a:t> on short term follow-up (2 </a:t>
            </a:r>
            <a:r>
              <a:rPr lang="nl-NL" dirty="0" err="1" smtClean="0"/>
              <a:t>years</a:t>
            </a:r>
            <a:r>
              <a:rPr lang="nl-NL" dirty="0" smtClean="0"/>
              <a:t>) but </a:t>
            </a:r>
            <a:r>
              <a:rPr lang="nl-NL" dirty="0" err="1" smtClean="0"/>
              <a:t>only</a:t>
            </a:r>
            <a:r>
              <a:rPr lang="nl-NL" dirty="0" smtClean="0"/>
              <a:t> at long-term </a:t>
            </a:r>
          </a:p>
          <a:p>
            <a:pPr>
              <a:defRPr/>
            </a:pPr>
            <a:r>
              <a:rPr lang="nl-NL" dirty="0" smtClean="0"/>
              <a:t>No </a:t>
            </a:r>
            <a:r>
              <a:rPr lang="nl-NL" dirty="0" err="1" smtClean="0"/>
              <a:t>differences</a:t>
            </a:r>
            <a:r>
              <a:rPr lang="nl-NL" dirty="0" smtClean="0"/>
              <a:t> in relapse rates or </a:t>
            </a:r>
            <a:r>
              <a:rPr lang="nl-NL" dirty="0" err="1" smtClean="0"/>
              <a:t>symptomatic</a:t>
            </a:r>
            <a:r>
              <a:rPr lang="nl-NL" dirty="0" smtClean="0"/>
              <a:t> </a:t>
            </a:r>
            <a:r>
              <a:rPr lang="nl-NL" dirty="0" err="1" smtClean="0"/>
              <a:t>domains</a:t>
            </a:r>
            <a:r>
              <a:rPr lang="nl-NL" dirty="0" smtClean="0"/>
              <a:t>, but </a:t>
            </a:r>
            <a:r>
              <a:rPr lang="nl-NL" dirty="0" err="1" smtClean="0"/>
              <a:t>only</a:t>
            </a:r>
            <a:r>
              <a:rPr lang="nl-NL" dirty="0" smtClean="0"/>
              <a:t> in the </a:t>
            </a:r>
            <a:r>
              <a:rPr lang="nl-NL" dirty="0" err="1" smtClean="0"/>
              <a:t>domains</a:t>
            </a:r>
            <a:r>
              <a:rPr lang="nl-NL" dirty="0" smtClean="0"/>
              <a:t> of </a:t>
            </a:r>
            <a:r>
              <a:rPr lang="nl-NL" dirty="0" err="1" smtClean="0"/>
              <a:t>functional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r>
              <a:rPr lang="nl-NL" dirty="0" smtClean="0"/>
              <a:t> and recovery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nl-NL" i="1" dirty="0" err="1" smtClean="0"/>
              <a:t>Schizophrenia</a:t>
            </a:r>
            <a:r>
              <a:rPr lang="nl-NL" i="1" dirty="0" smtClean="0"/>
              <a:t> treatment </a:t>
            </a:r>
            <a:r>
              <a:rPr lang="nl-NL" i="1" dirty="0" err="1" smtClean="0"/>
              <a:t>strategy</a:t>
            </a:r>
            <a:r>
              <a:rPr lang="nl-NL" i="1" dirty="0"/>
              <a:t> </a:t>
            </a:r>
            <a:r>
              <a:rPr lang="nl-NL" i="1" dirty="0" smtClean="0"/>
              <a:t>studies </a:t>
            </a:r>
            <a:r>
              <a:rPr lang="nl-NL" i="1" dirty="0" err="1" smtClean="0"/>
              <a:t>should</a:t>
            </a:r>
            <a:r>
              <a:rPr lang="nl-NL" i="1" dirty="0" smtClean="0"/>
              <a:t> </a:t>
            </a:r>
            <a:r>
              <a:rPr lang="nl-NL" i="1" dirty="0" err="1" smtClean="0"/>
              <a:t>include</a:t>
            </a:r>
            <a:r>
              <a:rPr lang="nl-NL" i="1" dirty="0" smtClean="0"/>
              <a:t> recovery as </a:t>
            </a:r>
            <a:r>
              <a:rPr lang="nl-NL" i="1" dirty="0" err="1" smtClean="0"/>
              <a:t>an</a:t>
            </a:r>
            <a:r>
              <a:rPr lang="nl-NL" i="1" dirty="0" smtClean="0"/>
              <a:t> </a:t>
            </a:r>
            <a:r>
              <a:rPr lang="nl-NL" i="1" dirty="0" err="1" smtClean="0"/>
              <a:t>outcome</a:t>
            </a:r>
            <a:r>
              <a:rPr lang="nl-NL" i="1" dirty="0" smtClean="0"/>
              <a:t> </a:t>
            </a:r>
            <a:r>
              <a:rPr lang="nl-NL" i="1" dirty="0" err="1" smtClean="0"/>
              <a:t>variable</a:t>
            </a:r>
            <a:r>
              <a:rPr lang="nl-NL" i="1" dirty="0" smtClean="0"/>
              <a:t>, </a:t>
            </a:r>
            <a:r>
              <a:rPr lang="nl-NL" i="1" dirty="0" err="1" smtClean="0"/>
              <a:t>and</a:t>
            </a:r>
            <a:r>
              <a:rPr lang="nl-NL" i="1" dirty="0" smtClean="0"/>
              <a:t> </a:t>
            </a:r>
            <a:r>
              <a:rPr lang="nl-NL" i="1" dirty="0" err="1" smtClean="0"/>
              <a:t>include</a:t>
            </a:r>
            <a:r>
              <a:rPr lang="nl-NL" i="1" dirty="0" smtClean="0"/>
              <a:t> follow-up </a:t>
            </a:r>
            <a:r>
              <a:rPr lang="nl-NL" i="1" dirty="0" err="1" smtClean="0"/>
              <a:t>for</a:t>
            </a:r>
            <a:r>
              <a:rPr lang="nl-NL" i="1" dirty="0" smtClean="0"/>
              <a:t> more </a:t>
            </a:r>
            <a:r>
              <a:rPr lang="nl-NL" i="1" dirty="0" err="1" smtClean="0"/>
              <a:t>than</a:t>
            </a:r>
            <a:r>
              <a:rPr lang="nl-NL" i="1" dirty="0" smtClean="0"/>
              <a:t> 2 </a:t>
            </a:r>
            <a:r>
              <a:rPr lang="nl-NL" i="1" dirty="0" err="1" smtClean="0"/>
              <a:t>years</a:t>
            </a:r>
            <a:r>
              <a:rPr lang="nl-NL" i="1" dirty="0" smtClean="0"/>
              <a:t>, e.g. 5 or even 7 </a:t>
            </a:r>
            <a:r>
              <a:rPr lang="nl-NL" i="1" dirty="0" err="1" smtClean="0"/>
              <a:t>years</a:t>
            </a:r>
            <a:r>
              <a:rPr lang="nl-NL" i="1" dirty="0" smtClean="0"/>
              <a:t>.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175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Discontinuation</a:t>
            </a:r>
            <a:r>
              <a:rPr lang="nl-NL" dirty="0"/>
              <a:t> </a:t>
            </a:r>
            <a:r>
              <a:rPr lang="nl-NL" dirty="0" smtClean="0"/>
              <a:t>trials</a:t>
            </a:r>
          </a:p>
          <a:p>
            <a:r>
              <a:rPr lang="nl-NL" dirty="0" err="1" smtClean="0"/>
              <a:t>Soteria</a:t>
            </a:r>
            <a:endParaRPr lang="nl-NL" dirty="0" smtClean="0"/>
          </a:p>
          <a:p>
            <a:r>
              <a:rPr lang="nl-NL" dirty="0" err="1" smtClean="0"/>
              <a:t>Rethink</a:t>
            </a:r>
            <a:r>
              <a:rPr lang="nl-NL" dirty="0" smtClean="0"/>
              <a:t> long term </a:t>
            </a:r>
            <a:r>
              <a:rPr lang="nl-NL" dirty="0" err="1" smtClean="0"/>
              <a:t>antipsychotics</a:t>
            </a:r>
            <a:endParaRPr lang="nl-NL" dirty="0" smtClean="0"/>
          </a:p>
          <a:p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Wunderink</a:t>
            </a:r>
            <a:endParaRPr lang="nl-NL" dirty="0" smtClean="0"/>
          </a:p>
          <a:p>
            <a:r>
              <a:rPr lang="nl-NL" dirty="0" smtClean="0"/>
              <a:t>CBT in </a:t>
            </a:r>
            <a:r>
              <a:rPr lang="nl-NL" dirty="0" err="1" smtClean="0"/>
              <a:t>patients</a:t>
            </a:r>
            <a:r>
              <a:rPr lang="nl-NL" dirty="0" smtClean="0"/>
              <a:t> without </a:t>
            </a:r>
            <a:r>
              <a:rPr lang="nl-NL" dirty="0" err="1" smtClean="0"/>
              <a:t>antipsychotics</a:t>
            </a:r>
            <a:endParaRPr lang="nl-NL" dirty="0" smtClean="0"/>
          </a:p>
          <a:p>
            <a:r>
              <a:rPr lang="nl-NL" dirty="0" err="1" smtClean="0"/>
              <a:t>Conclusions</a:t>
            </a:r>
            <a:r>
              <a:rPr lang="nl-NL" dirty="0" smtClean="0"/>
              <a:t> and </a:t>
            </a:r>
            <a:r>
              <a:rPr lang="nl-NL" dirty="0" err="1" smtClean="0"/>
              <a:t>recommendations</a:t>
            </a:r>
            <a:r>
              <a:rPr lang="nl-NL" dirty="0" smtClean="0"/>
              <a:t>: start and </a:t>
            </a:r>
            <a:r>
              <a:rPr lang="nl-NL" dirty="0" err="1" smtClean="0"/>
              <a:t>reduce</a:t>
            </a:r>
            <a:r>
              <a:rPr lang="nl-NL" dirty="0" smtClean="0"/>
              <a:t> </a:t>
            </a:r>
            <a:r>
              <a:rPr lang="nl-NL" dirty="0" err="1" smtClean="0"/>
              <a:t>timely</a:t>
            </a:r>
            <a:r>
              <a:rPr lang="nl-NL" dirty="0" smtClean="0"/>
              <a:t>, start slow, stop slow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77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251520" y="133648"/>
            <a:ext cx="8654806" cy="1605864"/>
          </a:xfrm>
        </p:spPr>
        <p:txBody>
          <a:bodyPr/>
          <a:lstStyle/>
          <a:p>
            <a:pPr algn="ctr"/>
            <a:r>
              <a:rPr lang="nl-NL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Possible</a:t>
            </a:r>
            <a:r>
              <a:rPr lang="nl-NL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explanations</a:t>
            </a:r>
            <a:endParaRPr lang="nl-NL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>
          <a:xfrm>
            <a:off x="241751" y="1943938"/>
            <a:ext cx="8664575" cy="4191000"/>
          </a:xfrm>
        </p:spPr>
        <p:txBody>
          <a:bodyPr/>
          <a:lstStyle/>
          <a:p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Lower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load of </a:t>
            </a:r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antipsychotic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drugs?</a:t>
            </a:r>
          </a:p>
          <a:p>
            <a:pPr lvl="1"/>
            <a:r>
              <a:rPr lang="nl-NL" sz="2400" dirty="0" err="1">
                <a:latin typeface="Arial" charset="0"/>
                <a:ea typeface="ＭＳ Ｐゴシック" charset="0"/>
              </a:rPr>
              <a:t>Relief</a:t>
            </a:r>
            <a:r>
              <a:rPr lang="nl-NL" sz="2400" dirty="0">
                <a:latin typeface="Arial" charset="0"/>
                <a:ea typeface="ＭＳ Ｐゴシック" charset="0"/>
              </a:rPr>
              <a:t> of redundant dopamine </a:t>
            </a:r>
            <a:r>
              <a:rPr lang="nl-NL" sz="2400" dirty="0" err="1">
                <a:latin typeface="Arial" charset="0"/>
                <a:ea typeface="ＭＳ Ｐゴシック" charset="0"/>
              </a:rPr>
              <a:t>blockade</a:t>
            </a:r>
            <a:r>
              <a:rPr lang="nl-NL" sz="2400" dirty="0">
                <a:latin typeface="Arial" charset="0"/>
                <a:ea typeface="ＭＳ Ｐゴシック" charset="0"/>
              </a:rPr>
              <a:t>, not </a:t>
            </a:r>
            <a:r>
              <a:rPr lang="nl-NL" sz="2400" dirty="0" err="1">
                <a:latin typeface="Arial" charset="0"/>
                <a:ea typeface="ＭＳ Ｐゴシック" charset="0"/>
              </a:rPr>
              <a:t>necessary</a:t>
            </a:r>
            <a:r>
              <a:rPr lang="nl-NL" sz="2400" dirty="0">
                <a:latin typeface="Arial" charset="0"/>
                <a:ea typeface="ＭＳ Ｐゴシック" charset="0"/>
              </a:rPr>
              <a:t> to </a:t>
            </a:r>
            <a:r>
              <a:rPr lang="nl-NL" sz="2400" dirty="0" err="1" smtClean="0">
                <a:latin typeface="Arial" charset="0"/>
                <a:ea typeface="ＭＳ Ｐゴシック" charset="0"/>
              </a:rPr>
              <a:t>treat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  </a:t>
            </a:r>
            <a:r>
              <a:rPr lang="nl-NL" sz="2400" dirty="0" err="1">
                <a:latin typeface="Arial" charset="0"/>
                <a:ea typeface="ＭＳ Ｐゴシック" charset="0"/>
              </a:rPr>
              <a:t>psychosis</a:t>
            </a:r>
            <a:endParaRPr lang="nl-NL" sz="2400" dirty="0">
              <a:latin typeface="Arial" charset="0"/>
              <a:ea typeface="ＭＳ Ｐゴシック" charset="0"/>
            </a:endParaRPr>
          </a:p>
          <a:p>
            <a:pPr lvl="1"/>
            <a:r>
              <a:rPr lang="nl-NL" sz="2400" dirty="0" err="1">
                <a:latin typeface="Arial" charset="0"/>
                <a:ea typeface="ＭＳ Ｐゴシック" charset="0"/>
              </a:rPr>
              <a:t>Better</a:t>
            </a:r>
            <a:r>
              <a:rPr lang="nl-NL" sz="2400" dirty="0">
                <a:latin typeface="Arial" charset="0"/>
                <a:ea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</a:rPr>
              <a:t>allowing</a:t>
            </a:r>
            <a:r>
              <a:rPr lang="nl-NL" sz="2400" dirty="0">
                <a:latin typeface="Arial" charset="0"/>
                <a:ea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</a:rPr>
              <a:t>cognitive</a:t>
            </a:r>
            <a:r>
              <a:rPr lang="nl-NL" sz="2400" dirty="0">
                <a:latin typeface="Arial" charset="0"/>
                <a:ea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</a:rPr>
              <a:t>and</a:t>
            </a:r>
            <a:r>
              <a:rPr lang="nl-NL" sz="2400" dirty="0">
                <a:latin typeface="Arial" charset="0"/>
                <a:ea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</a:rPr>
              <a:t>functional</a:t>
            </a:r>
            <a:r>
              <a:rPr lang="nl-NL" sz="2400" dirty="0">
                <a:latin typeface="Arial" charset="0"/>
                <a:ea typeface="ＭＳ Ｐゴシック" charset="0"/>
              </a:rPr>
              <a:t> recovery </a:t>
            </a:r>
          </a:p>
          <a:p>
            <a:endParaRPr lang="nl-NL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Psychological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impact of </a:t>
            </a:r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being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able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reduce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or even stop </a:t>
            </a:r>
            <a:r>
              <a:rPr lang="nl-NL" sz="2400" dirty="0" err="1">
                <a:latin typeface="Arial" charset="0"/>
                <a:ea typeface="ＭＳ Ｐゴシック" charset="0"/>
                <a:cs typeface="ＭＳ Ｐゴシック" charset="0"/>
              </a:rPr>
              <a:t>antipsychotic</a:t>
            </a:r>
            <a:r>
              <a:rPr lang="nl-NL" sz="2400" dirty="0">
                <a:latin typeface="Arial" charset="0"/>
                <a:ea typeface="ＭＳ Ｐゴシック" charset="0"/>
                <a:cs typeface="ＭＳ Ｐゴシック" charset="0"/>
              </a:rPr>
              <a:t> treatment?</a:t>
            </a:r>
          </a:p>
          <a:p>
            <a:pPr lvl="1"/>
            <a:r>
              <a:rPr lang="nl-NL" sz="2400" dirty="0">
                <a:latin typeface="Arial" charset="0"/>
                <a:ea typeface="ＭＳ Ｐゴシック" charset="0"/>
              </a:rPr>
              <a:t>Fitting in </a:t>
            </a:r>
            <a:r>
              <a:rPr lang="nl-NL" sz="2400" dirty="0" err="1">
                <a:latin typeface="Arial" charset="0"/>
                <a:ea typeface="ＭＳ Ｐゴシック" charset="0"/>
              </a:rPr>
              <a:t>with</a:t>
            </a:r>
            <a:r>
              <a:rPr lang="nl-NL" sz="2400" dirty="0">
                <a:latin typeface="Arial" charset="0"/>
                <a:ea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</a:rPr>
              <a:t>currrent</a:t>
            </a:r>
            <a:r>
              <a:rPr lang="nl-NL" sz="2400" dirty="0">
                <a:latin typeface="Arial" charset="0"/>
                <a:ea typeface="ＭＳ Ｐゴシック" charset="0"/>
              </a:rPr>
              <a:t> </a:t>
            </a:r>
            <a:r>
              <a:rPr lang="nl-NL" sz="2400" dirty="0" err="1">
                <a:latin typeface="Arial" charset="0"/>
                <a:ea typeface="ＭＳ Ｐゴシック" charset="0"/>
              </a:rPr>
              <a:t>conception</a:t>
            </a:r>
            <a:r>
              <a:rPr lang="nl-NL" sz="2400" dirty="0">
                <a:latin typeface="Arial" charset="0"/>
                <a:ea typeface="ＭＳ Ｐゴシック" charset="0"/>
              </a:rPr>
              <a:t> of doctor-patient </a:t>
            </a:r>
            <a:r>
              <a:rPr lang="nl-NL" sz="2400" dirty="0" err="1">
                <a:latin typeface="Arial" charset="0"/>
                <a:ea typeface="ＭＳ Ｐゴシック" charset="0"/>
              </a:rPr>
              <a:t>relationship</a:t>
            </a:r>
            <a:r>
              <a:rPr lang="nl-NL" sz="2400" dirty="0">
                <a:latin typeface="Arial" charset="0"/>
                <a:ea typeface="ＭＳ Ｐゴシック" charset="0"/>
              </a:rPr>
              <a:t>, self-management, shared decision </a:t>
            </a:r>
            <a:r>
              <a:rPr lang="nl-NL" sz="2400" dirty="0" smtClean="0">
                <a:latin typeface="Arial" charset="0"/>
                <a:ea typeface="ＭＳ Ｐゴシック" charset="0"/>
              </a:rPr>
              <a:t>making</a:t>
            </a:r>
          </a:p>
        </p:txBody>
      </p:sp>
    </p:spTree>
    <p:extLst>
      <p:ext uri="{BB962C8B-B14F-4D97-AF65-F5344CB8AC3E}">
        <p14:creationId xmlns:p14="http://schemas.microsoft.com/office/powerpoint/2010/main" val="17911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210" y="126380"/>
            <a:ext cx="8426139" cy="15643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Take home messages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607" y="1981200"/>
            <a:ext cx="8445793" cy="4191000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Geef zo snel mogelijk antipsychotica bij positieve symptomen (boven de UHR drempel)</a:t>
            </a:r>
          </a:p>
          <a:p>
            <a:r>
              <a:rPr lang="nl-NL" dirty="0" smtClean="0"/>
              <a:t>Geef een zo laag mogelijke dosis, vooral bij eerste episode psychosen </a:t>
            </a:r>
          </a:p>
          <a:p>
            <a:r>
              <a:rPr lang="nl-NL" dirty="0" smtClean="0"/>
              <a:t>Probeer na remissie van positieve symptomen de dosering verder te verminderen op geleide van de symptomatologie, in nauw overleg met de goed geïnformeerde patiënt en de familie</a:t>
            </a:r>
          </a:p>
          <a:p>
            <a:r>
              <a:rPr lang="nl-NL" dirty="0" smtClean="0"/>
              <a:t>Bij eerste episoden meer kans van slagen</a:t>
            </a:r>
          </a:p>
          <a:p>
            <a:r>
              <a:rPr lang="nl-NL" dirty="0" smtClean="0"/>
              <a:t>Als het kan, antipsychotica geheel staken; wel monitoren</a:t>
            </a:r>
          </a:p>
          <a:p>
            <a:r>
              <a:rPr lang="nl-NL" dirty="0" smtClean="0"/>
              <a:t>Bij opnieuw optreden van symptomen dosering ophogen of herstarten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4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2" y="1919288"/>
            <a:ext cx="10296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Poor</a:t>
            </a:r>
            <a:r>
              <a:rPr lang="nl-NL" dirty="0" smtClean="0"/>
              <a:t> outcome </a:t>
            </a:r>
            <a:r>
              <a:rPr lang="nl-NL" dirty="0" err="1" smtClean="0"/>
              <a:t>psychosis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Artifact</a:t>
            </a:r>
            <a:r>
              <a:rPr lang="nl-NL" dirty="0" smtClean="0"/>
              <a:t> of:</a:t>
            </a:r>
          </a:p>
          <a:p>
            <a:r>
              <a:rPr lang="nl-NL" dirty="0" smtClean="0"/>
              <a:t>Late </a:t>
            </a:r>
            <a:r>
              <a:rPr lang="nl-NL" dirty="0" err="1" smtClean="0"/>
              <a:t>detection</a:t>
            </a:r>
            <a:endParaRPr lang="nl-NL" dirty="0" smtClean="0"/>
          </a:p>
          <a:p>
            <a:r>
              <a:rPr lang="nl-NL" dirty="0" err="1" smtClean="0"/>
              <a:t>Crude</a:t>
            </a:r>
            <a:r>
              <a:rPr lang="nl-NL" dirty="0" smtClean="0"/>
              <a:t> and </a:t>
            </a:r>
            <a:r>
              <a:rPr lang="nl-NL" dirty="0" err="1" smtClean="0"/>
              <a:t>reactive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pharmacotherapy</a:t>
            </a:r>
            <a:endParaRPr lang="nl-NL" dirty="0" smtClean="0"/>
          </a:p>
          <a:p>
            <a:r>
              <a:rPr lang="nl-NL" dirty="0" err="1" smtClean="0"/>
              <a:t>Sparse</a:t>
            </a:r>
            <a:r>
              <a:rPr lang="nl-NL" dirty="0" smtClean="0"/>
              <a:t> </a:t>
            </a:r>
            <a:r>
              <a:rPr lang="nl-NL" dirty="0" err="1" smtClean="0"/>
              <a:t>psychosocial</a:t>
            </a:r>
            <a:r>
              <a:rPr lang="nl-NL" dirty="0" smtClean="0"/>
              <a:t> care</a:t>
            </a:r>
          </a:p>
          <a:p>
            <a:r>
              <a:rPr lang="nl-NL" dirty="0" smtClean="0"/>
              <a:t>Social </a:t>
            </a:r>
            <a:r>
              <a:rPr lang="nl-NL" dirty="0" err="1" smtClean="0"/>
              <a:t>neglect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Contained</a:t>
            </a:r>
            <a:r>
              <a:rPr lang="nl-NL" dirty="0" smtClean="0"/>
              <a:t> relapse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Rarely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end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endParaRPr lang="nl-NL" dirty="0" smtClean="0"/>
          </a:p>
          <a:p>
            <a:r>
              <a:rPr lang="nl-NL" dirty="0" smtClean="0"/>
              <a:t>Price </a:t>
            </a:r>
            <a:r>
              <a:rPr lang="nl-NL" dirty="0" err="1" smtClean="0"/>
              <a:t>worth</a:t>
            </a:r>
            <a:r>
              <a:rPr lang="nl-NL" dirty="0" smtClean="0"/>
              <a:t> </a:t>
            </a:r>
            <a:r>
              <a:rPr lang="nl-NL" dirty="0" err="1" smtClean="0"/>
              <a:t>paying</a:t>
            </a:r>
            <a:r>
              <a:rPr lang="nl-NL" dirty="0" smtClean="0"/>
              <a:t> for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functional</a:t>
            </a:r>
            <a:r>
              <a:rPr lang="nl-NL" dirty="0" smtClean="0"/>
              <a:t> recovery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27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" y="1052736"/>
            <a:ext cx="10368000" cy="4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80000" cy="37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Study</a:t>
            </a:r>
            <a:r>
              <a:rPr lang="nl-NL" dirty="0" smtClean="0"/>
              <a:t> Morrison, PM 2012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 </a:t>
            </a:r>
            <a:r>
              <a:rPr lang="nl-NL" dirty="0" err="1" smtClean="0"/>
              <a:t>patients</a:t>
            </a:r>
            <a:r>
              <a:rPr lang="nl-NL" dirty="0" smtClean="0"/>
              <a:t>, </a:t>
            </a:r>
            <a:r>
              <a:rPr lang="nl-NL" dirty="0" err="1" smtClean="0"/>
              <a:t>schziophrenia</a:t>
            </a:r>
            <a:r>
              <a:rPr lang="nl-NL" dirty="0" smtClean="0"/>
              <a:t>, no </a:t>
            </a:r>
            <a:r>
              <a:rPr lang="nl-NL" dirty="0" err="1" smtClean="0"/>
              <a:t>medication</a:t>
            </a:r>
            <a:endParaRPr lang="nl-NL" dirty="0" smtClean="0"/>
          </a:p>
          <a:p>
            <a:r>
              <a:rPr lang="nl-NL" dirty="0" smtClean="0"/>
              <a:t>Open </a:t>
            </a:r>
            <a:r>
              <a:rPr lang="nl-NL" dirty="0" err="1" smtClean="0"/>
              <a:t>study</a:t>
            </a:r>
            <a:endParaRPr lang="nl-NL" dirty="0" smtClean="0"/>
          </a:p>
          <a:p>
            <a:r>
              <a:rPr lang="nl-NL" dirty="0" smtClean="0"/>
              <a:t>Betere PANSS score</a:t>
            </a:r>
          </a:p>
          <a:p>
            <a:r>
              <a:rPr lang="nl-NL" dirty="0" smtClean="0"/>
              <a:t>Beter sociaal functioneren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06" y="441867"/>
            <a:ext cx="9258211" cy="597426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614" y="2708920"/>
            <a:ext cx="1966770" cy="3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532000" cy="29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9" y="40789"/>
            <a:ext cx="8442721" cy="67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Beter PANSS scores</a:t>
            </a:r>
          </a:p>
          <a:p>
            <a:r>
              <a:rPr lang="nl-NL" dirty="0" err="1" smtClean="0"/>
              <a:t>Similar</a:t>
            </a:r>
            <a:r>
              <a:rPr lang="nl-NL" dirty="0" smtClean="0"/>
              <a:t> adverse events</a:t>
            </a:r>
          </a:p>
          <a:p>
            <a:r>
              <a:rPr lang="nl-NL" dirty="0" smtClean="0"/>
              <a:t>Safe and </a:t>
            </a:r>
            <a:r>
              <a:rPr lang="nl-NL" dirty="0" err="1" smtClean="0"/>
              <a:t>acceptable</a:t>
            </a:r>
            <a:r>
              <a:rPr lang="nl-NL" dirty="0" smtClean="0"/>
              <a:t> </a:t>
            </a: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have </a:t>
            </a:r>
            <a:r>
              <a:rPr lang="nl-NL" dirty="0" err="1" smtClean="0"/>
              <a:t>chosen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antyipsychotic</a:t>
            </a:r>
            <a:r>
              <a:rPr lang="nl-NL" dirty="0" smtClean="0"/>
              <a:t> drugs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 chronic schizophrenic outpatient maintained on antipsychotic medication </a:t>
            </a:r>
            <a:r>
              <a:rPr lang="en-US" dirty="0" smtClean="0"/>
              <a:t>should have </a:t>
            </a:r>
            <a:r>
              <a:rPr lang="en-US" dirty="0"/>
              <a:t>the benefit of an adequate trial without drugs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Gardos</a:t>
            </a:r>
            <a:r>
              <a:rPr lang="nl-NL" dirty="0" smtClean="0"/>
              <a:t> 1976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3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research to establish the pros and cons of long-term </a:t>
            </a:r>
            <a:r>
              <a:rPr lang="en-US" dirty="0" smtClean="0"/>
              <a:t>antipsychotic </a:t>
            </a:r>
            <a:r>
              <a:rPr lang="nl-NL" dirty="0" smtClean="0"/>
              <a:t>treatment</a:t>
            </a:r>
          </a:p>
          <a:p>
            <a:r>
              <a:rPr lang="en-US" dirty="0"/>
              <a:t>evaluate a gradual and </a:t>
            </a:r>
            <a:r>
              <a:rPr lang="en-US" dirty="0" err="1"/>
              <a:t>individualised</a:t>
            </a:r>
            <a:r>
              <a:rPr lang="en-US" dirty="0"/>
              <a:t> approach to antipsychotic </a:t>
            </a:r>
            <a:r>
              <a:rPr lang="en-US" dirty="0" smtClean="0"/>
              <a:t>discontinuation</a:t>
            </a:r>
          </a:p>
          <a:p>
            <a:r>
              <a:rPr lang="en-US" dirty="0" smtClean="0"/>
              <a:t>outcomes </a:t>
            </a:r>
            <a:r>
              <a:rPr lang="en-US" dirty="0"/>
              <a:t>other </a:t>
            </a:r>
            <a:r>
              <a:rPr lang="en-US" dirty="0" smtClean="0"/>
              <a:t>than </a:t>
            </a:r>
            <a:r>
              <a:rPr lang="nl-NL" dirty="0" smtClean="0"/>
              <a:t>relapse</a:t>
            </a:r>
          </a:p>
          <a:p>
            <a:r>
              <a:rPr lang="en-US" dirty="0"/>
              <a:t>Longer-term follow-up of five to ten years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046" y="525674"/>
            <a:ext cx="9450091" cy="58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75" y="1992302"/>
            <a:ext cx="5996250" cy="287339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Discontinuation</a:t>
            </a:r>
            <a:r>
              <a:rPr lang="nl-NL" dirty="0" smtClean="0"/>
              <a:t> </a:t>
            </a:r>
            <a:r>
              <a:rPr lang="nl-NL" dirty="0" err="1" smtClean="0"/>
              <a:t>symptoms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9512" y="1124744"/>
            <a:ext cx="9361040" cy="500141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072000" cy="52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Withdrawal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discontinuation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Agitation</a:t>
            </a:r>
            <a:r>
              <a:rPr lang="nl-NL" dirty="0" smtClean="0"/>
              <a:t> </a:t>
            </a:r>
            <a:r>
              <a:rPr lang="nl-NL" dirty="0" err="1" smtClean="0"/>
              <a:t>interpreted</a:t>
            </a:r>
            <a:r>
              <a:rPr lang="nl-NL" dirty="0" smtClean="0"/>
              <a:t> as </a:t>
            </a:r>
            <a:r>
              <a:rPr lang="nl-NL" dirty="0" err="1" smtClean="0"/>
              <a:t>psychosis</a:t>
            </a:r>
            <a:endParaRPr lang="nl-NL" dirty="0" smtClean="0"/>
          </a:p>
          <a:p>
            <a:r>
              <a:rPr lang="nl-NL" dirty="0" smtClean="0"/>
              <a:t>Withdrawal as trigger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underlying</a:t>
            </a:r>
            <a:r>
              <a:rPr lang="nl-NL" dirty="0" smtClean="0"/>
              <a:t> </a:t>
            </a:r>
            <a:r>
              <a:rPr lang="nl-NL" dirty="0" err="1" smtClean="0"/>
              <a:t>condition</a:t>
            </a:r>
            <a:endParaRPr lang="nl-NL" dirty="0" smtClean="0"/>
          </a:p>
          <a:p>
            <a:r>
              <a:rPr lang="nl-NL" dirty="0" err="1" smtClean="0"/>
              <a:t>Discontinuation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psychotogenic</a:t>
            </a:r>
            <a:r>
              <a:rPr lang="nl-NL" dirty="0" smtClean="0"/>
              <a:t> (cases metoclopramide)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0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Community </a:t>
            </a:r>
            <a:r>
              <a:rPr lang="nl-NL" dirty="0" err="1" smtClean="0"/>
              <a:t>psychiatry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antipsychotics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Learn</a:t>
            </a:r>
            <a:r>
              <a:rPr lang="nl-NL" dirty="0" smtClean="0"/>
              <a:t> to make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distiction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do or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MT</a:t>
            </a:r>
          </a:p>
          <a:p>
            <a:r>
              <a:rPr lang="nl-NL" dirty="0" err="1" smtClean="0"/>
              <a:t>Soteria</a:t>
            </a:r>
            <a:r>
              <a:rPr lang="nl-NL" dirty="0" smtClean="0"/>
              <a:t> paradigm at least as </a:t>
            </a:r>
            <a:r>
              <a:rPr lang="nl-NL" dirty="0" err="1" smtClean="0"/>
              <a:t>effective</a:t>
            </a:r>
            <a:r>
              <a:rPr lang="nl-NL" dirty="0" smtClean="0"/>
              <a:t> as traditional </a:t>
            </a:r>
            <a:r>
              <a:rPr lang="nl-NL" dirty="0" err="1" smtClean="0"/>
              <a:t>hospital</a:t>
            </a:r>
            <a:r>
              <a:rPr lang="nl-NL" dirty="0" smtClean="0"/>
              <a:t> based treatment</a:t>
            </a:r>
          </a:p>
          <a:p>
            <a:r>
              <a:rPr lang="nl-NL" dirty="0" err="1" smtClean="0"/>
              <a:t>Medication</a:t>
            </a:r>
            <a:r>
              <a:rPr lang="nl-NL" dirty="0" smtClean="0"/>
              <a:t> no </a:t>
            </a:r>
            <a:r>
              <a:rPr lang="nl-NL" dirty="0" err="1" smtClean="0"/>
              <a:t>longer</a:t>
            </a:r>
            <a:r>
              <a:rPr lang="nl-NL" dirty="0" smtClean="0"/>
              <a:t> / not </a:t>
            </a:r>
            <a:r>
              <a:rPr lang="nl-NL" dirty="0" err="1" smtClean="0"/>
              <a:t>yet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discrim</a:t>
            </a:r>
            <a:r>
              <a:rPr lang="nl-NL" dirty="0" err="1"/>
              <a:t>i</a:t>
            </a:r>
            <a:r>
              <a:rPr lang="nl-NL" dirty="0" err="1" smtClean="0"/>
              <a:t>nating</a:t>
            </a:r>
            <a:r>
              <a:rPr lang="nl-NL" dirty="0" smtClean="0"/>
              <a:t> factor</a:t>
            </a:r>
          </a:p>
          <a:p>
            <a:r>
              <a:rPr lang="nl-NL" dirty="0" smtClean="0"/>
              <a:t>Practice </a:t>
            </a:r>
            <a:r>
              <a:rPr lang="nl-NL" dirty="0" err="1" smtClean="0"/>
              <a:t>Soteria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community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5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To continue or </a:t>
            </a:r>
            <a:r>
              <a:rPr lang="en-US" dirty="0" err="1" smtClean="0">
                <a:ea typeface="+mj-ea"/>
                <a:cs typeface="+mj-cs"/>
              </a:rPr>
              <a:t>NoT</a:t>
            </a:r>
            <a:r>
              <a:rPr lang="en-US" dirty="0" smtClean="0">
                <a:ea typeface="+mj-ea"/>
                <a:cs typeface="+mj-cs"/>
              </a:rPr>
              <a:t> to continue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550" y="3470275"/>
            <a:ext cx="6734175" cy="2168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single-blind randomized superiority trial comparing continuation of antipsychotic medication to discontinuation/dose reduction after a first psychosis 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" y="692696"/>
            <a:ext cx="9072000" cy="48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we know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36538" y="1787525"/>
            <a:ext cx="8653462" cy="4799013"/>
          </a:xfrm>
        </p:spPr>
        <p:txBody>
          <a:bodyPr/>
          <a:lstStyle/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Antipsychotic medication is effective to treat psychosis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Antipsychotic medication after remission of psychosis reduces relapse and re-hospitalisation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Antipsychotic medication has negative effects on motivation, learning ability and mood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Many patients discontinue medication despite doctors advise to continue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8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we need to know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Is social recovery better if antipsychotic medication is gradually tapered of at an early stage as compared to continuation (TAU)?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Which personal and treatment factors predict successful discontinuation of medication?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What is the cost-utility of discontinuation compared to continuation?</a:t>
            </a:r>
          </a:p>
          <a:p>
            <a:pPr eaLnBrk="1" hangingPunct="1"/>
            <a:endParaRPr lang="en-US" altLang="nl-NL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l-NL" smtClean="0">
                <a:ea typeface="ＭＳ Ｐゴシック" panose="020B0600070205080204" pitchFamily="34" charset="-128"/>
              </a:rPr>
              <a:t>Can we implement the optimal strategy during the trial?</a:t>
            </a:r>
          </a:p>
        </p:txBody>
      </p:sp>
    </p:spTree>
    <p:extLst>
      <p:ext uri="{BB962C8B-B14F-4D97-AF65-F5344CB8AC3E}">
        <p14:creationId xmlns:p14="http://schemas.microsoft.com/office/powerpoint/2010/main" val="24105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Pragmatic single-blind Superiority </a:t>
            </a:r>
            <a:r>
              <a:rPr lang="en-US" dirty="0">
                <a:ea typeface="+mj-ea"/>
                <a:cs typeface="+mj-cs"/>
              </a:rPr>
              <a:t>T</a:t>
            </a:r>
            <a:r>
              <a:rPr lang="en-US" dirty="0" smtClean="0">
                <a:ea typeface="+mj-ea"/>
                <a:cs typeface="+mj-cs"/>
              </a:rPr>
              <a:t>rial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6925" cy="4779963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Char char="•"/>
            </a:pPr>
            <a:r>
              <a:rPr lang="en-US" altLang="nl-NL" smtClean="0">
                <a:ea typeface="ＭＳ Ｐゴシック" panose="020B0600070205080204" pitchFamily="34" charset="-128"/>
              </a:rPr>
              <a:t> 512 patients 3-6 months in remission after first psychosis 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</a:pPr>
            <a:r>
              <a:rPr lang="en-US" altLang="nl-NL" smtClean="0">
                <a:ea typeface="ＭＳ Ｐゴシック" panose="020B0600070205080204" pitchFamily="34" charset="-128"/>
              </a:rPr>
              <a:t>  randomized 1:1 to: 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</a:pPr>
            <a:r>
              <a:rPr lang="en-US" altLang="nl-NL" smtClean="0">
                <a:ea typeface="ＭＳ Ｐゴシック" panose="020B0600070205080204" pitchFamily="34" charset="-128"/>
              </a:rPr>
              <a:t>   - continuation antipsychotic medication </a:t>
            </a:r>
            <a:r>
              <a:rPr lang="en-US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≥</a:t>
            </a:r>
            <a:r>
              <a:rPr lang="en-US" altLang="nl-NL" smtClean="0">
                <a:ea typeface="ＭＳ Ｐゴシック" panose="020B0600070205080204" pitchFamily="34" charset="-128"/>
              </a:rPr>
              <a:t> 1 year (TAU) or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</a:pPr>
            <a:r>
              <a:rPr lang="en-US" altLang="nl-NL" smtClean="0">
                <a:ea typeface="ＭＳ Ｐゴシック" panose="020B0600070205080204" pitchFamily="34" charset="-128"/>
              </a:rPr>
              <a:t>   - gradual discontinuation antipsychotic medication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</a:pPr>
            <a:endParaRPr lang="en-US" altLang="nl-NL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chemeClr val="tx1"/>
              </a:buClr>
              <a:buFontTx/>
              <a:buChar char="•"/>
            </a:pPr>
            <a:r>
              <a:rPr lang="en-US" altLang="nl-NL" smtClean="0">
                <a:ea typeface="ＭＳ Ｐゴシック" panose="020B0600070205080204" pitchFamily="34" charset="-128"/>
              </a:rPr>
              <a:t>Intention to treat with minimal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30409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Outcome measures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Assessed by a trained rater </a:t>
            </a:r>
            <a:r>
              <a:rPr lang="en-US" b="1" dirty="0" smtClean="0">
                <a:cs typeface="+mn-cs"/>
              </a:rPr>
              <a:t>blind to condition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Primary: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WHODAS ability scale (selected by patients)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Secondary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Subjective wellbeing and </a:t>
            </a:r>
            <a:r>
              <a:rPr lang="en-US" dirty="0" err="1" smtClean="0">
                <a:cs typeface="+mn-cs"/>
              </a:rPr>
              <a:t>QoL</a:t>
            </a:r>
            <a:endParaRPr lang="en-US" dirty="0" smtClean="0"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EMA: mood, anxiety, sleep and paranoia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Severity of symptoms, relapse rate, </a:t>
            </a:r>
            <a:r>
              <a:rPr lang="en-US" dirty="0" err="1" smtClean="0">
                <a:cs typeface="+mn-cs"/>
              </a:rPr>
              <a:t>hospitalisation</a:t>
            </a:r>
            <a:r>
              <a:rPr lang="en-US" dirty="0" smtClean="0">
                <a:cs typeface="+mn-cs"/>
              </a:rPr>
              <a:t> and service use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Aggression incidents and suicidal acts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Side effects, metabolic syndrome and physical health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1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WHODAS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 Domains of Functioning, including:</a:t>
            </a:r>
          </a:p>
          <a:p>
            <a:r>
              <a:rPr lang="en-US" dirty="0" smtClean="0"/>
              <a:t>Cognition – understanding &amp; communicating </a:t>
            </a:r>
          </a:p>
          <a:p>
            <a:r>
              <a:rPr lang="en-US" dirty="0" smtClean="0"/>
              <a:t>Mobility– moving &amp; getting around </a:t>
            </a:r>
          </a:p>
          <a:p>
            <a:r>
              <a:rPr lang="en-US" dirty="0" smtClean="0"/>
              <a:t>Self-care– hygiene, dressing, eating &amp; staying alone </a:t>
            </a:r>
          </a:p>
          <a:p>
            <a:r>
              <a:rPr lang="en-US" dirty="0" smtClean="0"/>
              <a:t>Getting along– interacting with other people</a:t>
            </a:r>
          </a:p>
          <a:p>
            <a:r>
              <a:rPr lang="en-US" dirty="0" smtClean="0"/>
              <a:t>Life activities– domestic responsibilities, leisure, work &amp; school</a:t>
            </a:r>
          </a:p>
          <a:p>
            <a:r>
              <a:rPr lang="en-US" dirty="0" smtClean="0"/>
              <a:t>Participation– joining in community activities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8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339725"/>
            <a:ext cx="5635625" cy="1260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Psychosis Consortium</a:t>
            </a:r>
            <a:endParaRPr lang="en-US" sz="3100">
              <a:solidFill>
                <a:schemeClr val="accent1"/>
              </a:solidFill>
              <a:cs typeface="+mj-cs"/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27" r="-39627"/>
          <a:stretch>
            <a:fillRect/>
          </a:stretch>
        </p:blipFill>
        <p:spPr/>
      </p:pic>
      <p:sp>
        <p:nvSpPr>
          <p:cNvPr id="5" name="5-Point Star 4"/>
          <p:cNvSpPr>
            <a:spLocks/>
          </p:cNvSpPr>
          <p:nvPr/>
        </p:nvSpPr>
        <p:spPr bwMode="auto">
          <a:xfrm>
            <a:off x="4621213" y="3786188"/>
            <a:ext cx="355600" cy="338137"/>
          </a:xfrm>
          <a:custGeom>
            <a:avLst/>
            <a:gdLst>
              <a:gd name="T0" fmla="*/ 179016 w 354390"/>
              <a:gd name="T1" fmla="*/ 0 h 338439"/>
              <a:gd name="T2" fmla="*/ 0 w 354390"/>
              <a:gd name="T3" fmla="*/ 128927 h 338439"/>
              <a:gd name="T4" fmla="*/ 68378 w 354390"/>
              <a:gd name="T5" fmla="*/ 337533 h 338439"/>
              <a:gd name="T6" fmla="*/ 289655 w 354390"/>
              <a:gd name="T7" fmla="*/ 337533 h 338439"/>
              <a:gd name="T8" fmla="*/ 358032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5-Point Star 5"/>
          <p:cNvSpPr>
            <a:spLocks/>
          </p:cNvSpPr>
          <p:nvPr/>
        </p:nvSpPr>
        <p:spPr bwMode="auto">
          <a:xfrm>
            <a:off x="4794250" y="3902075"/>
            <a:ext cx="354013" cy="338138"/>
          </a:xfrm>
          <a:custGeom>
            <a:avLst/>
            <a:gdLst>
              <a:gd name="T0" fmla="*/ 176631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4 w 354390"/>
              <a:gd name="T7" fmla="*/ 337536 h 338439"/>
              <a:gd name="T8" fmla="*/ 353260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5-Point Star 6"/>
          <p:cNvSpPr>
            <a:spLocks/>
          </p:cNvSpPr>
          <p:nvPr/>
        </p:nvSpPr>
        <p:spPr bwMode="auto">
          <a:xfrm>
            <a:off x="4189413" y="3300413"/>
            <a:ext cx="354012" cy="338137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2 w 354390"/>
              <a:gd name="T7" fmla="*/ 337533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5-Point Star 7"/>
          <p:cNvSpPr>
            <a:spLocks/>
          </p:cNvSpPr>
          <p:nvPr/>
        </p:nvSpPr>
        <p:spPr bwMode="auto">
          <a:xfrm>
            <a:off x="4195763" y="3854450"/>
            <a:ext cx="354012" cy="338138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2 w 354390"/>
              <a:gd name="T7" fmla="*/ 337536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5-Point Star 8"/>
          <p:cNvSpPr>
            <a:spLocks/>
          </p:cNvSpPr>
          <p:nvPr/>
        </p:nvSpPr>
        <p:spPr bwMode="auto">
          <a:xfrm>
            <a:off x="3925888" y="4022725"/>
            <a:ext cx="354012" cy="338138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2 w 354390"/>
              <a:gd name="T7" fmla="*/ 337536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5-Point Star 9"/>
          <p:cNvSpPr>
            <a:spLocks/>
          </p:cNvSpPr>
          <p:nvPr/>
        </p:nvSpPr>
        <p:spPr bwMode="auto">
          <a:xfrm>
            <a:off x="3452813" y="5337175"/>
            <a:ext cx="354012" cy="338138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2 w 354390"/>
              <a:gd name="T7" fmla="*/ 337536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5-Point Star 10"/>
          <p:cNvSpPr>
            <a:spLocks/>
          </p:cNvSpPr>
          <p:nvPr/>
        </p:nvSpPr>
        <p:spPr bwMode="auto">
          <a:xfrm>
            <a:off x="3925888" y="3382963"/>
            <a:ext cx="354012" cy="338137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2 w 354390"/>
              <a:gd name="T7" fmla="*/ 337533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5-Point Star 11"/>
          <p:cNvSpPr>
            <a:spLocks/>
          </p:cNvSpPr>
          <p:nvPr/>
        </p:nvSpPr>
        <p:spPr bwMode="auto">
          <a:xfrm>
            <a:off x="4621213" y="4660900"/>
            <a:ext cx="355600" cy="338138"/>
          </a:xfrm>
          <a:custGeom>
            <a:avLst/>
            <a:gdLst>
              <a:gd name="T0" fmla="*/ 179016 w 354390"/>
              <a:gd name="T1" fmla="*/ 0 h 338439"/>
              <a:gd name="T2" fmla="*/ 0 w 354390"/>
              <a:gd name="T3" fmla="*/ 128927 h 338439"/>
              <a:gd name="T4" fmla="*/ 68378 w 354390"/>
              <a:gd name="T5" fmla="*/ 337536 h 338439"/>
              <a:gd name="T6" fmla="*/ 289655 w 354390"/>
              <a:gd name="T7" fmla="*/ 337536 h 338439"/>
              <a:gd name="T8" fmla="*/ 358032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5-Point Star 12"/>
          <p:cNvSpPr>
            <a:spLocks/>
          </p:cNvSpPr>
          <p:nvPr/>
        </p:nvSpPr>
        <p:spPr bwMode="auto">
          <a:xfrm>
            <a:off x="5103813" y="5167313"/>
            <a:ext cx="354012" cy="339725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30751 h 338439"/>
              <a:gd name="T4" fmla="*/ 67466 w 354390"/>
              <a:gd name="T5" fmla="*/ 342311 h 338439"/>
              <a:gd name="T6" fmla="*/ 285792 w 354390"/>
              <a:gd name="T7" fmla="*/ 342311 h 338439"/>
              <a:gd name="T8" fmla="*/ 353257 w 354390"/>
              <a:gd name="T9" fmla="*/ 130751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5-Point Star 13"/>
          <p:cNvSpPr>
            <a:spLocks/>
          </p:cNvSpPr>
          <p:nvPr/>
        </p:nvSpPr>
        <p:spPr bwMode="auto">
          <a:xfrm>
            <a:off x="3646488" y="3803650"/>
            <a:ext cx="354012" cy="338138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2 w 354390"/>
              <a:gd name="T7" fmla="*/ 337536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5-Point Star 14"/>
          <p:cNvSpPr>
            <a:spLocks/>
          </p:cNvSpPr>
          <p:nvPr/>
        </p:nvSpPr>
        <p:spPr bwMode="auto">
          <a:xfrm>
            <a:off x="3925888" y="3684588"/>
            <a:ext cx="354012" cy="338137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2 w 354390"/>
              <a:gd name="T7" fmla="*/ 337533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5-Point Star 15"/>
          <p:cNvSpPr>
            <a:spLocks/>
          </p:cNvSpPr>
          <p:nvPr/>
        </p:nvSpPr>
        <p:spPr bwMode="auto">
          <a:xfrm>
            <a:off x="5153025" y="6076950"/>
            <a:ext cx="354013" cy="338138"/>
          </a:xfrm>
          <a:custGeom>
            <a:avLst/>
            <a:gdLst>
              <a:gd name="T0" fmla="*/ 176631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4 w 354390"/>
              <a:gd name="T7" fmla="*/ 337536 h 338439"/>
              <a:gd name="T8" fmla="*/ 353260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5-Point Star 16"/>
          <p:cNvSpPr>
            <a:spLocks/>
          </p:cNvSpPr>
          <p:nvPr/>
        </p:nvSpPr>
        <p:spPr bwMode="auto">
          <a:xfrm>
            <a:off x="4189413" y="3690938"/>
            <a:ext cx="354012" cy="339725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30751 h 338439"/>
              <a:gd name="T4" fmla="*/ 67466 w 354390"/>
              <a:gd name="T5" fmla="*/ 342311 h 338439"/>
              <a:gd name="T6" fmla="*/ 285792 w 354390"/>
              <a:gd name="T7" fmla="*/ 342311 h 338439"/>
              <a:gd name="T8" fmla="*/ 353257 w 354390"/>
              <a:gd name="T9" fmla="*/ 130751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5-Point Star 17"/>
          <p:cNvSpPr>
            <a:spLocks/>
          </p:cNvSpPr>
          <p:nvPr/>
        </p:nvSpPr>
        <p:spPr bwMode="auto">
          <a:xfrm>
            <a:off x="4999038" y="3846513"/>
            <a:ext cx="354012" cy="338137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2 w 354390"/>
              <a:gd name="T7" fmla="*/ 337533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5-Point Star 18"/>
          <p:cNvSpPr>
            <a:spLocks/>
          </p:cNvSpPr>
          <p:nvPr/>
        </p:nvSpPr>
        <p:spPr bwMode="auto">
          <a:xfrm>
            <a:off x="4549775" y="3394075"/>
            <a:ext cx="354013" cy="338138"/>
          </a:xfrm>
          <a:custGeom>
            <a:avLst/>
            <a:gdLst>
              <a:gd name="T0" fmla="*/ 176631 w 354390"/>
              <a:gd name="T1" fmla="*/ 0 h 338439"/>
              <a:gd name="T2" fmla="*/ 0 w 354390"/>
              <a:gd name="T3" fmla="*/ 128927 h 338439"/>
              <a:gd name="T4" fmla="*/ 67466 w 354390"/>
              <a:gd name="T5" fmla="*/ 337536 h 338439"/>
              <a:gd name="T6" fmla="*/ 285794 w 354390"/>
              <a:gd name="T7" fmla="*/ 337536 h 338439"/>
              <a:gd name="T8" fmla="*/ 353260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5-Point Star 19"/>
          <p:cNvSpPr>
            <a:spLocks/>
          </p:cNvSpPr>
          <p:nvPr/>
        </p:nvSpPr>
        <p:spPr bwMode="auto">
          <a:xfrm>
            <a:off x="4881563" y="3638550"/>
            <a:ext cx="355600" cy="338138"/>
          </a:xfrm>
          <a:custGeom>
            <a:avLst/>
            <a:gdLst>
              <a:gd name="T0" fmla="*/ 179016 w 354390"/>
              <a:gd name="T1" fmla="*/ 0 h 338439"/>
              <a:gd name="T2" fmla="*/ 0 w 354390"/>
              <a:gd name="T3" fmla="*/ 128927 h 338439"/>
              <a:gd name="T4" fmla="*/ 68378 w 354390"/>
              <a:gd name="T5" fmla="*/ 337536 h 338439"/>
              <a:gd name="T6" fmla="*/ 289655 w 354390"/>
              <a:gd name="T7" fmla="*/ 337536 h 338439"/>
              <a:gd name="T8" fmla="*/ 358032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5-Point Star 20"/>
          <p:cNvSpPr>
            <a:spLocks/>
          </p:cNvSpPr>
          <p:nvPr/>
        </p:nvSpPr>
        <p:spPr bwMode="auto">
          <a:xfrm>
            <a:off x="5989638" y="2017713"/>
            <a:ext cx="354012" cy="338137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2 w 354390"/>
              <a:gd name="T7" fmla="*/ 337533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5-Point Star 21"/>
          <p:cNvSpPr>
            <a:spLocks/>
          </p:cNvSpPr>
          <p:nvPr/>
        </p:nvSpPr>
        <p:spPr bwMode="auto">
          <a:xfrm>
            <a:off x="5635625" y="1887538"/>
            <a:ext cx="354013" cy="338137"/>
          </a:xfrm>
          <a:custGeom>
            <a:avLst/>
            <a:gdLst>
              <a:gd name="T0" fmla="*/ 176631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4 w 354390"/>
              <a:gd name="T7" fmla="*/ 337533 h 338439"/>
              <a:gd name="T8" fmla="*/ 353260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5-Point Star 22"/>
          <p:cNvSpPr>
            <a:spLocks/>
          </p:cNvSpPr>
          <p:nvPr/>
        </p:nvSpPr>
        <p:spPr bwMode="auto">
          <a:xfrm>
            <a:off x="4976813" y="2017713"/>
            <a:ext cx="354012" cy="338137"/>
          </a:xfrm>
          <a:custGeom>
            <a:avLst/>
            <a:gdLst>
              <a:gd name="T0" fmla="*/ 176628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2 w 354390"/>
              <a:gd name="T7" fmla="*/ 337533 h 338439"/>
              <a:gd name="T8" fmla="*/ 353257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5-Point Star 23"/>
          <p:cNvSpPr>
            <a:spLocks/>
          </p:cNvSpPr>
          <p:nvPr/>
        </p:nvSpPr>
        <p:spPr bwMode="auto">
          <a:xfrm>
            <a:off x="4019550" y="2789238"/>
            <a:ext cx="354013" cy="338137"/>
          </a:xfrm>
          <a:custGeom>
            <a:avLst/>
            <a:gdLst>
              <a:gd name="T0" fmla="*/ 176631 w 354390"/>
              <a:gd name="T1" fmla="*/ 0 h 338439"/>
              <a:gd name="T2" fmla="*/ 0 w 354390"/>
              <a:gd name="T3" fmla="*/ 128927 h 338439"/>
              <a:gd name="T4" fmla="*/ 67466 w 354390"/>
              <a:gd name="T5" fmla="*/ 337533 h 338439"/>
              <a:gd name="T6" fmla="*/ 285794 w 354390"/>
              <a:gd name="T7" fmla="*/ 337533 h 338439"/>
              <a:gd name="T8" fmla="*/ 353260 w 354390"/>
              <a:gd name="T9" fmla="*/ 128927 h 338439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09514 w 354390"/>
              <a:gd name="T16" fmla="*/ 129273 h 338439"/>
              <a:gd name="T17" fmla="*/ 244876 w 354390"/>
              <a:gd name="T18" fmla="*/ 258543 h 33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390" h="338439">
                <a:moveTo>
                  <a:pt x="0" y="129272"/>
                </a:moveTo>
                <a:lnTo>
                  <a:pt x="135366" y="129273"/>
                </a:lnTo>
                <a:lnTo>
                  <a:pt x="177195" y="0"/>
                </a:lnTo>
                <a:lnTo>
                  <a:pt x="219024" y="129273"/>
                </a:lnTo>
                <a:lnTo>
                  <a:pt x="354390" y="129272"/>
                </a:lnTo>
                <a:lnTo>
                  <a:pt x="244876" y="209166"/>
                </a:lnTo>
                <a:lnTo>
                  <a:pt x="286708" y="338438"/>
                </a:lnTo>
                <a:lnTo>
                  <a:pt x="177195" y="258543"/>
                </a:lnTo>
                <a:lnTo>
                  <a:pt x="67682" y="338438"/>
                </a:lnTo>
                <a:lnTo>
                  <a:pt x="109514" y="209166"/>
                </a:lnTo>
                <a:lnTo>
                  <a:pt x="0" y="12927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nl-NL">
              <a:solidFill>
                <a:srgbClr val="2929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799138" y="6318250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3A299"/>
                </a:solidFill>
                <a:ea typeface="ＭＳ Ｐゴシック" charset="0"/>
                <a:cs typeface="Arial" charset="0"/>
              </a:rPr>
              <a:t>www.psychoseconsortium.nl</a:t>
            </a:r>
            <a:endParaRPr lang="nl-NL">
              <a:solidFill>
                <a:srgbClr val="93A299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Centers and PIs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913313"/>
          </a:xfrm>
        </p:spPr>
        <p:txBody>
          <a:bodyPr rtlCol="0">
            <a:normAutofit fontScale="850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GGZ NHN S </a:t>
            </a:r>
            <a:r>
              <a:rPr lang="en-US" dirty="0" err="1" smtClean="0">
                <a:ea typeface="+mn-ea"/>
                <a:cs typeface="+mn-cs"/>
              </a:rPr>
              <a:t>Veerman</a:t>
            </a:r>
            <a:endParaRPr lang="en-US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GGZ </a:t>
            </a:r>
            <a:r>
              <a:rPr lang="en-US" dirty="0" err="1" smtClean="0">
                <a:ea typeface="+mn-ea"/>
                <a:cs typeface="+mn-cs"/>
              </a:rPr>
              <a:t>Rivierduinen</a:t>
            </a:r>
            <a:r>
              <a:rPr lang="en-US" dirty="0" smtClean="0">
                <a:ea typeface="+mn-ea"/>
                <a:cs typeface="+mn-cs"/>
              </a:rPr>
              <a:t>           JP </a:t>
            </a:r>
            <a:r>
              <a:rPr lang="en-US" dirty="0" err="1" smtClean="0">
                <a:ea typeface="+mn-ea"/>
                <a:cs typeface="+mn-cs"/>
              </a:rPr>
              <a:t>Selten</a:t>
            </a:r>
            <a:r>
              <a:rPr lang="en-US" dirty="0" smtClean="0">
                <a:ea typeface="+mn-ea"/>
                <a:cs typeface="+mn-cs"/>
              </a:rPr>
              <a:t> (2 teams)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Arkin</a:t>
            </a:r>
            <a:r>
              <a:rPr lang="en-US" dirty="0" smtClean="0">
                <a:ea typeface="+mn-ea"/>
                <a:cs typeface="+mn-cs"/>
              </a:rPr>
              <a:t> M </a:t>
            </a:r>
            <a:r>
              <a:rPr lang="en-US" dirty="0" err="1" smtClean="0">
                <a:ea typeface="+mn-ea"/>
                <a:cs typeface="+mn-cs"/>
              </a:rPr>
              <a:t>Kikkert</a:t>
            </a:r>
            <a:r>
              <a:rPr lang="en-US" dirty="0" smtClean="0">
                <a:ea typeface="+mn-ea"/>
                <a:cs typeface="+mn-cs"/>
              </a:rPr>
              <a:t> (2 teams)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GGZ </a:t>
            </a:r>
            <a:r>
              <a:rPr lang="en-US" dirty="0" err="1" smtClean="0">
                <a:ea typeface="+mn-ea"/>
                <a:cs typeface="+mn-cs"/>
              </a:rPr>
              <a:t>Ingeest</a:t>
            </a:r>
            <a:r>
              <a:rPr lang="en-US" dirty="0" smtClean="0">
                <a:ea typeface="+mn-ea"/>
                <a:cs typeface="+mn-cs"/>
              </a:rPr>
              <a:t>                     A </a:t>
            </a:r>
            <a:r>
              <a:rPr lang="en-US" dirty="0" err="1" smtClean="0">
                <a:ea typeface="+mn-ea"/>
                <a:cs typeface="+mn-cs"/>
              </a:rPr>
              <a:t>Steenhoven</a:t>
            </a:r>
            <a:r>
              <a:rPr lang="en-US" dirty="0" smtClean="0">
                <a:ea typeface="+mn-ea"/>
                <a:cs typeface="+mn-cs"/>
              </a:rPr>
              <a:t> (2 teams)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Altrecht</a:t>
            </a:r>
            <a:r>
              <a:rPr lang="en-US" dirty="0" smtClean="0">
                <a:ea typeface="+mn-ea"/>
                <a:cs typeface="+mn-cs"/>
              </a:rPr>
              <a:t> T </a:t>
            </a:r>
            <a:r>
              <a:rPr lang="en-US" dirty="0" err="1" smtClean="0">
                <a:ea typeface="+mn-ea"/>
                <a:cs typeface="+mn-cs"/>
              </a:rPr>
              <a:t>Starink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GGZ </a:t>
            </a:r>
            <a:r>
              <a:rPr lang="en-US" dirty="0" err="1" smtClean="0">
                <a:ea typeface="+mn-ea"/>
                <a:cs typeface="+mn-cs"/>
              </a:rPr>
              <a:t>Centraal</a:t>
            </a:r>
            <a:r>
              <a:rPr lang="en-US" dirty="0" smtClean="0">
                <a:ea typeface="+mn-ea"/>
                <a:cs typeface="+mn-cs"/>
              </a:rPr>
              <a:t>                  R. Bakker (2 teams)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Reinier</a:t>
            </a:r>
            <a:r>
              <a:rPr lang="en-US" dirty="0" smtClean="0">
                <a:ea typeface="+mn-ea"/>
                <a:cs typeface="+mn-cs"/>
              </a:rPr>
              <a:t> van </a:t>
            </a:r>
            <a:r>
              <a:rPr lang="en-US" dirty="0" err="1" smtClean="0">
                <a:ea typeface="+mn-ea"/>
                <a:cs typeface="+mn-cs"/>
              </a:rPr>
              <a:t>Arkel</a:t>
            </a:r>
            <a:r>
              <a:rPr lang="en-US" dirty="0" smtClean="0">
                <a:ea typeface="+mn-ea"/>
                <a:cs typeface="+mn-cs"/>
              </a:rPr>
              <a:t>              K </a:t>
            </a:r>
            <a:r>
              <a:rPr lang="en-US" dirty="0" err="1" smtClean="0">
                <a:ea typeface="+mn-ea"/>
                <a:cs typeface="+mn-cs"/>
              </a:rPr>
              <a:t>Grootes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GGZ E M </a:t>
            </a:r>
            <a:r>
              <a:rPr lang="en-US" dirty="0" err="1" smtClean="0">
                <a:ea typeface="+mn-ea"/>
                <a:cs typeface="+mn-cs"/>
              </a:rPr>
              <a:t>Marcelis</a:t>
            </a:r>
            <a:r>
              <a:rPr lang="en-US" dirty="0" smtClean="0">
                <a:ea typeface="+mn-ea"/>
                <a:cs typeface="+mn-cs"/>
              </a:rPr>
              <a:t>           (2 teams)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Mondriaan</a:t>
            </a:r>
            <a:r>
              <a:rPr lang="en-US" dirty="0" smtClean="0">
                <a:ea typeface="+mn-ea"/>
                <a:cs typeface="+mn-cs"/>
              </a:rPr>
              <a:t> T v </a:t>
            </a:r>
            <a:r>
              <a:rPr lang="en-US" dirty="0" err="1" smtClean="0">
                <a:ea typeface="+mn-ea"/>
                <a:cs typeface="+mn-cs"/>
              </a:rPr>
              <a:t>Amelsvoort</a:t>
            </a:r>
            <a:endParaRPr lang="en-US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Lentis R Knegtering          (2 teams)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GGZ Friesland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nl-NL" sz="2400" smtClean="0">
                <a:ea typeface="ＭＳ Ｐゴシック" panose="020B0600070205080204" pitchFamily="34" charset="-128"/>
              </a:rPr>
              <a:t>  L Wunderink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UMCG W Veling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AMC L de Haan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UMCU I Sommer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GGZ Delfland N Veen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GGZ Delta N v Beveren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Yulius A v Gool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UzA J Luykx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Parnassia                         M vd Gaag (4 teams)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l-NL" sz="2400" smtClean="0">
                <a:ea typeface="ＭＳ Ｐゴシック" panose="020B0600070205080204" pitchFamily="34" charset="-128"/>
              </a:rPr>
              <a:t>MUMC J v Os</a:t>
            </a:r>
          </a:p>
        </p:txBody>
      </p:sp>
    </p:spTree>
    <p:extLst>
      <p:ext uri="{BB962C8B-B14F-4D97-AF65-F5344CB8AC3E}">
        <p14:creationId xmlns:p14="http://schemas.microsoft.com/office/powerpoint/2010/main" val="34489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Antipsychotics</a:t>
            </a:r>
            <a:r>
              <a:rPr lang="nl-NL" sz="4000" dirty="0" smtClean="0"/>
              <a:t>: slow up, slow down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crude</a:t>
            </a:r>
            <a:r>
              <a:rPr lang="nl-NL" dirty="0" smtClean="0"/>
              <a:t> </a:t>
            </a:r>
            <a:r>
              <a:rPr lang="nl-NL" dirty="0"/>
              <a:t>and </a:t>
            </a:r>
            <a:r>
              <a:rPr lang="nl-NL" dirty="0" err="1"/>
              <a:t>reactive</a:t>
            </a:r>
            <a:r>
              <a:rPr lang="nl-NL" dirty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to</a:t>
            </a:r>
          </a:p>
          <a:p>
            <a:r>
              <a:rPr lang="nl-NL" dirty="0" err="1" smtClean="0"/>
              <a:t>Timely</a:t>
            </a:r>
            <a:r>
              <a:rPr lang="nl-NL" dirty="0" smtClean="0"/>
              <a:t>, </a:t>
            </a:r>
            <a:r>
              <a:rPr lang="nl-NL" dirty="0" err="1" smtClean="0"/>
              <a:t>rational</a:t>
            </a:r>
            <a:r>
              <a:rPr lang="nl-NL" dirty="0" smtClean="0"/>
              <a:t>, low </a:t>
            </a:r>
            <a:r>
              <a:rPr lang="nl-NL" dirty="0" err="1" smtClean="0"/>
              <a:t>dose</a:t>
            </a:r>
            <a:endParaRPr lang="nl-NL" dirty="0" smtClean="0"/>
          </a:p>
          <a:p>
            <a:r>
              <a:rPr lang="nl-NL" dirty="0" smtClean="0"/>
              <a:t>Start low, go slow</a:t>
            </a:r>
          </a:p>
          <a:p>
            <a:r>
              <a:rPr lang="nl-NL" dirty="0" err="1" smtClean="0"/>
              <a:t>Reduce</a:t>
            </a:r>
            <a:r>
              <a:rPr lang="nl-NL" dirty="0" smtClean="0"/>
              <a:t> as </a:t>
            </a:r>
            <a:r>
              <a:rPr lang="nl-NL" dirty="0" err="1" smtClean="0"/>
              <a:t>soon</a:t>
            </a:r>
            <a:r>
              <a:rPr lang="nl-NL" dirty="0" smtClean="0"/>
              <a:t> as </a:t>
            </a:r>
            <a:r>
              <a:rPr lang="nl-NL" dirty="0" err="1" smtClean="0"/>
              <a:t>possible</a:t>
            </a:r>
            <a:endParaRPr lang="nl-NL" dirty="0" smtClean="0"/>
          </a:p>
          <a:p>
            <a:r>
              <a:rPr lang="nl-NL" dirty="0" err="1" smtClean="0"/>
              <a:t>Reduce</a:t>
            </a:r>
            <a:r>
              <a:rPr lang="nl-NL" dirty="0" smtClean="0"/>
              <a:t> …go as slow as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: taper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imag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288000" cy="54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4" y="118208"/>
            <a:ext cx="6447693" cy="16500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1" y="1738923"/>
            <a:ext cx="3931138" cy="32407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5" y="5127869"/>
            <a:ext cx="5226537" cy="14051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92" y="1562100"/>
            <a:ext cx="3985846" cy="18864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262" y="3310793"/>
            <a:ext cx="4413738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017" y="0"/>
            <a:ext cx="6510178" cy="1325563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A dilemma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7" y="1431088"/>
            <a:ext cx="6387345" cy="4959710"/>
          </a:xfrm>
          <a:prstGeom prst="rect">
            <a:avLst/>
          </a:prstGeom>
        </p:spPr>
      </p:pic>
      <p:sp>
        <p:nvSpPr>
          <p:cNvPr id="5" name="Pijl rechts 4"/>
          <p:cNvSpPr/>
          <p:nvPr/>
        </p:nvSpPr>
        <p:spPr>
          <a:xfrm>
            <a:off x="7170196" y="5630410"/>
            <a:ext cx="1320036" cy="4400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5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PPP 2de">
  <a:themeElements>
    <a:clrScheme name="PPP 2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 2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P 2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mergis_sjabloon_presentatie">
  <a:themeElements>
    <a:clrScheme name="Emergis_sjabloon_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ergis_sjabloon_presentatie">
      <a:majorFont>
        <a:latin typeface="Emergis Scala Sans"/>
        <a:ea typeface=""/>
        <a:cs typeface=""/>
      </a:majorFont>
      <a:minorFont>
        <a:latin typeface="Emergis Scal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ergis_sjabloon_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s_sjabloon_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s_sjabloon_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s_sjabloon_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s_sjabloon_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s_sjabloon_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s_sjabloon_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s_sjabloon_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s_sjabloon_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s_sjabloon_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s_sjabloon_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s_sjabloon_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1757</Words>
  <Application>Microsoft Office PowerPoint</Application>
  <PresentationFormat>Diavoorstelling (4:3)</PresentationFormat>
  <Paragraphs>303</Paragraphs>
  <Slides>68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68</vt:i4>
      </vt:variant>
    </vt:vector>
  </HeadingPairs>
  <TitlesOfParts>
    <vt:vector size="73" baseType="lpstr">
      <vt:lpstr>1_PPP 2de</vt:lpstr>
      <vt:lpstr>Kantoorthema</vt:lpstr>
      <vt:lpstr>Emergis_sjabloon_presentatie</vt:lpstr>
      <vt:lpstr>1_Office-thema</vt:lpstr>
      <vt:lpstr>Clarity</vt:lpstr>
      <vt:lpstr>PowerPoint-presentatie</vt:lpstr>
      <vt:lpstr>PowerPoint-presentatie</vt:lpstr>
      <vt:lpstr>Disclosure</vt:lpstr>
      <vt:lpstr>Contents</vt:lpstr>
      <vt:lpstr>PowerPoint-presentatie</vt:lpstr>
      <vt:lpstr>PowerPoint-presentatie</vt:lpstr>
      <vt:lpstr>PowerPoint-presentatie</vt:lpstr>
      <vt:lpstr>PowerPoint-presentatie</vt:lpstr>
      <vt:lpstr> A dilemma</vt:lpstr>
      <vt:lpstr>PowerPoint-presentatie</vt:lpstr>
      <vt:lpstr>Antipsychotica and relapse</vt:lpstr>
      <vt:lpstr>Conclusion</vt:lpstr>
      <vt:lpstr>* Soteria werd opgericht in 1971 in San José,    Californië.   * Soteria betekent redding of verlossing.  * Loren Mosher, psychiater was de     initiatiefnemer.  * 12 kamers  * 6 hulpvragers, 2 stafmedewerkers (een    man en een vrouw) en diverse vrijwilligers. * Bewoners en stafleden zorgden gezamenlijk    voor het huishouden.  * Men werkte in diensten van 36 tot 48 uur.  * De staf bestond uit niet psychiatrisch    geschoolde mensen die wel behandel-    verantwoordelijkheid droegen en daarvoor    ook de bevoegdheid hadden. </vt:lpstr>
      <vt:lpstr>Soteria Core principles</vt:lpstr>
      <vt:lpstr>8 therapeutical principals as practical guidelines for Soteria            (Ciompi &amp; Hoffmann, 2004)</vt:lpstr>
      <vt:lpstr>PowerPoint-presentatie</vt:lpstr>
      <vt:lpstr>3 CT’s</vt:lpstr>
      <vt:lpstr>Significant Outcome USA studies</vt:lpstr>
      <vt:lpstr>Less medication</vt:lpstr>
      <vt:lpstr>Soteria Emergis Bridging The Gap Between In- And Outpatient Care For Young People With Psychosis</vt:lpstr>
      <vt:lpstr> Soteria Emergis </vt:lpstr>
      <vt:lpstr>PowerPoint-presentatie</vt:lpstr>
      <vt:lpstr>PowerPoint-presentatie</vt:lpstr>
      <vt:lpstr>Programma</vt:lpstr>
      <vt:lpstr>Medicatie: 9/10 antipsychotica</vt:lpstr>
      <vt:lpstr>PowerPoint-presentatie</vt:lpstr>
      <vt:lpstr>   Key question   Is maintenance treatment after remission of a first episode of psychosis the best option?   </vt:lpstr>
      <vt:lpstr>Practical issues in antipsychotic maintenance therapy</vt:lpstr>
      <vt:lpstr>We did an RCT in remitted FEP comparing dose-reduction and maintenance strategy</vt:lpstr>
      <vt:lpstr>Design of the study</vt:lpstr>
      <vt:lpstr>Consort flow chart  Oct 2001 through Dec 2002</vt:lpstr>
      <vt:lpstr>After 2 years…</vt:lpstr>
      <vt:lpstr>7-years follow-up</vt:lpstr>
      <vt:lpstr>Definitions of recovery, symptomatic and functional remission</vt:lpstr>
      <vt:lpstr>Recovery, symptomatic and functional remission after 7 years</vt:lpstr>
      <vt:lpstr>Relapse rates over 7 years of follow-up</vt:lpstr>
      <vt:lpstr>PowerPoint-presentatie</vt:lpstr>
      <vt:lpstr>Conclusions (1)</vt:lpstr>
      <vt:lpstr>Conclusions (2)</vt:lpstr>
      <vt:lpstr>Possible explanations</vt:lpstr>
      <vt:lpstr>Take home messages</vt:lpstr>
      <vt:lpstr>PowerPoint-presentatie</vt:lpstr>
      <vt:lpstr>Poor outcome psychosis</vt:lpstr>
      <vt:lpstr>Contained relapse</vt:lpstr>
      <vt:lpstr>PowerPoint-presentatie</vt:lpstr>
      <vt:lpstr>PowerPoint-presentatie</vt:lpstr>
      <vt:lpstr>Study Morrison, PM 2012</vt:lpstr>
      <vt:lpstr>PowerPoint-presentatie</vt:lpstr>
      <vt:lpstr>PowerPoint-presentatie</vt:lpstr>
      <vt:lpstr>PowerPoint-presentatie</vt:lpstr>
      <vt:lpstr>Results</vt:lpstr>
      <vt:lpstr>every chronic schizophrenic outpatient maintained on antipsychotic medication should have the benefit of an adequate trial without drugs</vt:lpstr>
      <vt:lpstr>The future</vt:lpstr>
      <vt:lpstr>PowerPoint-presentatie</vt:lpstr>
      <vt:lpstr>Discontinuation symptoms</vt:lpstr>
      <vt:lpstr>PowerPoint-presentatie</vt:lpstr>
      <vt:lpstr>Withdrawal after discontinuation</vt:lpstr>
      <vt:lpstr>Conclusion</vt:lpstr>
      <vt:lpstr>To continue or NoT to continue</vt:lpstr>
      <vt:lpstr>What we know</vt:lpstr>
      <vt:lpstr>What we need to know</vt:lpstr>
      <vt:lpstr>Pragmatic single-blind Superiority Trial</vt:lpstr>
      <vt:lpstr>Outcome measures</vt:lpstr>
      <vt:lpstr>WHODAS</vt:lpstr>
      <vt:lpstr>Psychosis Consortium</vt:lpstr>
      <vt:lpstr>Centers and PIs</vt:lpstr>
      <vt:lpstr>Antipsychotics: slow up, slow down</vt:lpstr>
      <vt:lpstr>PowerPoint-presentatie</vt:lpstr>
    </vt:vector>
  </TitlesOfParts>
  <Company>Trimbos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klabpe</dc:creator>
  <cp:lastModifiedBy>08005528</cp:lastModifiedBy>
  <cp:revision>292</cp:revision>
  <cp:lastPrinted>2014-05-16T10:44:40Z</cp:lastPrinted>
  <dcterms:created xsi:type="dcterms:W3CDTF">2010-01-19T11:21:54Z</dcterms:created>
  <dcterms:modified xsi:type="dcterms:W3CDTF">2017-05-12T09:28:14Z</dcterms:modified>
</cp:coreProperties>
</file>