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4014" r:id="rId2"/>
    <p:sldMasterId id="2147484022" r:id="rId3"/>
  </p:sldMasterIdLst>
  <p:notesMasterIdLst>
    <p:notesMasterId r:id="rId21"/>
  </p:notesMasterIdLst>
  <p:sldIdLst>
    <p:sldId id="257" r:id="rId4"/>
    <p:sldId id="262" r:id="rId5"/>
    <p:sldId id="327" r:id="rId6"/>
    <p:sldId id="328" r:id="rId7"/>
    <p:sldId id="330" r:id="rId8"/>
    <p:sldId id="331" r:id="rId9"/>
    <p:sldId id="306" r:id="rId10"/>
    <p:sldId id="301" r:id="rId11"/>
    <p:sldId id="319" r:id="rId12"/>
    <p:sldId id="314" r:id="rId13"/>
    <p:sldId id="315" r:id="rId14"/>
    <p:sldId id="295" r:id="rId15"/>
    <p:sldId id="297" r:id="rId16"/>
    <p:sldId id="310" r:id="rId17"/>
    <p:sldId id="298" r:id="rId18"/>
    <p:sldId id="318" r:id="rId19"/>
    <p:sldId id="300" r:id="rId20"/>
  </p:sldIdLst>
  <p:sldSz cx="9144000" cy="6858000" type="screen4x3"/>
  <p:notesSz cx="6858000" cy="9144000"/>
  <p:defaultTextStyle>
    <a:defPPr>
      <a:defRPr lang="nl-NL"/>
    </a:defPPr>
    <a:lvl1pPr algn="l" defTabSz="457200"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49" autoAdjust="0"/>
    <p:restoredTop sz="75610" autoAdjust="0"/>
  </p:normalViewPr>
  <p:slideViewPr>
    <p:cSldViewPr snapToGrid="0" snapToObjects="1">
      <p:cViewPr varScale="1">
        <p:scale>
          <a:sx n="69" d="100"/>
          <a:sy n="69" d="100"/>
        </p:scale>
        <p:origin x="-189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ea typeface="ＭＳ Ｐゴシック" charset="-128"/>
              </a:defRPr>
            </a:lvl1pPr>
          </a:lstStyle>
          <a:p>
            <a:pPr>
              <a:defRPr/>
            </a:pPr>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ea typeface="ＭＳ Ｐゴシック" charset="-128"/>
              </a:defRPr>
            </a:lvl1pPr>
          </a:lstStyle>
          <a:p>
            <a:pPr>
              <a:defRPr/>
            </a:pPr>
            <a:fld id="{44FD0E96-8E77-4E19-83A1-8B589675A6DB}" type="datetimeFigureOut">
              <a:rPr lang="nl-NL"/>
              <a:pPr>
                <a:defRPr/>
              </a:pPr>
              <a:t>4-3-2017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ea typeface="ＭＳ Ｐゴシック" charset="-128"/>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C298555-2DA8-4DC4-A445-85287F1ECC76}"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bwMode="auto">
          <a:noFill/>
          <a:ln>
            <a:solidFill>
              <a:srgbClr val="000000"/>
            </a:solidFill>
            <a:miter lim="800000"/>
            <a:headEnd/>
            <a:tailEnd/>
          </a:ln>
        </p:spPr>
      </p:sp>
      <p:sp>
        <p:nvSpPr>
          <p:cNvPr id="14339" name="Rectangle 3"/>
          <p:cNvSpPr>
            <a:spLocks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r>
              <a:rPr lang="en-US" altLang="nl-NL" smtClean="0"/>
              <a:t>Namens QUITSPIT onderzoeksteam</a:t>
            </a:r>
          </a:p>
          <a:p>
            <a:pPr marL="171450" indent="-171450" eaLnBrk="1" hangingPunct="1">
              <a:buFontTx/>
              <a:buChar char="-"/>
            </a:pPr>
            <a:r>
              <a:rPr lang="en-US" altLang="nl-NL" smtClean="0"/>
              <a:t>Multicentre trial UMCU en GGZ-NHN</a:t>
            </a:r>
          </a:p>
          <a:p>
            <a:pPr marL="171450" indent="-171450" eaLnBrk="1" hangingPunct="1">
              <a:buFontTx/>
              <a:buChar char="-"/>
            </a:pPr>
            <a:endParaRPr lang="en-US" alt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7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nl-NL" altLang="nl-NL" smtClean="0"/>
              <a:t>Hier zien we van de resultaten van de secundaire uitkomsmaten, de overige vragenlijsten</a:t>
            </a:r>
          </a:p>
          <a:p>
            <a:pPr marL="171450" indent="-171450">
              <a:buFontTx/>
              <a:buChar char="-"/>
            </a:pPr>
            <a:r>
              <a:rPr lang="nl-NL" altLang="nl-NL" smtClean="0"/>
              <a:t>Nogmaals PGI-I in het groen, geeft de mate van verbetering aan, hoe lager het getal, des te meer verbetering</a:t>
            </a:r>
          </a:p>
          <a:p>
            <a:pPr marL="171450" indent="-171450">
              <a:buFontTx/>
              <a:buChar char="-"/>
            </a:pPr>
            <a:r>
              <a:rPr lang="nl-NL" altLang="nl-NL" smtClean="0"/>
              <a:t>PGI-S in het blauw geeft de mate van last aan, hoe lager hoe minder last</a:t>
            </a:r>
          </a:p>
          <a:p>
            <a:pPr marL="171450" indent="-171450">
              <a:buFontTx/>
              <a:buChar char="-"/>
            </a:pPr>
            <a:r>
              <a:rPr lang="nl-NL" altLang="nl-NL" smtClean="0"/>
              <a:t>NHRS in oranje geeft de hoeveelheid speekselverlies aan, hoe lager, des te minder verlies.</a:t>
            </a:r>
          </a:p>
          <a:p>
            <a:pPr marL="171450" indent="-171450">
              <a:buFontTx/>
              <a:buChar char="-"/>
            </a:pPr>
            <a:r>
              <a:rPr lang="nl-NL" altLang="nl-NL" smtClean="0"/>
              <a:t>Bij deze 3 parameters werd alleen een significant verschil gevonden tussen placebo en 2mg</a:t>
            </a:r>
          </a:p>
          <a:p>
            <a:pPr marL="171450" indent="-171450">
              <a:buFontTx/>
              <a:buChar char="-"/>
            </a:pPr>
            <a:r>
              <a:rPr lang="nl-NL" altLang="nl-NL" smtClean="0"/>
              <a:t>Kijken we naar de MSQ, de tevredenheid over clozapine, zien we geen significant verschil tussen alle interventies</a:t>
            </a:r>
          </a:p>
        </p:txBody>
      </p:sp>
      <p:sp>
        <p:nvSpPr>
          <p:cNvPr id="32772" name="Tijdelijke aanduiding voor dianummer 3"/>
          <p:cNvSpPr>
            <a:spLocks noGrp="1"/>
          </p:cNvSpPr>
          <p:nvPr>
            <p:ph type="sldNum" sz="quarter" idx="5"/>
          </p:nvPr>
        </p:nvSpPr>
        <p:spPr bwMode="auto">
          <a:noFill/>
          <a:ln>
            <a:miter lim="800000"/>
            <a:headEnd/>
            <a:tailEnd/>
          </a:ln>
        </p:spPr>
        <p:txBody>
          <a:bodyPr/>
          <a:lstStyle/>
          <a:p>
            <a:fld id="{3A0AB2C2-0F33-46A4-AC45-324922762CF5}" type="slidenum">
              <a:rPr lang="nl-NL" altLang="nl-NL"/>
              <a:pPr/>
              <a:t>10</a:t>
            </a:fld>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nl-NL" altLang="nl-NL" dirty="0"/>
              <a:t>Nog meer </a:t>
            </a:r>
            <a:r>
              <a:rPr lang="nl-NL" altLang="nl-NL" dirty="0" err="1"/>
              <a:t>patient</a:t>
            </a:r>
            <a:r>
              <a:rPr lang="nl-NL" altLang="nl-NL" dirty="0"/>
              <a:t> </a:t>
            </a:r>
            <a:r>
              <a:rPr lang="nl-NL" altLang="nl-NL" dirty="0" err="1"/>
              <a:t>georienteerde</a:t>
            </a:r>
            <a:r>
              <a:rPr lang="nl-NL" altLang="nl-NL" dirty="0"/>
              <a:t> uitkomsten</a:t>
            </a:r>
          </a:p>
          <a:p>
            <a:pPr marL="171450" indent="-171450">
              <a:buFontTx/>
              <a:buChar char="-"/>
              <a:defRPr/>
            </a:pPr>
            <a:r>
              <a:rPr lang="nl-NL" altLang="nl-NL" dirty="0"/>
              <a:t>Zowel bij 1 mg als 2 mg gaf men significant vaker aan te willen continueren </a:t>
            </a:r>
            <a:r>
              <a:rPr lang="nl-NL" altLang="nl-NL" dirty="0" err="1"/>
              <a:t>tov</a:t>
            </a:r>
            <a:r>
              <a:rPr lang="nl-NL" altLang="nl-NL" dirty="0"/>
              <a:t> placebo</a:t>
            </a:r>
          </a:p>
          <a:p>
            <a:pPr marL="171450" indent="-171450">
              <a:buFontTx/>
              <a:buChar char="-"/>
              <a:defRPr/>
            </a:pPr>
            <a:r>
              <a:rPr lang="nl-NL" altLang="nl-NL" dirty="0"/>
              <a:t>Tijdens dubbel blinde fase was de voorkeur significant groter voor 1 mg </a:t>
            </a:r>
            <a:r>
              <a:rPr lang="nl-NL" altLang="nl-NL" dirty="0" err="1"/>
              <a:t>tov</a:t>
            </a:r>
            <a:r>
              <a:rPr lang="nl-NL" altLang="nl-NL" dirty="0"/>
              <a:t> placebo</a:t>
            </a:r>
          </a:p>
          <a:p>
            <a:pPr marL="171450" indent="-171450">
              <a:buFontTx/>
              <a:buChar char="-"/>
              <a:defRPr/>
            </a:pPr>
            <a:r>
              <a:rPr lang="nl-NL" altLang="nl-NL" dirty="0"/>
              <a:t>Tijdens de open label fase was de voorkeur significant groter voor 2 mg </a:t>
            </a:r>
            <a:r>
              <a:rPr lang="nl-NL" altLang="nl-NL" dirty="0" err="1"/>
              <a:t>tov</a:t>
            </a:r>
            <a:r>
              <a:rPr lang="nl-NL" altLang="nl-NL" dirty="0"/>
              <a:t> placebo</a:t>
            </a:r>
          </a:p>
        </p:txBody>
      </p:sp>
      <p:sp>
        <p:nvSpPr>
          <p:cNvPr id="34820" name="Tijdelijke aanduiding voor dianummer 3"/>
          <p:cNvSpPr>
            <a:spLocks noGrp="1"/>
          </p:cNvSpPr>
          <p:nvPr>
            <p:ph type="sldNum" sz="quarter" idx="5"/>
          </p:nvPr>
        </p:nvSpPr>
        <p:spPr bwMode="auto">
          <a:noFill/>
          <a:ln>
            <a:miter lim="800000"/>
            <a:headEnd/>
            <a:tailEnd/>
          </a:ln>
        </p:spPr>
        <p:txBody>
          <a:bodyPr/>
          <a:lstStyle/>
          <a:p>
            <a:fld id="{64437D35-9E48-4630-B0A3-D467A535C56F}" type="slidenum">
              <a:rPr lang="nl-NL" altLang="nl-NL"/>
              <a:pPr/>
              <a:t>11</a:t>
            </a:fld>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bwMode="auto">
          <a:noFill/>
          <a:ln>
            <a:solidFill>
              <a:srgbClr val="000000"/>
            </a:solidFill>
            <a:miter lim="800000"/>
            <a:headEnd/>
            <a:tailEnd/>
          </a:ln>
        </p:spPr>
      </p:sp>
      <p:sp>
        <p:nvSpPr>
          <p:cNvPr id="36867" name="Rectangle 3"/>
          <p:cNvSpPr>
            <a:spLocks noChangeArrowheads="1"/>
          </p:cNvSpPr>
          <p:nvPr>
            <p:ph type="body" idx="1"/>
          </p:nvPr>
        </p:nvSpPr>
        <p:spPr bwMode="auto">
          <a:noFill/>
        </p:spPr>
        <p:txBody>
          <a:bodyPr wrap="square" numCol="1" anchor="t" anchorCtr="0" compatLnSpc="1">
            <a:prstTxWarp prst="textNoShape">
              <a:avLst/>
            </a:prstTxWarp>
          </a:bodyPr>
          <a:lstStyle/>
          <a:p>
            <a:pPr eaLnBrk="1" hangingPunct="1"/>
            <a:endParaRPr lang="nl-NL" alt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bwMode="auto">
          <a:noFill/>
          <a:ln>
            <a:solidFill>
              <a:srgbClr val="000000"/>
            </a:solidFill>
            <a:miter lim="800000"/>
            <a:headEnd/>
            <a:tailEnd/>
          </a:ln>
        </p:spPr>
      </p:sp>
      <p:sp>
        <p:nvSpPr>
          <p:cNvPr id="38915" name="Rectangle 3"/>
          <p:cNvSpPr>
            <a:spLocks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nl-NL" smtClean="0"/>
          </a:p>
          <a:p>
            <a:pPr eaLnBrk="1" hangingPunct="1"/>
            <a:endParaRPr lang="nl-NL"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bwMode="auto">
          <a:noFill/>
          <a:ln>
            <a:solidFill>
              <a:srgbClr val="000000"/>
            </a:solidFill>
            <a:miter lim="800000"/>
            <a:headEnd/>
            <a:tailEnd/>
          </a:ln>
        </p:spPr>
      </p:sp>
      <p:sp>
        <p:nvSpPr>
          <p:cNvPr id="40963" name="Rectangle 3"/>
          <p:cNvSpPr>
            <a:spLocks noChangeArrowheads="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r>
              <a:rPr lang="nl-NL" altLang="nl-NL" smtClean="0"/>
              <a:t>We hadden gedacht om bijvoorbeeld de grootte van de speekselvlek op te meten, maar dit was praktisch niet mogelijk te organiseren bij patienten in ambulante setting</a:t>
            </a:r>
          </a:p>
          <a:p>
            <a:pPr marL="171450" indent="-171450" eaLnBrk="1" hangingPunct="1">
              <a:buFontTx/>
              <a:buChar char="-"/>
            </a:pPr>
            <a:r>
              <a:rPr lang="nl-NL" altLang="nl-NL" smtClean="0"/>
              <a:t>1mg dosering gebaseerd op eerdere studies, maar dan bij andere patientenpopulatie, liever aan de veilige marge zitten</a:t>
            </a:r>
          </a:p>
          <a:p>
            <a:pPr marL="171450" indent="-171450" eaLnBrk="1" hangingPunct="1">
              <a:buFontTx/>
              <a:buChar char="-"/>
            </a:pPr>
            <a:r>
              <a:rPr lang="nl-NL" altLang="nl-NL" smtClean="0"/>
              <a:t>Aangezien diegene die al op 1 mg hadden gereageerd, waarschijnlijk ook op 2mg reageren, zeker als het open label is </a:t>
            </a:r>
            <a:endParaRPr lang="en-US" alt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altLang="nl-NL" smtClean="0"/>
          </a:p>
        </p:txBody>
      </p:sp>
      <p:sp>
        <p:nvSpPr>
          <p:cNvPr id="43012" name="Tijdelijke aanduiding voor dianummer 3"/>
          <p:cNvSpPr>
            <a:spLocks noGrp="1"/>
          </p:cNvSpPr>
          <p:nvPr>
            <p:ph type="sldNum" sz="quarter" idx="5"/>
          </p:nvPr>
        </p:nvSpPr>
        <p:spPr bwMode="auto">
          <a:noFill/>
          <a:ln>
            <a:miter lim="800000"/>
            <a:headEnd/>
            <a:tailEnd/>
          </a:ln>
        </p:spPr>
        <p:txBody>
          <a:bodyPr/>
          <a:lstStyle/>
          <a:p>
            <a:fld id="{46DD59A3-F1DF-4303-89D5-05015A45D3CE}" type="slidenum">
              <a:rPr lang="nl-NL" altLang="nl-NL"/>
              <a:pPr/>
              <a:t>15</a:t>
            </a:fld>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l-NL" altLang="nl-NL" smtClean="0"/>
          </a:p>
        </p:txBody>
      </p:sp>
      <p:sp>
        <p:nvSpPr>
          <p:cNvPr id="45060" name="Slide Number Placeholder 3"/>
          <p:cNvSpPr>
            <a:spLocks noGrp="1"/>
          </p:cNvSpPr>
          <p:nvPr>
            <p:ph type="sldNum" sz="quarter" idx="5"/>
          </p:nvPr>
        </p:nvSpPr>
        <p:spPr bwMode="auto">
          <a:noFill/>
          <a:ln>
            <a:miter lim="800000"/>
            <a:headEnd/>
            <a:tailEnd/>
          </a:ln>
        </p:spPr>
        <p:txBody>
          <a:bodyPr/>
          <a:lstStyle/>
          <a:p>
            <a:fld id="{90C89DAB-D908-407C-8670-F7F76D129E68}" type="slidenum">
              <a:rPr lang="nl-NL" altLang="nl-NL"/>
              <a:pPr/>
              <a:t>16</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163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l-NL" altLang="nl-NL" smtClean="0">
                <a:ea typeface="ＭＳ Ｐゴシック" pitchFamily="34" charset="-128"/>
              </a:rPr>
              <a:t>Nachtelijk overmatig speekselverlies komt frequent voor bij gebruik van clozapine, met een incidentie van 30% tot 90%. </a:t>
            </a:r>
          </a:p>
          <a:p>
            <a:pPr eaLnBrk="1" hangingPunct="1"/>
            <a:r>
              <a:rPr lang="nl-NL" altLang="nl-NL" smtClean="0">
                <a:ea typeface="ＭＳ Ｐゴシック" pitchFamily="34" charset="-128"/>
              </a:rPr>
              <a:t>Het speekselverlies treedt direct aan het begin van de behandeling op en wordt voornamelijk ‘s nachts ervaren. </a:t>
            </a:r>
          </a:p>
          <a:p>
            <a:pPr eaLnBrk="1" hangingPunct="1"/>
            <a:r>
              <a:rPr lang="nl-NL" altLang="nl-NL" smtClean="0">
                <a:ea typeface="ＭＳ Ｐゴシック" pitchFamily="34" charset="-128"/>
              </a:rPr>
              <a:t>Het effect is dosisafhankelijk en tolerantie treedt niet of zelden op.</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Patiënten klagen over een nat hoofdkussen, vreselijk kwijlen en soms ook het gevoel te stikken.</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Complicaties die samenhangen met het optreden van speekselverlies kunnen medisch van aard zijn, denk daarbij aan huidirritatie of een verstoord slaapritme, maar ook aspiratiepneumonie is in de literatuur beschreven.</a:t>
            </a:r>
          </a:p>
          <a:p>
            <a:pPr eaLnBrk="1" hangingPunct="1"/>
            <a:r>
              <a:rPr lang="nl-NL" altLang="nl-NL" smtClean="0">
                <a:ea typeface="ＭＳ Ｐゴシック" pitchFamily="34" charset="-128"/>
              </a:rPr>
              <a:t>De complicatie die echter het meest op de voorgrond staat is het sociaal invaliderende effect, doordat mensen schaamte ervaren, last hebben van bevuild beddengoed, overdag soms problemen ervaren met praten en hierdoor geïsoleerd raken. Dit kan leiden tot therapieontrouw.</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Er zijn in Nederland geen geneesmiddelen geregistreerd voor de behandeling van speekselverlies.</a:t>
            </a:r>
          </a:p>
          <a:p>
            <a:pPr marL="742950" lvl="1" indent="-285750" eaLnBrk="1" hangingPunct="1">
              <a:lnSpc>
                <a:spcPct val="90000"/>
              </a:lnSpc>
              <a:buFontTx/>
              <a:buChar char="-"/>
            </a:pPr>
            <a:endParaRPr lang="nl-NL" altLang="nl-NL" sz="1800" smtClean="0">
              <a:latin typeface="Segoe UI" pitchFamily="34" charset="0"/>
              <a:ea typeface="ＭＳ Ｐゴシック" pitchFamily="34" charset="-128"/>
            </a:endParaRPr>
          </a:p>
        </p:txBody>
      </p:sp>
      <p:sp>
        <p:nvSpPr>
          <p:cNvPr id="16388" name="Tijdelijke aanduiding voor dianummer 3"/>
          <p:cNvSpPr>
            <a:spLocks noGrp="1"/>
          </p:cNvSpPr>
          <p:nvPr>
            <p:ph type="sldNum" sz="quarter" idx="5"/>
          </p:nvPr>
        </p:nvSpPr>
        <p:spPr bwMode="auto">
          <a:noFill/>
          <a:ln>
            <a:miter lim="800000"/>
            <a:headEnd/>
            <a:tailEnd/>
          </a:ln>
        </p:spPr>
        <p:txBody>
          <a:bodyPr/>
          <a:lstStyle/>
          <a:p>
            <a:fld id="{6D8DCA1D-47B2-4CE8-AE6D-E6C9093CF690}" type="slidenum">
              <a:rPr lang="nl-NL" altLang="nl-NL"/>
              <a:pPr/>
              <a:t>2</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l-NL" altLang="nl-NL" smtClean="0">
                <a:ea typeface="ＭＳ Ｐゴシック" pitchFamily="34" charset="-128"/>
              </a:rPr>
              <a:t>Glycopyrronium is in een populatie patiënten met schizofrenie onderzocht als mogelijke remedie tegen clozapine geinduceerd speekselverlies en in dit onderzoek vergeleken met biperideen. </a:t>
            </a:r>
          </a:p>
          <a:p>
            <a:pPr eaLnBrk="1" hangingPunct="1"/>
            <a:r>
              <a:rPr lang="nl-NL" altLang="nl-NL" smtClean="0">
                <a:ea typeface="ＭＳ Ｐゴシック" pitchFamily="34" charset="-128"/>
              </a:rPr>
              <a:t>Daarnaast is het ook in andere patiëntpopulaties onderzocht en onder andere effectief gebleken tegen overmatig speekselverlies bij mensen met de ziekte van Parkinson. </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Glycopyrronium is een anticholinergicum met een quaternaire ammoniumstructuur. Hierdoor passeert het de bloedhersenbarrière niet tot nauwelijks en geeft daarom weinig centrale bijwerkingen.</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Glycopyrronium is in Nederland niet in de handel, wel bestaat er een FNA voorschrift voor de bereiding van een drank in een concentratie van 0,2 mg/ml.</a:t>
            </a:r>
          </a:p>
          <a:p>
            <a:endParaRPr lang="nl-NL" altLang="nl-NL" smtClean="0"/>
          </a:p>
        </p:txBody>
      </p:sp>
      <p:sp>
        <p:nvSpPr>
          <p:cNvPr id="18436" name="Slide Number Placeholder 3"/>
          <p:cNvSpPr>
            <a:spLocks noGrp="1"/>
          </p:cNvSpPr>
          <p:nvPr>
            <p:ph type="sldNum" sz="quarter" idx="5"/>
          </p:nvPr>
        </p:nvSpPr>
        <p:spPr bwMode="auto">
          <a:noFill/>
          <a:ln>
            <a:miter lim="800000"/>
            <a:headEnd/>
            <a:tailEnd/>
          </a:ln>
        </p:spPr>
        <p:txBody>
          <a:bodyPr/>
          <a:lstStyle/>
          <a:p>
            <a:fld id="{BD871166-EEAD-4081-B9F8-17F3CEE81CDC}" type="slidenum">
              <a:rPr lang="nl-NL" altLang="nl-NL"/>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bwMode="auto">
          <a:xfrm>
            <a:off x="917575" y="744538"/>
            <a:ext cx="4962525" cy="3722687"/>
          </a:xfrm>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nl-NL" altLang="nl-NL" smtClean="0">
                <a:ea typeface="ＭＳ Ｐゴシック" pitchFamily="34" charset="-128"/>
              </a:rPr>
              <a:t>Het primaire doel van de QUITSPIT-studie is het bepalen van het effect van oraal glycopyrronium in een dosering van 1 mg ten opzichte van placebo op de ernst van de klachten van nachtelijk speekselverlies bij patiënten met een psychiatrische aandoening.</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Secundair is gekeken naar de patiënttevredenheid ten aanzien van de behandeling met clozapine en het optreden van bijwerkingen.</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Al deze onderzoeksdoelen worden vervolgens bekeken in een subset van patiënten, die na de dubbelblinde fase in een open-label extensie van de studie ongeblindeerd een dubbele dosis glycopyrronium gebruiken ten opzichte van de dosering uit de dubbelblinde fase.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bwMode="auto">
          <a:xfrm>
            <a:off x="917575" y="744538"/>
            <a:ext cx="4962525" cy="3722687"/>
          </a:xfrm>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nl-NL" altLang="nl-NL" smtClean="0">
                <a:ea typeface="ＭＳ Ｐゴシック" pitchFamily="34" charset="-128"/>
              </a:rPr>
              <a:t>Dit onderzoek is een gerandomiseerde, dubbelblinde, cross-over, placebogecontroleerde studie met een optioneel verlengde open-label fase.</a:t>
            </a:r>
          </a:p>
          <a:p>
            <a:pPr eaLnBrk="1" hangingPunct="1"/>
            <a:r>
              <a:rPr lang="nl-NL" altLang="nl-NL" smtClean="0">
                <a:ea typeface="ＭＳ Ｐゴシック" pitchFamily="34" charset="-128"/>
              </a:rPr>
              <a:t>Het betreft een multi-center trial, waarbij patiënten geïncludeerd zijn vanuit de divisie maatschappelijke psychiatrie van de GGZ Noord-Holland Noord en de polikliniek psychiatrie van het UMC Utrecht.</a:t>
            </a:r>
          </a:p>
          <a:p>
            <a:pPr eaLnBrk="1" hangingPunct="1"/>
            <a:r>
              <a:rPr lang="nl-NL" altLang="nl-NL" smtClean="0">
                <a:ea typeface="ＭＳ Ｐゴシック" pitchFamily="34" charset="-128"/>
              </a:rPr>
              <a:t>Het onderzoeksprotocol is beoordeeld en goedgekeurd door de METC van het UMCU. </a:t>
            </a:r>
          </a:p>
          <a:p>
            <a:pPr eaLnBrk="1" hangingPunct="1"/>
            <a:r>
              <a:rPr lang="nl-NL" altLang="nl-NL" smtClean="0">
                <a:ea typeface="ＭＳ Ｐゴシック" pitchFamily="34" charset="-128"/>
              </a:rPr>
              <a:t>In april 2013 is in beide centra de eerste patiënt geïncludeerd.</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De belangrijkste inclusiecriteria voor deelname zijn een 3 maanden stabiele dosering clozapine en last hebben van nachtelijk speekselverlies.</a:t>
            </a:r>
          </a:p>
          <a:p>
            <a:pPr eaLnBrk="1" hangingPunct="1"/>
            <a:r>
              <a:rPr lang="nl-NL" altLang="nl-NL" smtClean="0">
                <a:ea typeface="ＭＳ Ｐゴシック" pitchFamily="34" charset="-128"/>
              </a:rPr>
              <a:t>Als exclusiecriteria gold onder andere het gebruik van geneesmiddelen met een anticholinerg effect en niet adequaat behandelde obstipatie.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bwMode="auto">
          <a:xfrm>
            <a:off x="917575" y="744538"/>
            <a:ext cx="4962525" cy="3722687"/>
          </a:xfrm>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nl-NL" altLang="nl-NL" smtClean="0">
                <a:ea typeface="ＭＳ Ｐゴシック" pitchFamily="34" charset="-128"/>
              </a:rPr>
              <a:t>Hier ziet u een schematische weergave van de onderzoeksopzet. </a:t>
            </a:r>
          </a:p>
          <a:p>
            <a:pPr eaLnBrk="1" hangingPunct="1"/>
            <a:r>
              <a:rPr lang="nl-NL" altLang="nl-NL" smtClean="0">
                <a:ea typeface="ＭＳ Ｐゴシック" pitchFamily="34" charset="-128"/>
              </a:rPr>
              <a:t>Nadat informed consent getekend is, is tijdens baseline gecontroleerd op afwezigheid van exclusiecriteria. </a:t>
            </a:r>
          </a:p>
          <a:p>
            <a:pPr eaLnBrk="1" hangingPunct="1"/>
            <a:r>
              <a:rPr lang="nl-NL" altLang="nl-NL" smtClean="0">
                <a:ea typeface="ＭＳ Ｐゴシック" pitchFamily="34" charset="-128"/>
              </a:rPr>
              <a:t>Nadat alle in- en exclusiecriteria akkoord bevonden zijn, kon gestart worden met de onderzoeksmedicatie, nadat op dag 0 randomisatie heeft plaatsgevonden.</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Tijdens de dubbelblinde fase wordt in week 2 en week 4 gedurende 6 dagen 1 maal daags voor de nacht 5 ml glycopyrronium of een gelijk volume placebodrank ingenomen. </a:t>
            </a:r>
          </a:p>
          <a:p>
            <a:pPr eaLnBrk="1" hangingPunct="1"/>
            <a:r>
              <a:rPr lang="nl-NL" altLang="nl-NL" smtClean="0">
                <a:ea typeface="ＭＳ Ｐゴシック" pitchFamily="34" charset="-128"/>
              </a:rPr>
              <a:t>Week 3 en week 5 betreffen wash-outperiodes, waarin geen onderzoeksmedicatie is gebruikt. </a:t>
            </a:r>
          </a:p>
          <a:p>
            <a:pPr eaLnBrk="1" hangingPunct="1"/>
            <a:r>
              <a:rPr lang="nl-NL" altLang="nl-NL" smtClean="0">
                <a:ea typeface="ＭＳ Ｐゴシック" pitchFamily="34" charset="-128"/>
              </a:rPr>
              <a:t>Patiënten die in de dubbelblinde fase de medicatie goed verdragen en willen deelnemen aan de open-label fase, gebruiken in week 6 ongeblindeerd een dubbele dosering van 2 mg glycopyrroniumdrank. </a:t>
            </a:r>
          </a:p>
          <a:p>
            <a:pPr eaLnBrk="1" hangingPunct="1"/>
            <a:endParaRPr lang="nl-NL" altLang="nl-NL" smtClean="0">
              <a:ea typeface="ＭＳ Ｐゴシック" pitchFamily="34" charset="-128"/>
            </a:endParaRPr>
          </a:p>
          <a:p>
            <a:pPr eaLnBrk="1" hangingPunct="1"/>
            <a:r>
              <a:rPr lang="nl-NL" altLang="nl-NL" smtClean="0">
                <a:ea typeface="ＭＳ Ｐゴシック" pitchFamily="34" charset="-128"/>
              </a:rPr>
              <a:t>Aan het einde van iedere onderzoeksweek vond een consult plaats met de onderzoeker, waarin de uitkomstmaten zijn vastgelegd.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66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nl-NL" altLang="nl-NL" smtClean="0"/>
              <a:t>PGI-I is de schaal voor de mate van verbetering, verbetering gedefinieerd met 1 of 2 van de 7</a:t>
            </a:r>
          </a:p>
          <a:p>
            <a:pPr marL="171450" indent="-171450">
              <a:buFontTx/>
              <a:buChar char="-"/>
            </a:pPr>
            <a:r>
              <a:rPr lang="nl-NL" altLang="nl-NL" smtClean="0"/>
              <a:t>PGI-S geeft de mate van last van CIS</a:t>
            </a:r>
          </a:p>
          <a:p>
            <a:pPr marL="171450" indent="-171450">
              <a:buFontTx/>
              <a:buChar char="-"/>
            </a:pPr>
            <a:endParaRPr lang="nl-NL" altLang="nl-NL" smtClean="0"/>
          </a:p>
        </p:txBody>
      </p:sp>
      <p:sp>
        <p:nvSpPr>
          <p:cNvPr id="26628" name="Tijdelijke aanduiding voor dianummer 3"/>
          <p:cNvSpPr>
            <a:spLocks noGrp="1"/>
          </p:cNvSpPr>
          <p:nvPr>
            <p:ph type="sldNum" sz="quarter" idx="5"/>
          </p:nvPr>
        </p:nvSpPr>
        <p:spPr bwMode="auto">
          <a:noFill/>
          <a:ln>
            <a:miter lim="800000"/>
            <a:headEnd/>
            <a:tailEnd/>
          </a:ln>
        </p:spPr>
        <p:txBody>
          <a:bodyPr/>
          <a:lstStyle/>
          <a:p>
            <a:fld id="{157C9CA9-30ED-4B04-81CC-FF151FC2228A}" type="slidenum">
              <a:rPr lang="nl-NL" altLang="nl-NL"/>
              <a:pPr/>
              <a:t>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nl-NL" altLang="nl-NL" smtClean="0"/>
              <a:t>Hier zien we de patientenkarakteristieken van zowel patienten die dubbel blind, dit waren 32 als dubbel en open label, 23</a:t>
            </a:r>
          </a:p>
          <a:p>
            <a:pPr marL="171450" indent="-171450">
              <a:buFontTx/>
              <a:buChar char="-"/>
            </a:pPr>
            <a:r>
              <a:rPr lang="nl-NL" altLang="nl-NL" smtClean="0"/>
              <a:t>Zelf had ik verwacht dat het aantal rokers hoger zou liggen</a:t>
            </a:r>
          </a:p>
          <a:p>
            <a:pPr marL="171450" indent="-171450">
              <a:buFontTx/>
              <a:buChar char="-"/>
            </a:pPr>
            <a:r>
              <a:rPr lang="nl-NL" altLang="nl-NL" smtClean="0"/>
              <a:t>Aan de duur van clozapinetherapie te zien ging het om een groep die clozapine lang heeft gebruikt</a:t>
            </a:r>
          </a:p>
          <a:p>
            <a:pPr marL="171450" indent="-171450">
              <a:buFontTx/>
              <a:buChar char="-"/>
            </a:pPr>
            <a:r>
              <a:rPr lang="nl-NL" altLang="nl-NL" smtClean="0"/>
              <a:t>Schizofrenie was de belangrijkste indicatie</a:t>
            </a:r>
          </a:p>
          <a:p>
            <a:pPr marL="171450" indent="-171450">
              <a:buFontTx/>
              <a:buChar char="-"/>
            </a:pPr>
            <a:endParaRPr lang="nl-NL" altLang="nl-NL" smtClean="0"/>
          </a:p>
        </p:txBody>
      </p:sp>
      <p:sp>
        <p:nvSpPr>
          <p:cNvPr id="28676" name="Tijdelijke aanduiding voor dianummer 3"/>
          <p:cNvSpPr>
            <a:spLocks noGrp="1"/>
          </p:cNvSpPr>
          <p:nvPr>
            <p:ph type="sldNum" sz="quarter" idx="5"/>
          </p:nvPr>
        </p:nvSpPr>
        <p:spPr bwMode="auto">
          <a:noFill/>
          <a:ln>
            <a:miter lim="800000"/>
            <a:headEnd/>
            <a:tailEnd/>
          </a:ln>
        </p:spPr>
        <p:txBody>
          <a:bodyPr/>
          <a:lstStyle/>
          <a:p>
            <a:fld id="{B80F1E00-3C7A-458A-9517-A2D440AEBC8C}" type="slidenum">
              <a:rPr lang="nl-NL" altLang="nl-NL"/>
              <a:pPr/>
              <a:t>8</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07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nl-NL" altLang="nl-NL" smtClean="0"/>
              <a:t>Hier zien we de resultaten van de primaire uitkomstmaat in grafiek</a:t>
            </a:r>
          </a:p>
          <a:p>
            <a:pPr marL="171450" indent="-171450">
              <a:buFontTx/>
              <a:buChar char="-"/>
            </a:pPr>
            <a:r>
              <a:rPr lang="nl-NL" altLang="nl-NL" smtClean="0"/>
              <a:t>We zien in de placebo groep bij 6.3% een verbetering, bij de glycopyrronium 1mg ligt dat percentage 3 maal zo hoog, echter niet significant</a:t>
            </a:r>
          </a:p>
          <a:p>
            <a:pPr marL="171450" indent="-171450">
              <a:buFontTx/>
              <a:buChar char="-"/>
            </a:pPr>
            <a:r>
              <a:rPr lang="nl-NL" altLang="nl-NL" smtClean="0"/>
              <a:t>Kijken we naar de 2mg, dan gaf 43.5% van de patienten een verbetering aan, dit ligt bijna 7 maal zo hoog tov placebo en is tevens significant gebleken (p=0.039) </a:t>
            </a:r>
          </a:p>
        </p:txBody>
      </p:sp>
      <p:sp>
        <p:nvSpPr>
          <p:cNvPr id="30724" name="Tijdelijke aanduiding voor dianummer 3"/>
          <p:cNvSpPr>
            <a:spLocks noGrp="1"/>
          </p:cNvSpPr>
          <p:nvPr>
            <p:ph type="sldNum" sz="quarter" idx="5"/>
          </p:nvPr>
        </p:nvSpPr>
        <p:spPr bwMode="auto">
          <a:noFill/>
          <a:ln>
            <a:miter lim="800000"/>
            <a:headEnd/>
            <a:tailEnd/>
          </a:ln>
        </p:spPr>
        <p:txBody>
          <a:bodyPr/>
          <a:lstStyle/>
          <a:p>
            <a:fld id="{2B2E4043-3425-46C6-B950-707206CEA95F}" type="slidenum">
              <a:rPr lang="nl-NL" altLang="nl-NL">
                <a:solidFill>
                  <a:srgbClr val="000000"/>
                </a:solidFill>
              </a:rPr>
              <a:pPr/>
              <a:t>9</a:t>
            </a:fld>
            <a:endParaRPr lang="nl-NL" altLang="nl-N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85775" y="693738"/>
            <a:ext cx="7488238" cy="557212"/>
          </a:xfrm>
          <a:prstGeom prst="rect">
            <a:avLst/>
          </a:prstGeom>
        </p:spPr>
        <p:txBody>
          <a:bodyPr/>
          <a:lstStyle/>
          <a:p>
            <a:r>
              <a:rPr lang="en-US"/>
              <a:t>Titelstijl van model bewerken</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eaLnBrk="1" fontAlgn="auto" hangingPunct="1">
              <a:spcBef>
                <a:spcPts val="0"/>
              </a:spcBef>
              <a:spcAft>
                <a:spcPts val="0"/>
              </a:spcAft>
              <a:defRPr sz="1400">
                <a:latin typeface="Segoe UI"/>
                <a:ea typeface="+mn-ea"/>
                <a:cs typeface="Segoe UI"/>
              </a:defRPr>
            </a:lvl1pPr>
          </a:lstStyle>
          <a:p>
            <a:pPr>
              <a:defRPr/>
            </a:pP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eaLnBrk="1" fontAlgn="auto" hangingPunct="1">
              <a:spcBef>
                <a:spcPts val="0"/>
              </a:spcBef>
              <a:spcAft>
                <a:spcPts val="0"/>
              </a:spcAft>
              <a:defRPr sz="1800">
                <a:latin typeface="Segoe UI"/>
                <a:ea typeface="+mn-ea"/>
                <a:cs typeface="+mn-cs"/>
              </a:defRPr>
            </a:lvl1pPr>
          </a:lstStyle>
          <a:p>
            <a:pPr>
              <a:defRPr/>
            </a:pPr>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dirty="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dirty="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eaLnBrk="1" fontAlgn="auto" hangingPunct="1">
              <a:spcBef>
                <a:spcPts val="0"/>
              </a:spcBef>
              <a:spcAft>
                <a:spcPts val="0"/>
              </a:spcAft>
              <a:defRPr sz="1400">
                <a:latin typeface="Segoe UI"/>
                <a:ea typeface="+mn-ea"/>
                <a:cs typeface="+mn-cs"/>
              </a:defRPr>
            </a:lvl1pPr>
          </a:lstStyle>
          <a:p>
            <a:pPr>
              <a:defRPr/>
            </a:pP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2" descr="corporate achtergrond 4-3-01.png"/>
          <p:cNvPicPr>
            <a:picLocks noChangeAspect="1"/>
          </p:cNvPicPr>
          <p:nvPr/>
        </p:nvPicPr>
        <p:blipFill>
          <a:blip r:embed="rId3"/>
          <a:srcRect/>
          <a:stretch>
            <a:fillRect/>
          </a:stretch>
        </p:blipFill>
        <p:spPr bwMode="auto">
          <a:xfrm>
            <a:off x="0" y="0"/>
            <a:ext cx="9151938" cy="684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99"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1" descr="41556_UMCU_PPT_subtro-39.png"/>
          <p:cNvPicPr>
            <a:picLocks noChangeAspect="1"/>
          </p:cNvPicPr>
          <p:nvPr/>
        </p:nvPicPr>
        <p:blipFill>
          <a:blip r:embed="rId3"/>
          <a:srcRect/>
          <a:stretch>
            <a:fillRect/>
          </a:stretch>
        </p:blipFill>
        <p:spPr bwMode="auto">
          <a:xfrm>
            <a:off x="0" y="0"/>
            <a:ext cx="9144000" cy="6853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0" r:id="rId1"/>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1" descr="41556_UMCU_PPT_vervolg-09.png"/>
          <p:cNvPicPr>
            <a:picLocks noChangeAspect="1"/>
          </p:cNvPicPr>
          <p:nvPr/>
        </p:nvPicPr>
        <p:blipFill>
          <a:blip r:embed="rId10"/>
          <a:srcRect/>
          <a:stretch>
            <a:fillRect/>
          </a:stretch>
        </p:blipFill>
        <p:spPr bwMode="auto">
          <a:xfrm>
            <a:off x="0" y="0"/>
            <a:ext cx="9144000" cy="6853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796" r:id="rId6"/>
    <p:sldLayoutId id="2147484806" r:id="rId7"/>
    <p:sldLayoutId id="2147484797" r:id="rId8"/>
  </p:sldLayoutIdLst>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Microsoft_Office_Excel-grafiek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grafiek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el 4"/>
          <p:cNvSpPr>
            <a:spLocks noGrp="1"/>
          </p:cNvSpPr>
          <p:nvPr>
            <p:ph type="subTitle" idx="1"/>
          </p:nvPr>
        </p:nvSpPr>
        <p:spPr bwMode="auto">
          <a:xfrm>
            <a:off x="563563" y="1604963"/>
            <a:ext cx="8153400" cy="2027237"/>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nl-NL" altLang="nl-NL" sz="3600" smtClean="0">
                <a:latin typeface="Segoe UI" pitchFamily="34" charset="0"/>
                <a:ea typeface="ＭＳ Ｐゴシック" pitchFamily="34" charset="-128"/>
                <a:cs typeface="Segoe UI" pitchFamily="34" charset="0"/>
              </a:rPr>
              <a:t>QUITSPIT studie: glycopyrroniumbromide bij clozapine-geinduceerd speekselverlies</a:t>
            </a:r>
            <a:endParaRPr lang="en-GB" altLang="nl-NL" sz="3600" smtClean="0">
              <a:latin typeface="Segoe UI" pitchFamily="34" charset="0"/>
              <a:ea typeface="ＭＳ Ｐゴシック" pitchFamily="34" charset="-128"/>
              <a:cs typeface="Segoe UI" pitchFamily="34" charset="0"/>
            </a:endParaRPr>
          </a:p>
        </p:txBody>
      </p:sp>
      <p:sp>
        <p:nvSpPr>
          <p:cNvPr id="13315" name="Tekstvak 5"/>
          <p:cNvSpPr txBox="1">
            <a:spLocks noChangeArrowheads="1"/>
          </p:cNvSpPr>
          <p:nvPr/>
        </p:nvSpPr>
        <p:spPr bwMode="auto">
          <a:xfrm>
            <a:off x="325438" y="5803900"/>
            <a:ext cx="8937625" cy="307975"/>
          </a:xfrm>
          <a:prstGeom prst="rect">
            <a:avLst/>
          </a:prstGeom>
          <a:noFill/>
          <a:ln w="9525">
            <a:noFill/>
            <a:miter lim="800000"/>
            <a:headEnd/>
            <a:tailEnd/>
          </a:ln>
        </p:spPr>
        <p:txBody>
          <a:bodyPr>
            <a:spAutoFit/>
          </a:bodyPr>
          <a:lstStyle/>
          <a:p>
            <a:pPr eaLnBrk="1" hangingPunct="1"/>
            <a:r>
              <a:rPr lang="nl-NL" altLang="nl-NL" sz="1400">
                <a:solidFill>
                  <a:schemeClr val="bg1"/>
                </a:solidFill>
                <a:latin typeface="Segoe UI" pitchFamily="34" charset="0"/>
                <a:cs typeface="Segoe UI" pitchFamily="34" charset="0"/>
              </a:rPr>
              <a:t>CPW bijeenkomst, Castricum 3 maart 2017</a:t>
            </a:r>
          </a:p>
        </p:txBody>
      </p:sp>
      <p:sp>
        <p:nvSpPr>
          <p:cNvPr id="13316" name="Subtitel 4"/>
          <p:cNvSpPr txBox="1">
            <a:spLocks/>
          </p:cNvSpPr>
          <p:nvPr/>
        </p:nvSpPr>
        <p:spPr bwMode="auto">
          <a:xfrm>
            <a:off x="871538" y="4310063"/>
            <a:ext cx="7845425" cy="1752600"/>
          </a:xfrm>
          <a:prstGeom prst="rect">
            <a:avLst/>
          </a:prstGeom>
          <a:noFill/>
          <a:ln w="9525">
            <a:noFill/>
            <a:miter lim="800000"/>
            <a:headEnd/>
            <a:tailEnd/>
          </a:ln>
        </p:spPr>
        <p:txBody>
          <a:bodyPr/>
          <a:lstStyle/>
          <a:p>
            <a:pPr algn="ctr" eaLnBrk="1" hangingPunct="1">
              <a:spcBef>
                <a:spcPct val="20000"/>
              </a:spcBef>
              <a:buFont typeface="Arial" pitchFamily="34" charset="0"/>
              <a:buNone/>
            </a:pPr>
            <a:r>
              <a:rPr lang="nl-NL" altLang="nl-NL" sz="1600" i="1">
                <a:solidFill>
                  <a:schemeClr val="bg1"/>
                </a:solidFill>
                <a:latin typeface="Segoe UI" pitchFamily="34" charset="0"/>
                <a:cs typeface="Segoe UI" pitchFamily="34" charset="0"/>
              </a:rPr>
              <a:t>J.C.A. Colen - de Koning*, W.H. Man*, P.F.J. Schulte, W. Cahn, I.M.M. van Haelst, H.J. Doodeman, A.C.G. Egberts, E.R. Heerdink, I. Wilting </a:t>
            </a:r>
            <a:endParaRPr lang="en-GB" altLang="nl-NL" sz="1600">
              <a:solidFill>
                <a:schemeClr val="bg1"/>
              </a:solidFill>
              <a:latin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Resultaten</a:t>
            </a:r>
            <a:br>
              <a:rPr lang="nl-NL" altLang="nl-NL" smtClean="0">
                <a:latin typeface="Segoe UI" pitchFamily="34" charset="0"/>
                <a:ea typeface="ＭＳ Ｐゴシック" pitchFamily="34" charset="-128"/>
              </a:rPr>
            </a:br>
            <a:endParaRPr lang="nl-NL" altLang="nl-NL" smtClean="0">
              <a:latin typeface="Segoe UI" pitchFamily="34" charset="0"/>
              <a:ea typeface="ＭＳ Ｐゴシック" pitchFamily="34" charset="-128"/>
            </a:endParaRPr>
          </a:p>
        </p:txBody>
      </p:sp>
      <p:sp>
        <p:nvSpPr>
          <p:cNvPr id="3" name="Tijdelijke aanduiding voor inhoud 2"/>
          <p:cNvSpPr>
            <a:spLocks noGrp="1"/>
          </p:cNvSpPr>
          <p:nvPr>
            <p:ph idx="1"/>
          </p:nvPr>
        </p:nvSpPr>
        <p:spPr>
          <a:xfrm>
            <a:off x="739775" y="1290638"/>
            <a:ext cx="7543800" cy="4237037"/>
          </a:xfrm>
        </p:spPr>
        <p:txBody>
          <a:bodyPr/>
          <a:lstStyle/>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sz="16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nl-NL" dirty="0"/>
          </a:p>
        </p:txBody>
      </p:sp>
      <p:pic>
        <p:nvPicPr>
          <p:cNvPr id="31748" name="Afbeelding 9"/>
          <p:cNvPicPr>
            <a:picLocks noChangeAspect="1"/>
          </p:cNvPicPr>
          <p:nvPr/>
        </p:nvPicPr>
        <p:blipFill>
          <a:blip r:embed="rId3"/>
          <a:srcRect/>
          <a:stretch>
            <a:fillRect/>
          </a:stretch>
        </p:blipFill>
        <p:spPr bwMode="auto">
          <a:xfrm>
            <a:off x="558800" y="977900"/>
            <a:ext cx="7299325" cy="5764213"/>
          </a:xfrm>
          <a:prstGeom prst="rect">
            <a:avLst/>
          </a:prstGeom>
          <a:noFill/>
          <a:ln w="9525">
            <a:noFill/>
            <a:miter lim="800000"/>
            <a:headEnd/>
            <a:tailEnd/>
          </a:ln>
        </p:spPr>
      </p:pic>
      <p:sp>
        <p:nvSpPr>
          <p:cNvPr id="14" name="Vierkante haak links 13"/>
          <p:cNvSpPr/>
          <p:nvPr/>
        </p:nvSpPr>
        <p:spPr>
          <a:xfrm rot="5400000">
            <a:off x="1808162" y="2171701"/>
            <a:ext cx="288925" cy="914400"/>
          </a:xfrm>
          <a:prstGeom prst="leftBracket">
            <a:avLst>
              <a:gd name="adj" fmla="val 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1750" name="Tekstvak 14"/>
          <p:cNvSpPr txBox="1">
            <a:spLocks noChangeArrowheads="1"/>
          </p:cNvSpPr>
          <p:nvPr/>
        </p:nvSpPr>
        <p:spPr bwMode="auto">
          <a:xfrm>
            <a:off x="1798638" y="2149475"/>
            <a:ext cx="307975" cy="468313"/>
          </a:xfrm>
          <a:prstGeom prst="rect">
            <a:avLst/>
          </a:prstGeom>
          <a:noFill/>
          <a:ln w="9525">
            <a:noFill/>
            <a:miter lim="800000"/>
            <a:headEnd/>
            <a:tailEnd/>
          </a:ln>
        </p:spPr>
        <p:txBody>
          <a:bodyPr>
            <a:spAutoFit/>
          </a:bodyPr>
          <a:lstStyle/>
          <a:p>
            <a:r>
              <a:rPr lang="nl-NL" altLang="nl-NL"/>
              <a:t>*</a:t>
            </a:r>
          </a:p>
        </p:txBody>
      </p:sp>
      <p:sp>
        <p:nvSpPr>
          <p:cNvPr id="16" name="Vierkante haak links 15"/>
          <p:cNvSpPr/>
          <p:nvPr/>
        </p:nvSpPr>
        <p:spPr>
          <a:xfrm rot="5400000">
            <a:off x="3478212" y="2179638"/>
            <a:ext cx="288925" cy="914400"/>
          </a:xfrm>
          <a:prstGeom prst="leftBracket">
            <a:avLst>
              <a:gd name="adj" fmla="val 174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17" name="Vierkante haak links 16"/>
          <p:cNvSpPr/>
          <p:nvPr/>
        </p:nvSpPr>
        <p:spPr>
          <a:xfrm rot="5400000">
            <a:off x="5148262" y="2181226"/>
            <a:ext cx="288925" cy="914400"/>
          </a:xfrm>
          <a:prstGeom prst="leftBracket">
            <a:avLst>
              <a:gd name="adj" fmla="val 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1753" name="Tekstvak 17"/>
          <p:cNvSpPr txBox="1">
            <a:spLocks noChangeArrowheads="1"/>
          </p:cNvSpPr>
          <p:nvPr/>
        </p:nvSpPr>
        <p:spPr bwMode="auto">
          <a:xfrm>
            <a:off x="3468688" y="2168525"/>
            <a:ext cx="307975" cy="468313"/>
          </a:xfrm>
          <a:prstGeom prst="rect">
            <a:avLst/>
          </a:prstGeom>
          <a:noFill/>
          <a:ln w="9525">
            <a:noFill/>
            <a:miter lim="800000"/>
            <a:headEnd/>
            <a:tailEnd/>
          </a:ln>
        </p:spPr>
        <p:txBody>
          <a:bodyPr>
            <a:spAutoFit/>
          </a:bodyPr>
          <a:lstStyle/>
          <a:p>
            <a:r>
              <a:rPr lang="nl-NL" altLang="nl-NL"/>
              <a:t>*</a:t>
            </a:r>
          </a:p>
        </p:txBody>
      </p:sp>
      <p:sp>
        <p:nvSpPr>
          <p:cNvPr id="31754" name="Tekstvak 18"/>
          <p:cNvSpPr txBox="1">
            <a:spLocks noChangeArrowheads="1"/>
          </p:cNvSpPr>
          <p:nvPr/>
        </p:nvSpPr>
        <p:spPr bwMode="auto">
          <a:xfrm>
            <a:off x="5168900" y="2168525"/>
            <a:ext cx="307975" cy="468313"/>
          </a:xfrm>
          <a:prstGeom prst="rect">
            <a:avLst/>
          </a:prstGeom>
          <a:noFill/>
          <a:ln w="9525">
            <a:noFill/>
            <a:miter lim="800000"/>
            <a:headEnd/>
            <a:tailEnd/>
          </a:ln>
        </p:spPr>
        <p:txBody>
          <a:bodyPr>
            <a:spAutoFit/>
          </a:bodyPr>
          <a:lstStyle/>
          <a:p>
            <a:r>
              <a:rPr lang="nl-NL" altLang="nl-NL"/>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Resultaten</a:t>
            </a:r>
            <a:br>
              <a:rPr lang="nl-NL" altLang="nl-NL" smtClean="0">
                <a:latin typeface="Segoe UI" pitchFamily="34" charset="0"/>
                <a:ea typeface="ＭＳ Ｐゴシック" pitchFamily="34" charset="-128"/>
              </a:rPr>
            </a:br>
            <a:endParaRPr lang="nl-NL" altLang="nl-NL" smtClean="0">
              <a:latin typeface="Segoe UI" pitchFamily="34" charset="0"/>
              <a:ea typeface="ＭＳ Ｐゴシック" pitchFamily="34" charset="-128"/>
            </a:endParaRPr>
          </a:p>
        </p:txBody>
      </p:sp>
      <p:sp>
        <p:nvSpPr>
          <p:cNvPr id="3" name="Tijdelijke aanduiding voor inhoud 2"/>
          <p:cNvSpPr>
            <a:spLocks noGrp="1"/>
          </p:cNvSpPr>
          <p:nvPr>
            <p:ph idx="1"/>
          </p:nvPr>
        </p:nvSpPr>
        <p:spPr>
          <a:xfrm>
            <a:off x="739775" y="1290638"/>
            <a:ext cx="7543800" cy="4237037"/>
          </a:xfrm>
        </p:spPr>
        <p:txBody>
          <a:bodyPr/>
          <a:lstStyle/>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sz="16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nl-NL" dirty="0"/>
          </a:p>
        </p:txBody>
      </p:sp>
      <p:graphicFrame>
        <p:nvGraphicFramePr>
          <p:cNvPr id="33796" name="Grafiek 5"/>
          <p:cNvGraphicFramePr>
            <a:graphicFrameLocks/>
          </p:cNvGraphicFramePr>
          <p:nvPr/>
        </p:nvGraphicFramePr>
        <p:xfrm>
          <a:off x="441325" y="995363"/>
          <a:ext cx="8505825" cy="5180012"/>
        </p:xfrm>
        <a:graphic>
          <a:graphicData uri="http://schemas.openxmlformats.org/presentationml/2006/ole">
            <p:oleObj spid="_x0000_s33796" name="Grafiek" r:id="rId4" imgW="8510754" imgH="5188146" progId="Excel.Chart.8">
              <p:embed/>
            </p:oleObj>
          </a:graphicData>
        </a:graphic>
      </p:graphicFrame>
      <p:sp>
        <p:nvSpPr>
          <p:cNvPr id="21" name="Vierkante haak links 20"/>
          <p:cNvSpPr/>
          <p:nvPr/>
        </p:nvSpPr>
        <p:spPr>
          <a:xfrm rot="5400000">
            <a:off x="1990725" y="1909763"/>
            <a:ext cx="288925" cy="720725"/>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3798" name="Tekstvak 21"/>
          <p:cNvSpPr txBox="1">
            <a:spLocks noChangeArrowheads="1"/>
          </p:cNvSpPr>
          <p:nvPr/>
        </p:nvSpPr>
        <p:spPr bwMode="auto">
          <a:xfrm>
            <a:off x="1965325" y="1841500"/>
            <a:ext cx="339725" cy="461963"/>
          </a:xfrm>
          <a:prstGeom prst="rect">
            <a:avLst/>
          </a:prstGeom>
          <a:noFill/>
          <a:ln w="9525">
            <a:noFill/>
            <a:miter lim="800000"/>
            <a:headEnd/>
            <a:tailEnd/>
          </a:ln>
        </p:spPr>
        <p:txBody>
          <a:bodyPr wrap="none">
            <a:spAutoFit/>
          </a:bodyPr>
          <a:lstStyle/>
          <a:p>
            <a:r>
              <a:rPr lang="nl-NL" altLang="nl-NL"/>
              <a:t>*</a:t>
            </a:r>
          </a:p>
        </p:txBody>
      </p:sp>
      <p:sp>
        <p:nvSpPr>
          <p:cNvPr id="7" name="Vierkante haak links 6"/>
          <p:cNvSpPr/>
          <p:nvPr/>
        </p:nvSpPr>
        <p:spPr>
          <a:xfrm rot="5400000">
            <a:off x="2252662" y="1216026"/>
            <a:ext cx="288925" cy="1244600"/>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3800" name="Tekstvak 7"/>
          <p:cNvSpPr txBox="1">
            <a:spLocks noChangeArrowheads="1"/>
          </p:cNvSpPr>
          <p:nvPr/>
        </p:nvSpPr>
        <p:spPr bwMode="auto">
          <a:xfrm>
            <a:off x="2222500" y="1376363"/>
            <a:ext cx="339725" cy="461962"/>
          </a:xfrm>
          <a:prstGeom prst="rect">
            <a:avLst/>
          </a:prstGeom>
          <a:noFill/>
          <a:ln w="9525">
            <a:noFill/>
            <a:miter lim="800000"/>
            <a:headEnd/>
            <a:tailEnd/>
          </a:ln>
        </p:spPr>
        <p:txBody>
          <a:bodyPr wrap="none">
            <a:spAutoFit/>
          </a:bodyPr>
          <a:lstStyle/>
          <a:p>
            <a:r>
              <a:rPr lang="nl-NL" altLang="nl-NL"/>
              <a:t>*</a:t>
            </a:r>
          </a:p>
        </p:txBody>
      </p:sp>
      <p:sp>
        <p:nvSpPr>
          <p:cNvPr id="9" name="Vierkante haak links 8"/>
          <p:cNvSpPr/>
          <p:nvPr/>
        </p:nvSpPr>
        <p:spPr>
          <a:xfrm rot="5400000">
            <a:off x="4524375" y="1909763"/>
            <a:ext cx="288925" cy="720725"/>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3802" name="Tekstvak 9"/>
          <p:cNvSpPr txBox="1">
            <a:spLocks noChangeArrowheads="1"/>
          </p:cNvSpPr>
          <p:nvPr/>
        </p:nvSpPr>
        <p:spPr bwMode="auto">
          <a:xfrm>
            <a:off x="4510088" y="1841500"/>
            <a:ext cx="338137" cy="461963"/>
          </a:xfrm>
          <a:prstGeom prst="rect">
            <a:avLst/>
          </a:prstGeom>
          <a:noFill/>
          <a:ln w="9525">
            <a:noFill/>
            <a:miter lim="800000"/>
            <a:headEnd/>
            <a:tailEnd/>
          </a:ln>
        </p:spPr>
        <p:txBody>
          <a:bodyPr wrap="none">
            <a:spAutoFit/>
          </a:bodyPr>
          <a:lstStyle/>
          <a:p>
            <a:r>
              <a:rPr lang="nl-NL" altLang="nl-NL"/>
              <a:t>*</a:t>
            </a:r>
          </a:p>
        </p:txBody>
      </p:sp>
      <p:sp>
        <p:nvSpPr>
          <p:cNvPr id="11" name="Vierkante haak links 10"/>
          <p:cNvSpPr/>
          <p:nvPr/>
        </p:nvSpPr>
        <p:spPr>
          <a:xfrm rot="5400000">
            <a:off x="7300912" y="1609726"/>
            <a:ext cx="288925" cy="1212850"/>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33804" name="Tekstvak 11"/>
          <p:cNvSpPr txBox="1">
            <a:spLocks noChangeArrowheads="1"/>
          </p:cNvSpPr>
          <p:nvPr/>
        </p:nvSpPr>
        <p:spPr bwMode="auto">
          <a:xfrm>
            <a:off x="7275513" y="1790700"/>
            <a:ext cx="339725" cy="461963"/>
          </a:xfrm>
          <a:prstGeom prst="rect">
            <a:avLst/>
          </a:prstGeom>
          <a:noFill/>
          <a:ln w="9525">
            <a:noFill/>
            <a:miter lim="800000"/>
            <a:headEnd/>
            <a:tailEnd/>
          </a:ln>
        </p:spPr>
        <p:txBody>
          <a:bodyPr wrap="none">
            <a:spAutoFit/>
          </a:bodyPr>
          <a:lstStyle/>
          <a:p>
            <a:r>
              <a:rPr lang="nl-NL" altLang="nl-NL"/>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Resultaten</a:t>
            </a:r>
          </a:p>
        </p:txBody>
      </p:sp>
      <p:sp>
        <p:nvSpPr>
          <p:cNvPr id="3" name="Tijdelijke aanduiding voor inhoud 2"/>
          <p:cNvSpPr>
            <a:spLocks noGrp="1"/>
          </p:cNvSpPr>
          <p:nvPr>
            <p:ph idx="1"/>
          </p:nvPr>
        </p:nvSpPr>
        <p:spPr>
          <a:xfrm>
            <a:off x="739775" y="1290638"/>
            <a:ext cx="7543800" cy="4237037"/>
          </a:xfrm>
        </p:spPr>
        <p:txBody>
          <a:bodyPr/>
          <a:lstStyle/>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sz="16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nl-NL" dirty="0"/>
          </a:p>
        </p:txBody>
      </p:sp>
      <p:graphicFrame>
        <p:nvGraphicFramePr>
          <p:cNvPr id="2" name="Tabel 1"/>
          <p:cNvGraphicFramePr>
            <a:graphicFrameLocks noGrp="1"/>
          </p:cNvGraphicFramePr>
          <p:nvPr/>
        </p:nvGraphicFramePr>
        <p:xfrm>
          <a:off x="257175" y="904875"/>
          <a:ext cx="7150100" cy="5857875"/>
        </p:xfrm>
        <a:graphic>
          <a:graphicData uri="http://schemas.openxmlformats.org/drawingml/2006/table">
            <a:tbl>
              <a:tblPr firstRow="1" firstCol="1" bandRow="1">
                <a:tableStyleId>{2D5ABB26-0587-4C30-8999-92F81FD0307C}</a:tableStyleId>
              </a:tblPr>
              <a:tblGrid>
                <a:gridCol w="1838285">
                  <a:extLst>
                    <a:ext uri="{9D8B030D-6E8A-4147-A177-3AD203B41FA5}">
                      <a16:colId xmlns:a16="http://schemas.microsoft.com/office/drawing/2014/main" xmlns="" val="20000"/>
                    </a:ext>
                  </a:extLst>
                </a:gridCol>
                <a:gridCol w="1393263">
                  <a:extLst>
                    <a:ext uri="{9D8B030D-6E8A-4147-A177-3AD203B41FA5}">
                      <a16:colId xmlns:a16="http://schemas.microsoft.com/office/drawing/2014/main" xmlns="" val="20001"/>
                    </a:ext>
                  </a:extLst>
                </a:gridCol>
                <a:gridCol w="1294246">
                  <a:extLst>
                    <a:ext uri="{9D8B030D-6E8A-4147-A177-3AD203B41FA5}">
                      <a16:colId xmlns:a16="http://schemas.microsoft.com/office/drawing/2014/main" xmlns="" val="20002"/>
                    </a:ext>
                  </a:extLst>
                </a:gridCol>
                <a:gridCol w="1294246">
                  <a:extLst>
                    <a:ext uri="{9D8B030D-6E8A-4147-A177-3AD203B41FA5}">
                      <a16:colId xmlns:a16="http://schemas.microsoft.com/office/drawing/2014/main" xmlns="" val="20003"/>
                    </a:ext>
                  </a:extLst>
                </a:gridCol>
                <a:gridCol w="1330061">
                  <a:extLst>
                    <a:ext uri="{9D8B030D-6E8A-4147-A177-3AD203B41FA5}">
                      <a16:colId xmlns:a16="http://schemas.microsoft.com/office/drawing/2014/main" xmlns="" val="20004"/>
                    </a:ext>
                  </a:extLst>
                </a:gridCol>
              </a:tblGrid>
              <a:tr h="633284">
                <a:tc>
                  <a:txBody>
                    <a:bodyPr/>
                    <a:lstStyle/>
                    <a:p>
                      <a:pPr>
                        <a:spcAft>
                          <a:spcPts val="0"/>
                        </a:spcAft>
                      </a:pPr>
                      <a:r>
                        <a:rPr lang="nl-NL" sz="1000" b="1" dirty="0" err="1">
                          <a:effectLst/>
                          <a:latin typeface="Segoe UI" panose="020B0502040204020203" pitchFamily="34" charset="0"/>
                          <a:cs typeface="Segoe UI" panose="020B0502040204020203" pitchFamily="34" charset="0"/>
                        </a:rPr>
                        <a:t>Cognitive</a:t>
                      </a:r>
                      <a:r>
                        <a:rPr lang="nl-NL" sz="1000" b="1" dirty="0">
                          <a:effectLst/>
                          <a:latin typeface="Segoe UI" panose="020B0502040204020203" pitchFamily="34" charset="0"/>
                          <a:cs typeface="Segoe UI" panose="020B0502040204020203" pitchFamily="34" charset="0"/>
                        </a:rPr>
                        <a:t> adverse event</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nchor="b"/>
                </a:tc>
                <a:tc>
                  <a:txBody>
                    <a:bodyPr/>
                    <a:lstStyle/>
                    <a:p>
                      <a:pPr algn="ctr">
                        <a:spcAft>
                          <a:spcPts val="0"/>
                        </a:spcAft>
                      </a:pPr>
                      <a:r>
                        <a:rPr lang="nl-NL" sz="1000" b="1" dirty="0">
                          <a:effectLst/>
                          <a:latin typeface="Segoe UI" panose="020B0502040204020203" pitchFamily="34" charset="0"/>
                          <a:cs typeface="Segoe UI" panose="020B0502040204020203" pitchFamily="34" charset="0"/>
                        </a:rPr>
                        <a:t>Baseline (N=32)</a:t>
                      </a:r>
                    </a:p>
                    <a:p>
                      <a:pPr algn="ctr">
                        <a:spcAft>
                          <a:spcPts val="0"/>
                        </a:spcAft>
                      </a:pPr>
                      <a:r>
                        <a:rPr lang="nl-NL" sz="1000" b="1" dirty="0" err="1">
                          <a:effectLst/>
                          <a:latin typeface="Segoe UI" panose="020B0502040204020203" pitchFamily="34" charset="0"/>
                          <a:cs typeface="Segoe UI" panose="020B0502040204020203" pitchFamily="34" charset="0"/>
                        </a:rPr>
                        <a:t>Frequency</a:t>
                      </a:r>
                      <a:r>
                        <a:rPr lang="nl-NL" sz="1000" b="1" dirty="0">
                          <a:effectLst/>
                          <a:latin typeface="Segoe UI" panose="020B0502040204020203" pitchFamily="34" charset="0"/>
                          <a:cs typeface="Segoe UI" panose="020B0502040204020203" pitchFamily="34" charset="0"/>
                        </a:rPr>
                        <a:t> (%) </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en-US" sz="1000" b="1" dirty="0">
                          <a:effectLst/>
                          <a:latin typeface="Segoe UI" panose="020B0502040204020203" pitchFamily="34" charset="0"/>
                          <a:cs typeface="Segoe UI" panose="020B0502040204020203" pitchFamily="34" charset="0"/>
                        </a:rPr>
                        <a:t>Placebo (N=32) Frequency (%) of worsening/</a:t>
                      </a:r>
                      <a:endParaRPr lang="nl-NL" sz="1000" b="1" dirty="0">
                        <a:effectLst/>
                        <a:latin typeface="Segoe UI" panose="020B0502040204020203" pitchFamily="34" charset="0"/>
                        <a:cs typeface="Segoe UI" panose="020B0502040204020203" pitchFamily="34" charset="0"/>
                      </a:endParaRPr>
                    </a:p>
                    <a:p>
                      <a:pPr algn="ctr">
                        <a:spcAft>
                          <a:spcPts val="0"/>
                        </a:spcAft>
                      </a:pPr>
                      <a:r>
                        <a:rPr lang="nl-NL" sz="1000" b="1" dirty="0" err="1">
                          <a:effectLst/>
                          <a:latin typeface="Segoe UI" panose="020B0502040204020203" pitchFamily="34" charset="0"/>
                          <a:cs typeface="Segoe UI" panose="020B0502040204020203" pitchFamily="34" charset="0"/>
                        </a:rPr>
                        <a:t>improvement</a:t>
                      </a:r>
                      <a:r>
                        <a:rPr lang="nl-NL" sz="1000" b="1" dirty="0">
                          <a:effectLst/>
                          <a:latin typeface="Segoe UI" panose="020B0502040204020203" pitchFamily="34" charset="0"/>
                          <a:cs typeface="Segoe UI" panose="020B0502040204020203" pitchFamily="34" charset="0"/>
                        </a:rPr>
                        <a:t>*</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en-US" sz="1000" b="1" dirty="0">
                          <a:effectLst/>
                          <a:latin typeface="Segoe UI" panose="020B0502040204020203" pitchFamily="34" charset="0"/>
                          <a:cs typeface="Segoe UI" panose="020B0502040204020203" pitchFamily="34" charset="0"/>
                        </a:rPr>
                        <a:t>1 mg (N=32)</a:t>
                      </a:r>
                      <a:endParaRPr lang="nl-NL" sz="1000" b="1" dirty="0">
                        <a:effectLst/>
                        <a:latin typeface="Segoe UI" panose="020B0502040204020203" pitchFamily="34" charset="0"/>
                        <a:cs typeface="Segoe UI" panose="020B0502040204020203" pitchFamily="34" charset="0"/>
                      </a:endParaRPr>
                    </a:p>
                    <a:p>
                      <a:pPr algn="ctr">
                        <a:spcAft>
                          <a:spcPts val="0"/>
                        </a:spcAft>
                      </a:pPr>
                      <a:r>
                        <a:rPr lang="en-US" sz="1000" b="1" dirty="0">
                          <a:effectLst/>
                          <a:latin typeface="Segoe UI" panose="020B0502040204020203" pitchFamily="34" charset="0"/>
                          <a:cs typeface="Segoe UI" panose="020B0502040204020203" pitchFamily="34" charset="0"/>
                        </a:rPr>
                        <a:t>Frequency (%) of worsening/</a:t>
                      </a:r>
                      <a:endParaRPr lang="nl-NL" sz="1000" b="1" dirty="0">
                        <a:effectLst/>
                        <a:latin typeface="Segoe UI" panose="020B0502040204020203" pitchFamily="34" charset="0"/>
                        <a:cs typeface="Segoe UI" panose="020B0502040204020203" pitchFamily="34" charset="0"/>
                      </a:endParaRPr>
                    </a:p>
                    <a:p>
                      <a:pPr algn="ctr">
                        <a:spcAft>
                          <a:spcPts val="0"/>
                        </a:spcAft>
                      </a:pPr>
                      <a:r>
                        <a:rPr lang="nl-NL" sz="1000" b="1" dirty="0" err="1">
                          <a:effectLst/>
                          <a:latin typeface="Segoe UI" panose="020B0502040204020203" pitchFamily="34" charset="0"/>
                          <a:cs typeface="Segoe UI" panose="020B0502040204020203" pitchFamily="34" charset="0"/>
                        </a:rPr>
                        <a:t>improvement</a:t>
                      </a:r>
                      <a:r>
                        <a:rPr lang="nl-NL" sz="1000" b="1" dirty="0">
                          <a:effectLst/>
                          <a:latin typeface="Segoe UI" panose="020B0502040204020203" pitchFamily="34" charset="0"/>
                          <a:cs typeface="Segoe UI" panose="020B0502040204020203" pitchFamily="34" charset="0"/>
                        </a:rPr>
                        <a:t>*</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en-US" sz="1000" b="1" dirty="0">
                          <a:effectLst/>
                          <a:latin typeface="Segoe UI" panose="020B0502040204020203" pitchFamily="34" charset="0"/>
                          <a:cs typeface="Segoe UI" panose="020B0502040204020203" pitchFamily="34" charset="0"/>
                        </a:rPr>
                        <a:t>2 mg (N=23)</a:t>
                      </a:r>
                      <a:endParaRPr lang="nl-NL" sz="1000" b="1" dirty="0">
                        <a:effectLst/>
                        <a:latin typeface="Segoe UI" panose="020B0502040204020203" pitchFamily="34" charset="0"/>
                        <a:cs typeface="Segoe UI" panose="020B0502040204020203" pitchFamily="34" charset="0"/>
                      </a:endParaRPr>
                    </a:p>
                    <a:p>
                      <a:pPr algn="ctr">
                        <a:spcAft>
                          <a:spcPts val="0"/>
                        </a:spcAft>
                      </a:pPr>
                      <a:r>
                        <a:rPr lang="en-US" sz="1000" b="1" dirty="0">
                          <a:effectLst/>
                          <a:latin typeface="Segoe UI" panose="020B0502040204020203" pitchFamily="34" charset="0"/>
                          <a:cs typeface="Segoe UI" panose="020B0502040204020203" pitchFamily="34" charset="0"/>
                        </a:rPr>
                        <a:t>Frequency (%) of worsening/</a:t>
                      </a:r>
                      <a:endParaRPr lang="nl-NL" sz="1000" b="1" dirty="0">
                        <a:effectLst/>
                        <a:latin typeface="Segoe UI" panose="020B0502040204020203" pitchFamily="34" charset="0"/>
                        <a:cs typeface="Segoe UI" panose="020B0502040204020203" pitchFamily="34" charset="0"/>
                      </a:endParaRPr>
                    </a:p>
                    <a:p>
                      <a:pPr algn="ctr">
                        <a:spcAft>
                          <a:spcPts val="0"/>
                        </a:spcAft>
                      </a:pPr>
                      <a:r>
                        <a:rPr lang="nl-NL" sz="1000" b="1" dirty="0" err="1">
                          <a:effectLst/>
                          <a:latin typeface="Segoe UI" panose="020B0502040204020203" pitchFamily="34" charset="0"/>
                          <a:cs typeface="Segoe UI" panose="020B0502040204020203" pitchFamily="34" charset="0"/>
                        </a:rPr>
                        <a:t>improvement</a:t>
                      </a:r>
                      <a:r>
                        <a:rPr lang="nl-NL" sz="1000" b="1" dirty="0">
                          <a:effectLst/>
                          <a:latin typeface="Segoe UI" panose="020B0502040204020203" pitchFamily="34" charset="0"/>
                          <a:cs typeface="Segoe UI" panose="020B0502040204020203" pitchFamily="34" charset="0"/>
                        </a:rPr>
                        <a:t>*</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0"/>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Concentration</a:t>
                      </a:r>
                      <a:r>
                        <a:rPr lang="nl-NL" sz="1000" dirty="0">
                          <a:effectLst/>
                          <a:latin typeface="Segoe UI" panose="020B0502040204020203" pitchFamily="34" charset="0"/>
                          <a:cs typeface="Segoe UI" panose="020B0502040204020203" pitchFamily="34" charset="0"/>
                        </a:rPr>
                        <a:t> </a:t>
                      </a:r>
                      <a:r>
                        <a:rPr lang="nl-NL" sz="1000" dirty="0" err="1">
                          <a:effectLst/>
                          <a:latin typeface="Segoe UI" panose="020B0502040204020203" pitchFamily="34" charset="0"/>
                          <a:cs typeface="Segoe UI" panose="020B0502040204020203" pitchFamily="34" charset="0"/>
                        </a:rPr>
                        <a:t>problems</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87.5</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1"/>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Asthenia</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84.4</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2"/>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Drowsiness</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84.4</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3"/>
                  </a:ext>
                </a:extLst>
              </a:tr>
              <a:tr h="158321">
                <a:tc>
                  <a:txBody>
                    <a:bodyPr/>
                    <a:lstStyle/>
                    <a:p>
                      <a:pPr>
                        <a:spcAft>
                          <a:spcPts val="0"/>
                        </a:spcAft>
                      </a:pPr>
                      <a:r>
                        <a:rPr lang="nl-NL" sz="1000" dirty="0">
                          <a:effectLst/>
                          <a:latin typeface="Segoe UI" panose="020B0502040204020203" pitchFamily="34" charset="0"/>
                          <a:cs typeface="Segoe UI" panose="020B0502040204020203" pitchFamily="34" charset="0"/>
                        </a:rPr>
                        <a:t>Memory </a:t>
                      </a:r>
                      <a:r>
                        <a:rPr lang="nl-NL" sz="1000" dirty="0" err="1">
                          <a:effectLst/>
                          <a:latin typeface="Segoe UI" panose="020B0502040204020203" pitchFamily="34" charset="0"/>
                          <a:cs typeface="Segoe UI" panose="020B0502040204020203" pitchFamily="34" charset="0"/>
                        </a:rPr>
                        <a:t>impairment</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75.0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4"/>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Accomodation</a:t>
                      </a:r>
                      <a:r>
                        <a:rPr lang="nl-NL" sz="1000" dirty="0">
                          <a:effectLst/>
                          <a:latin typeface="Segoe UI" panose="020B0502040204020203" pitchFamily="34" charset="0"/>
                          <a:cs typeface="Segoe UI" panose="020B0502040204020203" pitchFamily="34" charset="0"/>
                        </a:rPr>
                        <a:t> </a:t>
                      </a:r>
                      <a:r>
                        <a:rPr lang="nl-NL" sz="1000" dirty="0" err="1">
                          <a:effectLst/>
                          <a:latin typeface="Segoe UI" panose="020B0502040204020203" pitchFamily="34" charset="0"/>
                          <a:cs typeface="Segoe UI" panose="020B0502040204020203" pitchFamily="34" charset="0"/>
                        </a:rPr>
                        <a:t>disturbances</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25.0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5"/>
                  </a:ext>
                </a:extLst>
              </a:tr>
              <a:tr h="158321">
                <a:tc>
                  <a:txBody>
                    <a:bodyPr/>
                    <a:lstStyle/>
                    <a:p>
                      <a:pPr>
                        <a:spcAft>
                          <a:spcPts val="0"/>
                        </a:spcAft>
                      </a:pPr>
                      <a:r>
                        <a:rPr lang="nl-NL" sz="1000" b="1" dirty="0" err="1">
                          <a:effectLst/>
                          <a:latin typeface="Segoe UI" panose="020B0502040204020203" pitchFamily="34" charset="0"/>
                          <a:cs typeface="Segoe UI" panose="020B0502040204020203" pitchFamily="34" charset="0"/>
                        </a:rPr>
                        <a:t>Other</a:t>
                      </a:r>
                      <a:r>
                        <a:rPr lang="nl-NL" sz="1000" b="1" dirty="0">
                          <a:effectLst/>
                          <a:latin typeface="Segoe UI" panose="020B0502040204020203" pitchFamily="34" charset="0"/>
                          <a:cs typeface="Segoe UI" panose="020B0502040204020203" pitchFamily="34" charset="0"/>
                        </a:rPr>
                        <a:t> </a:t>
                      </a:r>
                      <a:r>
                        <a:rPr lang="nl-NL" sz="1000" b="1" dirty="0" err="1">
                          <a:effectLst/>
                          <a:latin typeface="Segoe UI" panose="020B0502040204020203" pitchFamily="34" charset="0"/>
                          <a:cs typeface="Segoe UI" panose="020B0502040204020203" pitchFamily="34" charset="0"/>
                        </a:rPr>
                        <a:t>central</a:t>
                      </a:r>
                      <a:r>
                        <a:rPr lang="nl-NL" sz="1000" b="1" dirty="0">
                          <a:effectLst/>
                          <a:latin typeface="Segoe UI" panose="020B0502040204020203" pitchFamily="34" charset="0"/>
                          <a:cs typeface="Segoe UI" panose="020B0502040204020203" pitchFamily="34" charset="0"/>
                        </a:rPr>
                        <a:t> adverse events</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6"/>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Nervousness</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62.5</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4.3/4.3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7"/>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Prolonged</a:t>
                      </a:r>
                      <a:r>
                        <a:rPr lang="nl-NL" sz="1000" dirty="0">
                          <a:effectLst/>
                          <a:latin typeface="Segoe UI" panose="020B0502040204020203" pitchFamily="34" charset="0"/>
                          <a:cs typeface="Segoe UI" panose="020B0502040204020203" pitchFamily="34" charset="0"/>
                        </a:rPr>
                        <a:t> </a:t>
                      </a:r>
                      <a:r>
                        <a:rPr lang="nl-NL" sz="1000" dirty="0" err="1">
                          <a:effectLst/>
                          <a:latin typeface="Segoe UI" panose="020B0502040204020203" pitchFamily="34" charset="0"/>
                          <a:cs typeface="Segoe UI" panose="020B0502040204020203" pitchFamily="34" charset="0"/>
                        </a:rPr>
                        <a:t>night</a:t>
                      </a:r>
                      <a:r>
                        <a:rPr lang="nl-NL" sz="1000" dirty="0">
                          <a:effectLst/>
                          <a:latin typeface="Segoe UI" panose="020B0502040204020203" pitchFamily="34" charset="0"/>
                          <a:cs typeface="Segoe UI" panose="020B0502040204020203" pitchFamily="34" charset="0"/>
                        </a:rPr>
                        <a:t> sleep</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78.1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8"/>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Shortened</a:t>
                      </a:r>
                      <a:r>
                        <a:rPr lang="nl-NL" sz="1000" dirty="0">
                          <a:effectLst/>
                          <a:latin typeface="Segoe UI" panose="020B0502040204020203" pitchFamily="34" charset="0"/>
                          <a:cs typeface="Segoe UI" panose="020B0502040204020203" pitchFamily="34" charset="0"/>
                        </a:rPr>
                        <a:t> sleep</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18.8</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3.1/0.0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4.3/0.0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9"/>
                  </a:ext>
                </a:extLst>
              </a:tr>
              <a:tr h="158321">
                <a:tc>
                  <a:txBody>
                    <a:bodyPr/>
                    <a:lstStyle/>
                    <a:p>
                      <a:pPr>
                        <a:spcAft>
                          <a:spcPts val="0"/>
                        </a:spcAft>
                      </a:pPr>
                      <a:r>
                        <a:rPr lang="en-US" sz="1000" dirty="0">
                          <a:effectLst/>
                          <a:latin typeface="Segoe UI" panose="020B0502040204020203" pitchFamily="34" charset="0"/>
                          <a:cs typeface="Segoe UI" panose="020B0502040204020203" pitchFamily="34" charset="0"/>
                        </a:rPr>
                        <a:t>More dreams during night sleep</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53.1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3.1/3.1</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0.0/9.4</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0"/>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Headache</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15.6</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6.3/3.1</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1"/>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Dizziness</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50.0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0.0/6.3</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2"/>
                  </a:ext>
                </a:extLst>
              </a:tr>
              <a:tr h="158321">
                <a:tc gridSpan="5">
                  <a:txBody>
                    <a:bodyPr/>
                    <a:lstStyle/>
                    <a:p>
                      <a:pPr>
                        <a:spcAft>
                          <a:spcPts val="0"/>
                        </a:spcAft>
                      </a:pPr>
                      <a:r>
                        <a:rPr lang="nl-NL" sz="1000" b="1" dirty="0" err="1">
                          <a:effectLst/>
                          <a:latin typeface="Segoe UI" panose="020B0502040204020203" pitchFamily="34" charset="0"/>
                          <a:cs typeface="Segoe UI" panose="020B0502040204020203" pitchFamily="34" charset="0"/>
                        </a:rPr>
                        <a:t>Peripheral</a:t>
                      </a:r>
                      <a:r>
                        <a:rPr lang="nl-NL" sz="1000" b="1" dirty="0">
                          <a:effectLst/>
                          <a:latin typeface="Segoe UI" panose="020B0502040204020203" pitchFamily="34" charset="0"/>
                          <a:cs typeface="Segoe UI" panose="020B0502040204020203" pitchFamily="34" charset="0"/>
                        </a:rPr>
                        <a:t> </a:t>
                      </a:r>
                      <a:r>
                        <a:rPr lang="nl-NL" sz="1000" b="1" dirty="0" err="1">
                          <a:effectLst/>
                          <a:latin typeface="Segoe UI" panose="020B0502040204020203" pitchFamily="34" charset="0"/>
                          <a:cs typeface="Segoe UI" panose="020B0502040204020203" pitchFamily="34" charset="0"/>
                        </a:rPr>
                        <a:t>anticholinergic</a:t>
                      </a:r>
                      <a:r>
                        <a:rPr lang="nl-NL" sz="1000" b="1" dirty="0">
                          <a:effectLst/>
                          <a:latin typeface="Segoe UI" panose="020B0502040204020203" pitchFamily="34" charset="0"/>
                          <a:cs typeface="Segoe UI" panose="020B0502040204020203" pitchFamily="34" charset="0"/>
                        </a:rPr>
                        <a:t> adverse events</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0013"/>
                  </a:ext>
                </a:extLst>
              </a:tr>
              <a:tr h="158321">
                <a:tc>
                  <a:txBody>
                    <a:bodyPr/>
                    <a:lstStyle/>
                    <a:p>
                      <a:pPr>
                        <a:spcAft>
                          <a:spcPts val="0"/>
                        </a:spcAft>
                      </a:pPr>
                      <a:r>
                        <a:rPr lang="nl-NL" sz="1000" dirty="0" err="1">
                          <a:effectLst/>
                          <a:latin typeface="Segoe UI" panose="020B0502040204020203" pitchFamily="34" charset="0"/>
                          <a:cs typeface="Segoe UI" panose="020B0502040204020203" pitchFamily="34" charset="0"/>
                        </a:rPr>
                        <a:t>Xerostomia</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37.5</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6.3/0.0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6.3/6.3</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8.7/4.3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4"/>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Constipation</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50.0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0.0/6.3</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0.0/4.3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5"/>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Miction disorders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6"/>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Palpitations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25.0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3.1/0.0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7"/>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Decreased diaphoresis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15.6</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0.0/3.1</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8"/>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Vaginal dryness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18.2</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a</a:t>
                      </a: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a</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a:t>
                      </a:r>
                      <a:r>
                        <a:rPr lang="nl-NL" sz="1000" baseline="30000" dirty="0">
                          <a:effectLst/>
                          <a:latin typeface="Segoe UI" panose="020B0502040204020203" pitchFamily="34" charset="0"/>
                          <a:cs typeface="Segoe UI" panose="020B0502040204020203" pitchFamily="34" charset="0"/>
                        </a:rPr>
                        <a:t>a</a:t>
                      </a:r>
                      <a:r>
                        <a:rPr lang="nl-NL" sz="1000" dirty="0">
                          <a:effectLst/>
                          <a:latin typeface="Segoe UI" panose="020B0502040204020203" pitchFamily="34" charset="0"/>
                          <a:cs typeface="Segoe UI" panose="020B0502040204020203" pitchFamily="34" charset="0"/>
                        </a:rPr>
                        <a:t>/0.0</a:t>
                      </a:r>
                      <a:r>
                        <a:rPr lang="nl-NL" sz="1000" baseline="30000" dirty="0">
                          <a:effectLst/>
                          <a:latin typeface="Segoe UI" panose="020B0502040204020203" pitchFamily="34" charset="0"/>
                          <a:cs typeface="Segoe UI" panose="020B0502040204020203" pitchFamily="34" charset="0"/>
                        </a:rPr>
                        <a:t>a</a:t>
                      </a:r>
                      <a:r>
                        <a:rPr lang="nl-NL" sz="1000" dirty="0">
                          <a:effectLst/>
                          <a:latin typeface="Segoe UI" panose="020B0502040204020203" pitchFamily="34" charset="0"/>
                          <a:cs typeface="Segoe UI" panose="020B0502040204020203" pitchFamily="34" charset="0"/>
                        </a:rPr>
                        <a:t> </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c</a:t>
                      </a: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a</a:t>
                      </a: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9"/>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Blurred vision</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28.1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0"/>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Skin dryness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18.8</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1"/>
                  </a:ext>
                </a:extLst>
              </a:tr>
              <a:tr h="158321">
                <a:tc>
                  <a:txBody>
                    <a:bodyPr/>
                    <a:lstStyle/>
                    <a:p>
                      <a:pPr>
                        <a:spcAft>
                          <a:spcPts val="0"/>
                        </a:spcAft>
                      </a:pPr>
                      <a:r>
                        <a:rPr lang="nl-NL" sz="1000" b="1" dirty="0" err="1">
                          <a:effectLst/>
                          <a:latin typeface="Segoe UI" panose="020B0502040204020203" pitchFamily="34" charset="0"/>
                          <a:cs typeface="Segoe UI" panose="020B0502040204020203" pitchFamily="34" charset="0"/>
                        </a:rPr>
                        <a:t>Other</a:t>
                      </a:r>
                      <a:r>
                        <a:rPr lang="nl-NL" sz="1000" b="1" dirty="0">
                          <a:effectLst/>
                          <a:latin typeface="Segoe UI" panose="020B0502040204020203" pitchFamily="34" charset="0"/>
                          <a:cs typeface="Segoe UI" panose="020B0502040204020203" pitchFamily="34" charset="0"/>
                        </a:rPr>
                        <a:t> adverse event</a:t>
                      </a:r>
                      <a:endParaRPr lang="nl-NL" sz="10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 </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2"/>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Nausea and vomiting</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34.4</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3"/>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Diarrhea</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25.0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4"/>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Polyuria and polydipsia</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50.0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5"/>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Orthostatic hypotension</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71.9</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9.4/0.0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6"/>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Diaphoresis</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50.0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9.4/0.0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4.3/0.0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7"/>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Skin rash</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18.8</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8"/>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Pruritis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15.6</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29"/>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Photosensitivity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12.5</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0.0/3.1</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30"/>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Erectile dysfunction </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23.8</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b</a:t>
                      </a:r>
                      <a:r>
                        <a:rPr lang="nl-NL" sz="1000">
                          <a:effectLst/>
                          <a:latin typeface="Segoe UI" panose="020B0502040204020203" pitchFamily="34" charset="0"/>
                          <a:cs typeface="Segoe UI" panose="020B0502040204020203" pitchFamily="34" charset="0"/>
                        </a:rPr>
                        <a:t>/6.3</a:t>
                      </a:r>
                      <a:r>
                        <a:rPr lang="nl-NL" sz="1000" baseline="30000">
                          <a:effectLst/>
                          <a:latin typeface="Segoe UI" panose="020B0502040204020203" pitchFamily="34" charset="0"/>
                          <a:cs typeface="Segoe UI" panose="020B0502040204020203" pitchFamily="34" charset="0"/>
                        </a:rPr>
                        <a:t>b</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4.8</a:t>
                      </a:r>
                      <a:r>
                        <a:rPr lang="nl-NL" sz="1000" baseline="30000">
                          <a:effectLst/>
                          <a:latin typeface="Segoe UI" panose="020B0502040204020203" pitchFamily="34" charset="0"/>
                          <a:cs typeface="Segoe UI" panose="020B0502040204020203" pitchFamily="34" charset="0"/>
                        </a:rPr>
                        <a:t>b</a:t>
                      </a:r>
                      <a:r>
                        <a:rPr lang="nl-NL" sz="1000">
                          <a:effectLst/>
                          <a:latin typeface="Segoe UI" panose="020B0502040204020203" pitchFamily="34" charset="0"/>
                          <a:cs typeface="Segoe UI" panose="020B0502040204020203" pitchFamily="34" charset="0"/>
                        </a:rPr>
                        <a:t>/0.0</a:t>
                      </a:r>
                      <a:r>
                        <a:rPr lang="nl-NL" sz="1000" baseline="30000">
                          <a:effectLst/>
                          <a:latin typeface="Segoe UI" panose="020B0502040204020203" pitchFamily="34" charset="0"/>
                          <a:cs typeface="Segoe UI" panose="020B0502040204020203" pitchFamily="34" charset="0"/>
                        </a:rPr>
                        <a:t>b</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a:t>
                      </a:r>
                      <a:r>
                        <a:rPr lang="nl-NL" sz="1000" baseline="30000" dirty="0">
                          <a:effectLst/>
                          <a:latin typeface="Segoe UI" panose="020B0502040204020203" pitchFamily="34" charset="0"/>
                          <a:cs typeface="Segoe UI" panose="020B0502040204020203" pitchFamily="34" charset="0"/>
                        </a:rPr>
                        <a:t>d</a:t>
                      </a:r>
                      <a:r>
                        <a:rPr lang="nl-NL" sz="1000" dirty="0">
                          <a:effectLst/>
                          <a:latin typeface="Segoe UI" panose="020B0502040204020203" pitchFamily="34" charset="0"/>
                          <a:cs typeface="Segoe UI" panose="020B0502040204020203" pitchFamily="34" charset="0"/>
                        </a:rPr>
                        <a:t>/0.0</a:t>
                      </a:r>
                      <a:r>
                        <a:rPr lang="nl-NL" sz="1000" baseline="30000" dirty="0">
                          <a:effectLst/>
                          <a:latin typeface="Segoe UI" panose="020B0502040204020203" pitchFamily="34" charset="0"/>
                          <a:cs typeface="Segoe UI" panose="020B0502040204020203" pitchFamily="34" charset="0"/>
                        </a:rPr>
                        <a:t>d</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31"/>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Impaired taste</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6.3</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3.1/3.1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0.0/3.1</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32"/>
                  </a:ext>
                </a:extLst>
              </a:tr>
              <a:tr h="158321">
                <a:tc>
                  <a:txBody>
                    <a:bodyPr/>
                    <a:lstStyle/>
                    <a:p>
                      <a:pPr>
                        <a:spcAft>
                          <a:spcPts val="0"/>
                        </a:spcAft>
                      </a:pPr>
                      <a:r>
                        <a:rPr lang="nl-NL" sz="1000">
                          <a:effectLst/>
                          <a:latin typeface="Segoe UI" panose="020B0502040204020203" pitchFamily="34" charset="0"/>
                          <a:cs typeface="Segoe UI" panose="020B0502040204020203" pitchFamily="34" charset="0"/>
                        </a:rPr>
                        <a:t>Flushing</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15.6</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a:effectLst/>
                          <a:latin typeface="Segoe UI" panose="020B0502040204020203" pitchFamily="34" charset="0"/>
                          <a:cs typeface="Segoe UI" panose="020B0502040204020203" pitchFamily="34" charset="0"/>
                        </a:rPr>
                        <a:t>0.0/0.0</a:t>
                      </a:r>
                      <a:endParaRPr lang="nl-NL" sz="10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000" dirty="0">
                          <a:effectLst/>
                          <a:latin typeface="Segoe UI" panose="020B0502040204020203" pitchFamily="34" charset="0"/>
                          <a:cs typeface="Segoe UI" panose="020B0502040204020203" pitchFamily="34" charset="0"/>
                        </a:rPr>
                        <a:t>0.0/0.0</a:t>
                      </a:r>
                      <a:endParaRPr lang="nl-NL" sz="10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33"/>
                  </a:ext>
                </a:extLst>
              </a:tr>
            </a:tbl>
          </a:graphicData>
        </a:graphic>
      </p:graphicFrame>
      <p:sp>
        <p:nvSpPr>
          <p:cNvPr id="4" name="Rechthoek 3"/>
          <p:cNvSpPr/>
          <p:nvPr/>
        </p:nvSpPr>
        <p:spPr>
          <a:xfrm>
            <a:off x="6497638" y="1536700"/>
            <a:ext cx="296862" cy="8128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6" name="Rechthoek 5"/>
          <p:cNvSpPr/>
          <p:nvPr/>
        </p:nvSpPr>
        <p:spPr>
          <a:xfrm>
            <a:off x="5164138" y="1536700"/>
            <a:ext cx="296862" cy="8128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5" name="Rechthoek 4"/>
          <p:cNvSpPr/>
          <p:nvPr/>
        </p:nvSpPr>
        <p:spPr>
          <a:xfrm>
            <a:off x="203200" y="1338263"/>
            <a:ext cx="1541463" cy="23177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7" name="Rechthoek 6"/>
          <p:cNvSpPr/>
          <p:nvPr/>
        </p:nvSpPr>
        <p:spPr>
          <a:xfrm>
            <a:off x="5214938" y="2493963"/>
            <a:ext cx="200025" cy="147637"/>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9" name="Rechthoek 8"/>
          <p:cNvSpPr/>
          <p:nvPr/>
        </p:nvSpPr>
        <p:spPr>
          <a:xfrm>
            <a:off x="5227638" y="2808288"/>
            <a:ext cx="200025" cy="149225"/>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0" name="Rechthoek 9"/>
          <p:cNvSpPr/>
          <p:nvPr/>
        </p:nvSpPr>
        <p:spPr>
          <a:xfrm>
            <a:off x="5224463" y="3111500"/>
            <a:ext cx="198437" cy="147638"/>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1" name="Rechthoek 10"/>
          <p:cNvSpPr/>
          <p:nvPr/>
        </p:nvSpPr>
        <p:spPr>
          <a:xfrm>
            <a:off x="6546850" y="2489200"/>
            <a:ext cx="198438" cy="147638"/>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2" name="Rechthoek 11"/>
          <p:cNvSpPr/>
          <p:nvPr/>
        </p:nvSpPr>
        <p:spPr>
          <a:xfrm>
            <a:off x="6546850" y="2808288"/>
            <a:ext cx="198438" cy="149225"/>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3" name="Rechthoek 12"/>
          <p:cNvSpPr/>
          <p:nvPr/>
        </p:nvSpPr>
        <p:spPr>
          <a:xfrm>
            <a:off x="6546850" y="3598863"/>
            <a:ext cx="198438" cy="147637"/>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4" name="Rechthoek 13"/>
          <p:cNvSpPr/>
          <p:nvPr/>
        </p:nvSpPr>
        <p:spPr>
          <a:xfrm>
            <a:off x="5227638" y="3598863"/>
            <a:ext cx="200025" cy="147637"/>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5" name="Rechthoek 14"/>
          <p:cNvSpPr/>
          <p:nvPr/>
        </p:nvSpPr>
        <p:spPr>
          <a:xfrm>
            <a:off x="6546850" y="5667375"/>
            <a:ext cx="198438" cy="147638"/>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6" name="Rechthoek 15"/>
          <p:cNvSpPr/>
          <p:nvPr/>
        </p:nvSpPr>
        <p:spPr>
          <a:xfrm>
            <a:off x="5173663" y="6270625"/>
            <a:ext cx="198437" cy="147638"/>
          </a:xfrm>
          <a:prstGeom prst="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Discussie</a:t>
            </a:r>
          </a:p>
        </p:txBody>
      </p:sp>
      <p:sp>
        <p:nvSpPr>
          <p:cNvPr id="32771" name="Tijdelijke aanduiding voor inhoud 2"/>
          <p:cNvSpPr>
            <a:spLocks noGrp="1"/>
          </p:cNvSpPr>
          <p:nvPr>
            <p:ph idx="1"/>
          </p:nvPr>
        </p:nvSpPr>
        <p:spPr bwMode="auto">
          <a:xfrm>
            <a:off x="739775" y="1290638"/>
            <a:ext cx="7543800" cy="42370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eaLnBrk="1" hangingPunct="1">
              <a:defRPr/>
            </a:pPr>
            <a:r>
              <a:rPr lang="en-US" sz="2400" dirty="0" err="1"/>
              <a:t>Verschillen</a:t>
            </a:r>
            <a:r>
              <a:rPr lang="en-US" sz="2400" dirty="0"/>
              <a:t> in MSQ scores </a:t>
            </a:r>
            <a:r>
              <a:rPr lang="en-US" sz="2400" dirty="0" err="1"/>
              <a:t>waren</a:t>
            </a:r>
            <a:r>
              <a:rPr lang="en-US" sz="2400" dirty="0"/>
              <a:t> </a:t>
            </a:r>
            <a:r>
              <a:rPr lang="en-US" sz="2400" dirty="0" err="1"/>
              <a:t>niet</a:t>
            </a:r>
            <a:r>
              <a:rPr lang="en-US" sz="2400" dirty="0"/>
              <a:t> significant </a:t>
            </a:r>
            <a:r>
              <a:rPr lang="en-US" sz="2400" dirty="0" err="1"/>
              <a:t>na</a:t>
            </a:r>
            <a:r>
              <a:rPr lang="en-US" sz="2400" dirty="0"/>
              <a:t> glycopyrronium </a:t>
            </a:r>
            <a:r>
              <a:rPr lang="en-US" sz="2400" dirty="0" err="1"/>
              <a:t>interventies</a:t>
            </a:r>
            <a:endParaRPr lang="en-US" sz="2400" dirty="0"/>
          </a:p>
          <a:p>
            <a:pPr marL="800100" lvl="1" eaLnBrk="1" hangingPunct="1">
              <a:defRPr/>
            </a:pPr>
            <a:r>
              <a:rPr lang="en-US" dirty="0"/>
              <a:t>Te </a:t>
            </a:r>
            <a:r>
              <a:rPr lang="en-US" dirty="0" err="1"/>
              <a:t>verklaren</a:t>
            </a:r>
            <a:r>
              <a:rPr lang="en-US" dirty="0"/>
              <a:t> door </a:t>
            </a:r>
            <a:r>
              <a:rPr lang="en-US" dirty="0" err="1"/>
              <a:t>een</a:t>
            </a:r>
            <a:r>
              <a:rPr lang="en-US" dirty="0"/>
              <a:t> reeds </a:t>
            </a:r>
            <a:r>
              <a:rPr lang="en-US" dirty="0" err="1"/>
              <a:t>hoge</a:t>
            </a:r>
            <a:r>
              <a:rPr lang="en-US" dirty="0"/>
              <a:t> mate van </a:t>
            </a:r>
            <a:r>
              <a:rPr lang="en-US" dirty="0" err="1"/>
              <a:t>tevredenheid</a:t>
            </a:r>
            <a:r>
              <a:rPr lang="en-US" dirty="0"/>
              <a:t> </a:t>
            </a:r>
            <a:r>
              <a:rPr lang="en-US" dirty="0" err="1"/>
              <a:t>t.a.v</a:t>
            </a:r>
            <a:r>
              <a:rPr lang="en-US" dirty="0"/>
              <a:t>. clozapine </a:t>
            </a:r>
            <a:r>
              <a:rPr lang="en-US" dirty="0" err="1"/>
              <a:t>therapie</a:t>
            </a:r>
            <a:r>
              <a:rPr lang="en-US" dirty="0"/>
              <a:t> op baseline</a:t>
            </a:r>
          </a:p>
          <a:p>
            <a:pPr marL="800100" lvl="1" eaLnBrk="1" hangingPunct="1">
              <a:defRPr/>
            </a:pPr>
            <a:endParaRPr lang="nl-NL" altLang="nl-NL" dirty="0">
              <a:latin typeface="Segoe UI" panose="020B0502040204020203" pitchFamily="34" charset="0"/>
              <a:ea typeface="ＭＳ Ｐゴシック" panose="020B0600070205080204" pitchFamily="34" charset="-128"/>
            </a:endParaRPr>
          </a:p>
          <a:p>
            <a:pPr eaLnBrk="1" hangingPunct="1">
              <a:lnSpc>
                <a:spcPct val="90000"/>
              </a:lnSpc>
              <a:defRPr/>
            </a:pPr>
            <a:r>
              <a:rPr lang="nl-NL" altLang="nl-NL" dirty="0">
                <a:latin typeface="Segoe UI" panose="020B0502040204020203" pitchFamily="34" charset="0"/>
                <a:ea typeface="ＭＳ Ｐゴシック" panose="020B0600070205080204" pitchFamily="34" charset="-128"/>
                <a:cs typeface="Segoe UI" panose="020B0502040204020203" pitchFamily="34" charset="0"/>
              </a:rPr>
              <a:t>1 mg glycopyrronium waarschijnlijk effectiever dan placebo, maar niet significant effectiever (RR=3, p=0.289)</a:t>
            </a:r>
          </a:p>
          <a:p>
            <a:pPr lvl="1" eaLnBrk="1" hangingPunct="1">
              <a:lnSpc>
                <a:spcPct val="90000"/>
              </a:lnSpc>
              <a:defRPr/>
            </a:pPr>
            <a:r>
              <a:rPr lang="nl-NL" altLang="nl-NL" sz="2200" dirty="0">
                <a:latin typeface="Segoe UI" panose="020B0502040204020203" pitchFamily="34" charset="0"/>
                <a:ea typeface="ＭＳ Ｐゴシック" panose="020B0600070205080204" pitchFamily="34" charset="-128"/>
                <a:cs typeface="Segoe UI" panose="020B0502040204020203" pitchFamily="34" charset="0"/>
              </a:rPr>
              <a:t>Vanwege power failure</a:t>
            </a:r>
          </a:p>
          <a:p>
            <a:pPr lvl="1" eaLnBrk="1" hangingPunct="1">
              <a:lnSpc>
                <a:spcPct val="90000"/>
              </a:lnSpc>
              <a:defRPr/>
            </a:pPr>
            <a:r>
              <a:rPr lang="nl-NL" altLang="nl-NL" sz="2200" dirty="0">
                <a:latin typeface="Segoe UI" panose="020B0502040204020203" pitchFamily="34" charset="0"/>
                <a:ea typeface="ＭＳ Ｐゴシック" panose="020B0600070205080204" pitchFamily="34" charset="-128"/>
                <a:cs typeface="Segoe UI" panose="020B0502040204020203" pitchFamily="34" charset="0"/>
              </a:rPr>
              <a:t>Dosis-effect relatie</a:t>
            </a:r>
          </a:p>
          <a:p>
            <a:pPr lvl="1" eaLnBrk="1" hangingPunct="1">
              <a:lnSpc>
                <a:spcPct val="90000"/>
              </a:lnSpc>
              <a:defRPr/>
            </a:pPr>
            <a:r>
              <a:rPr lang="nl-NL" altLang="nl-NL" sz="2200" dirty="0">
                <a:latin typeface="Segoe UI" panose="020B0502040204020203" pitchFamily="34" charset="0"/>
                <a:ea typeface="ＭＳ Ｐゴシック" panose="020B0600070205080204" pitchFamily="34" charset="-128"/>
                <a:cs typeface="Segoe UI" panose="020B0502040204020203" pitchFamily="34" charset="0"/>
              </a:rPr>
              <a:t>Significant hogere proportie patiënten gaf aan de behandeling met 1mg te willen continueren</a:t>
            </a:r>
          </a:p>
          <a:p>
            <a:pPr eaLnBrk="1" hangingPunct="1">
              <a:lnSpc>
                <a:spcPct val="90000"/>
              </a:lnSpc>
              <a:defRPr/>
            </a:pPr>
            <a:endParaRPr lang="nl-NL" altLang="nl-NL" sz="1800" dirty="0">
              <a:latin typeface="Segoe UI" panose="020B0502040204020203" pitchFamily="34" charset="0"/>
              <a:ea typeface="ＭＳ Ｐゴシック" panose="020B0600070205080204" pitchFamily="34" charset="-128"/>
              <a:cs typeface="Segoe UI" panose="020B0502040204020203" pitchFamily="34" charset="0"/>
            </a:endParaRPr>
          </a:p>
          <a:p>
            <a:pPr eaLnBrk="1" hangingPunct="1">
              <a:lnSpc>
                <a:spcPct val="90000"/>
              </a:lnSpc>
              <a:defRPr/>
            </a:pPr>
            <a:endParaRPr lang="nl-NL" altLang="nl-NL" dirty="0">
              <a:latin typeface="Segoe UI" panose="020B0502040204020203" pitchFamily="34" charset="0"/>
              <a:ea typeface="ＭＳ Ｐゴシック" panose="020B0600070205080204" pitchFamily="34" charset="-128"/>
              <a:cs typeface="Segoe UI" panose="020B0502040204020203" pitchFamily="34" charset="0"/>
            </a:endParaRPr>
          </a:p>
          <a:p>
            <a:pPr eaLnBrk="1" hangingPunct="1">
              <a:defRPr/>
            </a:pPr>
            <a:endParaRPr lang="nl-NL" altLang="nl-NL" dirty="0">
              <a:latin typeface="Segoe UI" panose="020B0502040204020203"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Discussie</a:t>
            </a:r>
          </a:p>
        </p:txBody>
      </p:sp>
      <p:sp>
        <p:nvSpPr>
          <p:cNvPr id="39939" name="Tijdelijke aanduiding voor inhoud 2"/>
          <p:cNvSpPr>
            <a:spLocks noGrp="1"/>
          </p:cNvSpPr>
          <p:nvPr>
            <p:ph idx="1"/>
          </p:nvPr>
        </p:nvSpPr>
        <p:spPr bwMode="auto">
          <a:xfrm>
            <a:off x="739775" y="1290638"/>
            <a:ext cx="7543800" cy="4237037"/>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altLang="nl-NL" smtClean="0">
                <a:latin typeface="Segoe UI" pitchFamily="34" charset="0"/>
                <a:ea typeface="ＭＳ Ｐゴシック" pitchFamily="34" charset="-128"/>
              </a:rPr>
              <a:t>Geen objectieve kwantificerende uitkomst parameters gebruikt voor speekselvloed</a:t>
            </a:r>
          </a:p>
          <a:p>
            <a:pPr lvl="1" eaLnBrk="1" hangingPunct="1">
              <a:lnSpc>
                <a:spcPct val="90000"/>
              </a:lnSpc>
            </a:pPr>
            <a:r>
              <a:rPr lang="en-US" altLang="nl-NL" smtClean="0">
                <a:latin typeface="Segoe UI" pitchFamily="34" charset="0"/>
                <a:ea typeface="ＭＳ Ｐゴシック" pitchFamily="34" charset="-128"/>
              </a:rPr>
              <a:t>Hoewel de vragenlijsten gevalideerd waren</a:t>
            </a:r>
          </a:p>
          <a:p>
            <a:pPr eaLnBrk="1" hangingPunct="1">
              <a:lnSpc>
                <a:spcPct val="90000"/>
              </a:lnSpc>
            </a:pPr>
            <a:endParaRPr lang="en-US" altLang="nl-NL" smtClean="0">
              <a:latin typeface="Segoe UI" pitchFamily="34" charset="0"/>
              <a:ea typeface="ＭＳ Ｐゴシック" pitchFamily="34" charset="-128"/>
              <a:cs typeface="Segoe UI" pitchFamily="34" charset="0"/>
            </a:endParaRPr>
          </a:p>
          <a:p>
            <a:pPr eaLnBrk="1" hangingPunct="1">
              <a:lnSpc>
                <a:spcPct val="90000"/>
              </a:lnSpc>
            </a:pPr>
            <a:r>
              <a:rPr lang="en-US" altLang="nl-NL" smtClean="0">
                <a:latin typeface="Segoe UI" pitchFamily="34" charset="0"/>
                <a:ea typeface="ＭＳ Ｐゴシック" pitchFamily="34" charset="-128"/>
                <a:cs typeface="Segoe UI" pitchFamily="34" charset="0"/>
              </a:rPr>
              <a:t>1 mg was een betrekkelijk lage dosering</a:t>
            </a:r>
          </a:p>
          <a:p>
            <a:pPr lvl="1" eaLnBrk="1" hangingPunct="1">
              <a:lnSpc>
                <a:spcPct val="90000"/>
              </a:lnSpc>
            </a:pPr>
            <a:r>
              <a:rPr lang="en-US" altLang="nl-NL" smtClean="0">
                <a:latin typeface="Segoe UI" pitchFamily="34" charset="0"/>
                <a:ea typeface="ＭＳ Ｐゴシック" pitchFamily="34" charset="-128"/>
                <a:cs typeface="Segoe UI" pitchFamily="34" charset="0"/>
              </a:rPr>
              <a:t>Effecten van 1mg zijn waarschijnlijk geleidelijk verdwenen tegen de vroege ochtend</a:t>
            </a:r>
            <a:endParaRPr lang="nl-NL" altLang="nl-NL" smtClean="0">
              <a:latin typeface="Segoe UI" pitchFamily="34" charset="0"/>
              <a:ea typeface="ＭＳ Ｐゴシック" pitchFamily="34" charset="-128"/>
              <a:cs typeface="Segoe UI" pitchFamily="34" charset="0"/>
            </a:endParaRPr>
          </a:p>
          <a:p>
            <a:pPr eaLnBrk="1" hangingPunct="1"/>
            <a:endParaRPr lang="nl-NL" altLang="nl-NL" smtClean="0">
              <a:latin typeface="Segoe UI" pitchFamily="34" charset="0"/>
              <a:ea typeface="ＭＳ Ｐゴシック" pitchFamily="34" charset="-128"/>
            </a:endParaRPr>
          </a:p>
          <a:p>
            <a:pPr eaLnBrk="1" hangingPunct="1"/>
            <a:r>
              <a:rPr lang="nl-NL" altLang="nl-NL" smtClean="0">
                <a:latin typeface="Segoe UI" pitchFamily="34" charset="0"/>
                <a:ea typeface="ＭＳ Ｐゴシック" pitchFamily="34" charset="-128"/>
              </a:rPr>
              <a:t>Selectie bias tijdens de open label fase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Conclusie</a:t>
            </a:r>
          </a:p>
        </p:txBody>
      </p:sp>
      <p:sp>
        <p:nvSpPr>
          <p:cNvPr id="25603" name="Tijdelijke aanduiding voor inhoud 2"/>
          <p:cNvSpPr>
            <a:spLocks noGrp="1"/>
          </p:cNvSpPr>
          <p:nvPr>
            <p:ph idx="1"/>
          </p:nvPr>
        </p:nvSpPr>
        <p:spPr bwMode="auto">
          <a:xfrm>
            <a:off x="739775" y="1290638"/>
            <a:ext cx="7543800" cy="42370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nl-NL" dirty="0">
                <a:latin typeface="Segoe UI" pitchFamily="34" charset="0"/>
                <a:ea typeface="ＭＳ Ｐゴシック" pitchFamily="34" charset="-128"/>
              </a:rPr>
              <a:t>Glycopyrronium 1 mg/dag </a:t>
            </a:r>
            <a:r>
              <a:rPr lang="en-US" altLang="nl-NL" dirty="0" err="1">
                <a:latin typeface="Segoe UI" pitchFamily="34" charset="0"/>
                <a:ea typeface="ＭＳ Ｐゴシック" pitchFamily="34" charset="-128"/>
              </a:rPr>
              <a:t>liet</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geen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significante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klinische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verbeteringen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zien</a:t>
            </a:r>
            <a:r>
              <a:rPr lang="en-US" altLang="nl-NL" dirty="0">
                <a:latin typeface="Segoe UI" pitchFamily="34" charset="0"/>
                <a:ea typeface="ＭＳ Ｐゴシック" pitchFamily="34" charset="-128"/>
              </a:rPr>
              <a:t> van CIS </a:t>
            </a:r>
            <a:r>
              <a:rPr lang="en-US" altLang="nl-NL" dirty="0" err="1">
                <a:latin typeface="Segoe UI" pitchFamily="34" charset="0"/>
                <a:ea typeface="ＭＳ Ｐゴシック" pitchFamily="34" charset="-128"/>
              </a:rPr>
              <a:t>vergeleken</a:t>
            </a:r>
            <a:r>
              <a:rPr lang="en-US" altLang="nl-NL" dirty="0">
                <a:latin typeface="Segoe UI" pitchFamily="34" charset="0"/>
                <a:ea typeface="ＭＳ Ｐゴシック" pitchFamily="34" charset="-128"/>
              </a:rPr>
              <a:t> met placebo</a:t>
            </a:r>
          </a:p>
          <a:p>
            <a:pPr eaLnBrk="1" hangingPunct="1">
              <a:defRPr/>
            </a:pPr>
            <a:endParaRPr lang="en-US" altLang="nl-NL" dirty="0">
              <a:latin typeface="Segoe UI" pitchFamily="34" charset="0"/>
              <a:ea typeface="ＭＳ Ｐゴシック" pitchFamily="34" charset="-128"/>
            </a:endParaRPr>
          </a:p>
          <a:p>
            <a:pPr eaLnBrk="1" hangingPunct="1">
              <a:defRPr/>
            </a:pPr>
            <a:r>
              <a:rPr lang="en-US" altLang="nl-NL" dirty="0">
                <a:latin typeface="Segoe UI" pitchFamily="34" charset="0"/>
                <a:ea typeface="ＭＳ Ｐゴシック" pitchFamily="34" charset="-128"/>
              </a:rPr>
              <a:t>Glycopyrronium 2 mg (open label) </a:t>
            </a:r>
            <a:r>
              <a:rPr lang="en-US" altLang="nl-NL" dirty="0" err="1">
                <a:latin typeface="Segoe UI" pitchFamily="34" charset="0"/>
                <a:ea typeface="ＭＳ Ｐゴシック" pitchFamily="34" charset="-128"/>
              </a:rPr>
              <a:t>zorgde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voor</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een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significante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klinische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verbetering</a:t>
            </a:r>
            <a:r>
              <a:rPr lang="en-US" altLang="nl-NL" dirty="0">
                <a:latin typeface="Segoe UI" pitchFamily="34" charset="0"/>
                <a:ea typeface="ＭＳ Ｐゴシック" pitchFamily="34" charset="-128"/>
              </a:rPr>
              <a:t> van </a:t>
            </a:r>
            <a:r>
              <a:rPr lang="en-US" altLang="nl-NL" dirty="0" err="1">
                <a:latin typeface="Segoe UI" pitchFamily="34" charset="0"/>
                <a:ea typeface="ＭＳ Ｐゴシック" pitchFamily="34" charset="-128"/>
              </a:rPr>
              <a:t>nachtelijk</a:t>
            </a:r>
            <a:r>
              <a:rPr lang="en-US" altLang="nl-NL" dirty="0">
                <a:latin typeface="Segoe UI" pitchFamily="34" charset="0"/>
                <a:ea typeface="ＭＳ Ｐゴシック" pitchFamily="34" charset="-128"/>
              </a:rPr>
              <a:t> CIS </a:t>
            </a:r>
            <a:r>
              <a:rPr lang="en-US" altLang="nl-NL" dirty="0" err="1">
                <a:latin typeface="Segoe UI" pitchFamily="34" charset="0"/>
                <a:ea typeface="ＭＳ Ｐゴシック" pitchFamily="34" charset="-128"/>
              </a:rPr>
              <a:t>vergeleken</a:t>
            </a:r>
            <a:r>
              <a:rPr lang="en-US" altLang="nl-NL" dirty="0">
                <a:latin typeface="Segoe UI" pitchFamily="34" charset="0"/>
                <a:ea typeface="ＭＳ Ｐゴシック" pitchFamily="34" charset="-128"/>
              </a:rPr>
              <a:t> met placebo op basis van </a:t>
            </a:r>
            <a:r>
              <a:rPr lang="en-US" altLang="nl-NL" dirty="0" err="1">
                <a:latin typeface="Segoe UI" pitchFamily="34" charset="0"/>
                <a:ea typeface="ＭＳ Ｐゴシック" pitchFamily="34" charset="-128"/>
              </a:rPr>
              <a:t>alle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effectiviteitsparameters</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behalve</a:t>
            </a:r>
            <a:r>
              <a:rPr lang="en-US" altLang="nl-NL" dirty="0">
                <a:latin typeface="Segoe UI" pitchFamily="34" charset="0"/>
                <a:ea typeface="ＭＳ Ｐゴシック" pitchFamily="34" charset="-128"/>
              </a:rPr>
              <a:t> MSQ</a:t>
            </a:r>
          </a:p>
          <a:p>
            <a:pPr marL="0" indent="0" eaLnBrk="1" hangingPunct="1">
              <a:buFont typeface="Arial" pitchFamily="34" charset="0"/>
              <a:buNone/>
              <a:defRPr/>
            </a:pPr>
            <a:endParaRPr lang="nl-NL" altLang="nl-NL" dirty="0">
              <a:latin typeface="Segoe UI" pitchFamily="34" charset="0"/>
              <a:ea typeface="ＭＳ Ｐゴシック" pitchFamily="34" charset="-128"/>
            </a:endParaRPr>
          </a:p>
          <a:p>
            <a:pPr eaLnBrk="1" hangingPunct="1">
              <a:defRPr/>
            </a:pPr>
            <a:r>
              <a:rPr lang="en-US" altLang="nl-NL" dirty="0">
                <a:latin typeface="Segoe UI" pitchFamily="34" charset="0"/>
                <a:ea typeface="ＭＳ Ｐゴシック" pitchFamily="34" charset="-128"/>
              </a:rPr>
              <a:t>Glycopyrronium </a:t>
            </a:r>
            <a:r>
              <a:rPr lang="en-US" altLang="nl-NL" dirty="0" err="1">
                <a:latin typeface="Segoe UI" pitchFamily="34" charset="0"/>
                <a:ea typeface="ＭＳ Ｐゴシック" pitchFamily="34" charset="-128"/>
              </a:rPr>
              <a:t>werd</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goed</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verdragen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bijwerkingen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waren</a:t>
            </a:r>
            <a:r>
              <a:rPr lang="en-US" altLang="nl-NL" dirty="0">
                <a:latin typeface="Segoe UI" pitchFamily="34" charset="0"/>
                <a:ea typeface="ＭＳ Ｐゴシック" pitchFamily="34" charset="-128"/>
              </a:rPr>
              <a:t> mild. </a:t>
            </a:r>
            <a:r>
              <a:rPr lang="en-US" altLang="nl-NL" dirty="0" err="1">
                <a:latin typeface="Segoe UI" pitchFamily="34" charset="0"/>
                <a:ea typeface="ＭＳ Ｐゴシック" pitchFamily="34" charset="-128"/>
              </a:rPr>
              <a:t>Er</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werden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geen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centrale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cognitieve</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bijwerkingen</a:t>
            </a:r>
            <a:r>
              <a:rPr lang="en-US" altLang="nl-NL" dirty="0">
                <a:latin typeface="Segoe UI" pitchFamily="34" charset="0"/>
                <a:ea typeface="ＭＳ Ｐゴシック" pitchFamily="34" charset="-128"/>
              </a:rPr>
              <a:t> </a:t>
            </a:r>
            <a:r>
              <a:rPr lang="en-US" altLang="nl-NL" dirty="0" err="1">
                <a:latin typeface="Segoe UI" pitchFamily="34" charset="0"/>
                <a:ea typeface="ＭＳ Ｐゴシック" pitchFamily="34" charset="-128"/>
              </a:rPr>
              <a:t>gezien</a:t>
            </a:r>
            <a:r>
              <a:rPr lang="en-US" altLang="nl-NL" dirty="0">
                <a:latin typeface="Segoe UI" pitchFamily="34" charset="0"/>
                <a:ea typeface="ＭＳ Ｐゴシック" pitchFamily="34" charset="-128"/>
              </a:rPr>
              <a:t>.</a:t>
            </a:r>
            <a:endParaRPr lang="nl-NL" altLang="nl-NL" sz="1600" dirty="0">
              <a:latin typeface="Segoe U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4511675" y="477838"/>
            <a:ext cx="4594225" cy="4062412"/>
          </a:xfrm>
          <a:prstGeom prst="rect">
            <a:avLst/>
          </a:prstGeom>
          <a:noFill/>
          <a:ln w="9525">
            <a:noFill/>
            <a:miter lim="800000"/>
            <a:headEnd/>
            <a:tailEnd/>
          </a:ln>
          <a:effectLst/>
        </p:spPr>
      </p:pic>
      <p:sp>
        <p:nvSpPr>
          <p:cNvPr id="44035"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Dank aan</a:t>
            </a:r>
          </a:p>
        </p:txBody>
      </p:sp>
      <p:sp>
        <p:nvSpPr>
          <p:cNvPr id="44036" name="Tijdelijke aanduiding voor inhoud 2"/>
          <p:cNvSpPr>
            <a:spLocks noGrp="1"/>
          </p:cNvSpPr>
          <p:nvPr>
            <p:ph idx="1"/>
          </p:nvPr>
        </p:nvSpPr>
        <p:spPr bwMode="auto">
          <a:xfrm>
            <a:off x="1519238" y="5470525"/>
            <a:ext cx="5027612" cy="36512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endParaRPr lang="nl-NL" altLang="nl-NL" sz="1600"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z="1600" smtClean="0">
              <a:latin typeface="Arial" pitchFamily="34" charset="0"/>
              <a:ea typeface="ＭＳ Ｐゴシック" pitchFamily="34" charset="-128"/>
              <a:cs typeface="Arial" pitchFamily="34" charset="0"/>
            </a:endParaRPr>
          </a:p>
          <a:p>
            <a:pPr marL="0" indent="0"/>
            <a:endParaRPr lang="nl-NL" altLang="nl-NL" smtClean="0">
              <a:latin typeface="Segoe UI" pitchFamily="34" charset="0"/>
              <a:ea typeface="ＭＳ Ｐゴシック" pitchFamily="34" charset="-128"/>
            </a:endParaRPr>
          </a:p>
        </p:txBody>
      </p:sp>
      <p:sp>
        <p:nvSpPr>
          <p:cNvPr id="44037" name="Tijdelijke aanduiding voor inhoud 2"/>
          <p:cNvSpPr txBox="1">
            <a:spLocks/>
          </p:cNvSpPr>
          <p:nvPr/>
        </p:nvSpPr>
        <p:spPr bwMode="auto">
          <a:xfrm>
            <a:off x="704850" y="1298575"/>
            <a:ext cx="6103938" cy="4865688"/>
          </a:xfrm>
          <a:prstGeom prst="rect">
            <a:avLst/>
          </a:prstGeom>
          <a:noFill/>
          <a:ln w="9525">
            <a:noFill/>
            <a:miter lim="800000"/>
            <a:headEnd/>
            <a:tailEnd/>
          </a:ln>
        </p:spPr>
        <p:txBody>
          <a:bodyPr/>
          <a:lstStyle/>
          <a:p>
            <a:pPr eaLnBrk="1" hangingPunct="1">
              <a:spcBef>
                <a:spcPct val="20000"/>
              </a:spcBef>
              <a:buFont typeface="Arial" pitchFamily="34" charset="0"/>
              <a:buNone/>
            </a:pPr>
            <a:r>
              <a:rPr lang="nl-NL" altLang="nl-NL" sz="2000" u="sng">
                <a:solidFill>
                  <a:srgbClr val="1C1C1C"/>
                </a:solidFill>
                <a:latin typeface="Segoe UI" pitchFamily="34" charset="0"/>
              </a:rPr>
              <a:t>GGZ-NHN</a:t>
            </a:r>
          </a:p>
          <a:p>
            <a:pPr eaLnBrk="1" hangingPunct="1">
              <a:spcBef>
                <a:spcPct val="20000"/>
              </a:spcBef>
              <a:buFont typeface="Arial" pitchFamily="34" charset="0"/>
              <a:buNone/>
            </a:pPr>
            <a:r>
              <a:rPr lang="nl-NL" altLang="nl-NL" sz="2000">
                <a:solidFill>
                  <a:srgbClr val="1C1C1C"/>
                </a:solidFill>
                <a:latin typeface="Segoe UI" pitchFamily="34" charset="0"/>
              </a:rPr>
              <a:t>Dr. Raphael Schulte</a:t>
            </a:r>
          </a:p>
          <a:p>
            <a:pPr eaLnBrk="1" hangingPunct="1">
              <a:spcBef>
                <a:spcPct val="20000"/>
              </a:spcBef>
              <a:buFont typeface="Arial" pitchFamily="34" charset="0"/>
              <a:buNone/>
            </a:pPr>
            <a:endParaRPr lang="nl-NL" altLang="nl-NL" sz="2000" u="sng">
              <a:solidFill>
                <a:srgbClr val="1C1C1C"/>
              </a:solidFill>
              <a:latin typeface="Segoe UI" pitchFamily="34" charset="0"/>
            </a:endParaRPr>
          </a:p>
          <a:p>
            <a:pPr eaLnBrk="1" hangingPunct="1">
              <a:spcBef>
                <a:spcPct val="20000"/>
              </a:spcBef>
              <a:buFont typeface="Arial" pitchFamily="34" charset="0"/>
              <a:buNone/>
            </a:pPr>
            <a:r>
              <a:rPr lang="nl-NL" altLang="nl-NL" sz="2000" u="sng">
                <a:solidFill>
                  <a:srgbClr val="1C1C1C"/>
                </a:solidFill>
                <a:latin typeface="Segoe UI" pitchFamily="34" charset="0"/>
              </a:rPr>
              <a:t>UMC Utrecht</a:t>
            </a:r>
          </a:p>
          <a:p>
            <a:pPr eaLnBrk="1" hangingPunct="1">
              <a:spcBef>
                <a:spcPct val="20000"/>
              </a:spcBef>
              <a:buFont typeface="Arial" pitchFamily="34" charset="0"/>
              <a:buNone/>
            </a:pPr>
            <a:r>
              <a:rPr lang="nl-NL" altLang="nl-NL" sz="2000">
                <a:solidFill>
                  <a:srgbClr val="1C1C1C"/>
                </a:solidFill>
                <a:latin typeface="Segoe UI" pitchFamily="34" charset="0"/>
              </a:rPr>
              <a:t>Dr. Ingeborg Wilting</a:t>
            </a:r>
          </a:p>
          <a:p>
            <a:pPr eaLnBrk="1" hangingPunct="1">
              <a:spcBef>
                <a:spcPct val="20000"/>
              </a:spcBef>
              <a:buFont typeface="Arial" pitchFamily="34" charset="0"/>
              <a:buNone/>
            </a:pPr>
            <a:r>
              <a:rPr lang="nl-NL" altLang="nl-NL" sz="2000">
                <a:solidFill>
                  <a:srgbClr val="1C1C1C"/>
                </a:solidFill>
                <a:latin typeface="Segoe UI" pitchFamily="34" charset="0"/>
              </a:rPr>
              <a:t>Prof. dr. Toine Egberts </a:t>
            </a:r>
          </a:p>
          <a:p>
            <a:pPr eaLnBrk="1" hangingPunct="1">
              <a:spcBef>
                <a:spcPct val="20000"/>
              </a:spcBef>
              <a:buFont typeface="Arial" pitchFamily="34" charset="0"/>
              <a:buNone/>
            </a:pPr>
            <a:r>
              <a:rPr lang="nl-NL" altLang="nl-NL" sz="2000">
                <a:solidFill>
                  <a:srgbClr val="1C1C1C"/>
                </a:solidFill>
                <a:latin typeface="Segoe UI" pitchFamily="34" charset="0"/>
              </a:rPr>
              <a:t>Dr. Wiepke Cahn </a:t>
            </a:r>
          </a:p>
          <a:p>
            <a:pPr eaLnBrk="1" hangingPunct="1">
              <a:spcBef>
                <a:spcPct val="20000"/>
              </a:spcBef>
              <a:buFont typeface="Arial" pitchFamily="34" charset="0"/>
              <a:buNone/>
            </a:pPr>
            <a:endParaRPr lang="nl-NL" altLang="nl-NL" sz="2000">
              <a:solidFill>
                <a:srgbClr val="1C1C1C"/>
              </a:solidFill>
              <a:latin typeface="Segoe UI" pitchFamily="34" charset="0"/>
            </a:endParaRPr>
          </a:p>
          <a:p>
            <a:pPr eaLnBrk="1" hangingPunct="1">
              <a:spcBef>
                <a:spcPct val="20000"/>
              </a:spcBef>
              <a:buFont typeface="Arial" pitchFamily="34" charset="0"/>
              <a:buNone/>
            </a:pPr>
            <a:r>
              <a:rPr lang="nl-NL" altLang="nl-NL" sz="2000" u="sng">
                <a:solidFill>
                  <a:srgbClr val="1C1C1C"/>
                </a:solidFill>
                <a:latin typeface="Segoe UI" pitchFamily="34" charset="0"/>
              </a:rPr>
              <a:t>NWZ, locatie Alkmaar</a:t>
            </a:r>
          </a:p>
          <a:p>
            <a:pPr eaLnBrk="1" hangingPunct="1">
              <a:spcBef>
                <a:spcPct val="20000"/>
              </a:spcBef>
              <a:buFont typeface="Arial" pitchFamily="34" charset="0"/>
              <a:buNone/>
            </a:pPr>
            <a:r>
              <a:rPr lang="nl-NL" altLang="nl-NL" sz="2000">
                <a:solidFill>
                  <a:srgbClr val="1C1C1C"/>
                </a:solidFill>
                <a:latin typeface="Segoe UI" pitchFamily="34" charset="0"/>
              </a:rPr>
              <a:t>Dr. Ingrid van Haelst </a:t>
            </a:r>
          </a:p>
          <a:p>
            <a:pPr eaLnBrk="1" hangingPunct="1">
              <a:spcBef>
                <a:spcPct val="20000"/>
              </a:spcBef>
              <a:buFont typeface="Arial" pitchFamily="34" charset="0"/>
              <a:buNone/>
            </a:pPr>
            <a:r>
              <a:rPr lang="nl-NL" altLang="nl-NL" sz="2000">
                <a:solidFill>
                  <a:srgbClr val="1C1C1C"/>
                </a:solidFill>
                <a:latin typeface="Segoe UI" pitchFamily="34" charset="0"/>
              </a:rPr>
              <a:t>Drs. Jeroen Doodeman</a:t>
            </a:r>
            <a:endParaRPr lang="nl-NL" altLang="nl-NL" sz="2000" baseline="30000">
              <a:solidFill>
                <a:srgbClr val="1C1C1C"/>
              </a:solidFill>
              <a:latin typeface="Segoe UI" pitchFamily="34" charset="0"/>
            </a:endParaRPr>
          </a:p>
          <a:p>
            <a:pPr eaLnBrk="1" hangingPunct="1">
              <a:spcBef>
                <a:spcPct val="20000"/>
              </a:spcBef>
              <a:buFont typeface="Arial" pitchFamily="34" charset="0"/>
              <a:buNone/>
            </a:pPr>
            <a:endParaRPr lang="nl-NL" altLang="nl-NL" sz="2000">
              <a:solidFill>
                <a:srgbClr val="1C1C1C"/>
              </a:solidFill>
              <a:latin typeface="Segoe UI" pitchFamily="34" charset="0"/>
            </a:endParaRPr>
          </a:p>
          <a:p>
            <a:pPr eaLnBrk="1" hangingPunct="1">
              <a:spcBef>
                <a:spcPct val="20000"/>
              </a:spcBef>
              <a:buFont typeface="Arial" pitchFamily="34" charset="0"/>
              <a:buNone/>
            </a:pPr>
            <a:r>
              <a:rPr lang="nl-NL" altLang="nl-NL" sz="2000" u="sng">
                <a:solidFill>
                  <a:srgbClr val="1C1C1C"/>
                </a:solidFill>
                <a:latin typeface="Segoe UI" pitchFamily="34" charset="0"/>
              </a:rPr>
              <a:t>Universiteit Utrecht</a:t>
            </a:r>
          </a:p>
          <a:p>
            <a:pPr eaLnBrk="1" hangingPunct="1">
              <a:spcBef>
                <a:spcPct val="20000"/>
              </a:spcBef>
              <a:buFont typeface="Arial" pitchFamily="34" charset="0"/>
              <a:buNone/>
            </a:pPr>
            <a:r>
              <a:rPr lang="nl-NL" altLang="nl-NL" sz="2000">
                <a:solidFill>
                  <a:srgbClr val="1C1C1C"/>
                </a:solidFill>
                <a:latin typeface="Segoe UI" pitchFamily="34" charset="0"/>
              </a:rPr>
              <a:t>Dr. Rob Heerdink</a:t>
            </a:r>
            <a:endParaRPr lang="nl-NL" altLang="nl-NL" sz="2000" baseline="30000">
              <a:solidFill>
                <a:srgbClr val="1C1C1C"/>
              </a:solidFill>
              <a:latin typeface="Segoe UI" pitchFamily="34" charset="0"/>
            </a:endParaRPr>
          </a:p>
          <a:p>
            <a:pPr eaLnBrk="1" hangingPunct="1">
              <a:spcBef>
                <a:spcPct val="20000"/>
              </a:spcBef>
              <a:buFont typeface="Arial" pitchFamily="34" charset="0"/>
              <a:buNone/>
            </a:pPr>
            <a:endParaRPr lang="nl-NL" altLang="nl-NL" sz="1600">
              <a:solidFill>
                <a:srgbClr val="1C1C1C"/>
              </a:solidFill>
              <a:latin typeface="Segoe UI" pitchFamily="34" charset="0"/>
            </a:endParaRPr>
          </a:p>
          <a:p>
            <a:pPr eaLnBrk="1" hangingPunct="1">
              <a:spcBef>
                <a:spcPct val="20000"/>
              </a:spcBef>
              <a:buFont typeface="Arial" pitchFamily="34" charset="0"/>
              <a:buNone/>
            </a:pPr>
            <a:endParaRPr lang="nl-NL" altLang="nl-NL" sz="2200">
              <a:solidFill>
                <a:srgbClr val="1C1C1C"/>
              </a:solidFill>
              <a:latin typeface="Segoe UI" pitchFamily="34" charset="0"/>
            </a:endParaRPr>
          </a:p>
          <a:p>
            <a:pPr eaLnBrk="1" hangingPunct="1">
              <a:spcBef>
                <a:spcPct val="20000"/>
              </a:spcBef>
              <a:buFont typeface="Arial" pitchFamily="34" charset="0"/>
              <a:buNone/>
            </a:pPr>
            <a:endParaRPr lang="nl-NL" altLang="nl-NL" sz="2200">
              <a:solidFill>
                <a:srgbClr val="1C1C1C"/>
              </a:solidFill>
              <a:latin typeface="Segoe UI" pitchFamily="34" charset="0"/>
            </a:endParaRPr>
          </a:p>
          <a:p>
            <a:pPr eaLnBrk="1" hangingPunct="1">
              <a:spcBef>
                <a:spcPct val="20000"/>
              </a:spcBef>
              <a:buFont typeface="Arial" pitchFamily="34" charset="0"/>
              <a:buNone/>
            </a:pPr>
            <a:endParaRPr lang="nl-NL" altLang="nl-NL" sz="2200">
              <a:solidFill>
                <a:srgbClr val="1C1C1C"/>
              </a:solidFill>
              <a:latin typeface="Segoe UI" pitchFamily="34" charset="0"/>
            </a:endParaRPr>
          </a:p>
          <a:p>
            <a:pPr eaLnBrk="1" hangingPunct="1">
              <a:spcBef>
                <a:spcPct val="20000"/>
              </a:spcBef>
              <a:buFont typeface="Arial" pitchFamily="34" charset="0"/>
              <a:buNone/>
            </a:pPr>
            <a:endParaRPr lang="nl-NL" altLang="nl-NL" sz="1600">
              <a:solidFill>
                <a:srgbClr val="1C1C1C"/>
              </a:solidFill>
              <a:latin typeface="Arial" pitchFamily="34" charset="0"/>
              <a:cs typeface="Arial" pitchFamily="34" charset="0"/>
            </a:endParaRPr>
          </a:p>
          <a:p>
            <a:pPr>
              <a:spcBef>
                <a:spcPct val="20000"/>
              </a:spcBef>
              <a:buFont typeface="Arial" pitchFamily="34" charset="0"/>
              <a:buChar char="•"/>
            </a:pPr>
            <a:endParaRPr lang="nl-NL" altLang="nl-NL" sz="2200">
              <a:solidFill>
                <a:srgbClr val="1C1C1C"/>
              </a:solidFill>
              <a:latin typeface="Segoe UI" pitchFamily="34" charset="0"/>
            </a:endParaRPr>
          </a:p>
        </p:txBody>
      </p:sp>
      <p:sp>
        <p:nvSpPr>
          <p:cNvPr id="44038" name="TextBox 1"/>
          <p:cNvSpPr txBox="1">
            <a:spLocks noChangeArrowheads="1"/>
          </p:cNvSpPr>
          <p:nvPr/>
        </p:nvSpPr>
        <p:spPr bwMode="auto">
          <a:xfrm>
            <a:off x="4184650" y="4538663"/>
            <a:ext cx="4724400" cy="1938337"/>
          </a:xfrm>
          <a:prstGeom prst="rect">
            <a:avLst/>
          </a:prstGeom>
          <a:noFill/>
          <a:ln w="9525">
            <a:noFill/>
            <a:miter lim="800000"/>
            <a:headEnd/>
            <a:tailEnd/>
          </a:ln>
        </p:spPr>
        <p:txBody>
          <a:bodyPr>
            <a:spAutoFit/>
          </a:bodyPr>
          <a:lstStyle/>
          <a:p>
            <a:r>
              <a:rPr lang="nl-NL" altLang="nl-NL" i="1" u="sng"/>
              <a:t>Niet te vergeten</a:t>
            </a:r>
            <a:r>
              <a:rPr lang="nl-NL" altLang="nl-NL" i="1"/>
              <a:t>:</a:t>
            </a:r>
          </a:p>
          <a:p>
            <a:r>
              <a:rPr lang="nl-NL" altLang="nl-NL" i="1"/>
              <a:t>psychiaters, case-managers, verpleegkundigen, secretaresses en anderen die dit onderzoek mede hebben laten slagen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Vragen?</a:t>
            </a:r>
          </a:p>
        </p:txBody>
      </p:sp>
      <p:sp>
        <p:nvSpPr>
          <p:cNvPr id="46083" name="Tijdelijke aanduiding voor inhoud 2"/>
          <p:cNvSpPr>
            <a:spLocks noGrp="1"/>
          </p:cNvSpPr>
          <p:nvPr>
            <p:ph idx="1"/>
          </p:nvPr>
        </p:nvSpPr>
        <p:spPr bwMode="auto">
          <a:xfrm>
            <a:off x="1519238" y="5470525"/>
            <a:ext cx="5027612" cy="365125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endParaRPr lang="nl-NL" altLang="nl-NL" sz="1600"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mtClean="0">
              <a:latin typeface="Segoe UI" pitchFamily="34" charset="0"/>
              <a:ea typeface="ＭＳ Ｐゴシック" pitchFamily="34" charset="-128"/>
            </a:endParaRPr>
          </a:p>
          <a:p>
            <a:pPr marL="0" indent="0" eaLnBrk="1" hangingPunct="1">
              <a:buFont typeface="Arial" pitchFamily="34" charset="0"/>
              <a:buNone/>
            </a:pPr>
            <a:endParaRPr lang="nl-NL" altLang="nl-NL" sz="1600" smtClean="0">
              <a:latin typeface="Arial" pitchFamily="34" charset="0"/>
              <a:ea typeface="ＭＳ Ｐゴシック" pitchFamily="34" charset="-128"/>
              <a:cs typeface="Arial" pitchFamily="34" charset="0"/>
            </a:endParaRPr>
          </a:p>
          <a:p>
            <a:pPr marL="0" indent="0"/>
            <a:endParaRPr lang="nl-NL" altLang="nl-NL" smtClean="0">
              <a:latin typeface="Segoe UI" pitchFamily="34" charset="0"/>
              <a:ea typeface="ＭＳ Ｐゴシック" pitchFamily="34" charset="-128"/>
            </a:endParaRPr>
          </a:p>
        </p:txBody>
      </p:sp>
      <p:pic>
        <p:nvPicPr>
          <p:cNvPr id="46084" name="Picture 2" descr="http://schizophrenia.cochrane.org/sites/schizophrenia.cochrane.org/files/uploads/news/Pills%20question%20mark.jpg"/>
          <p:cNvPicPr>
            <a:picLocks noChangeAspect="1" noChangeArrowheads="1"/>
          </p:cNvPicPr>
          <p:nvPr/>
        </p:nvPicPr>
        <p:blipFill>
          <a:blip r:embed="rId2"/>
          <a:srcRect/>
          <a:stretch>
            <a:fillRect/>
          </a:stretch>
        </p:blipFill>
        <p:spPr bwMode="auto">
          <a:xfrm>
            <a:off x="939800" y="969963"/>
            <a:ext cx="734377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Introductie</a:t>
            </a:r>
          </a:p>
        </p:txBody>
      </p:sp>
      <p:sp>
        <p:nvSpPr>
          <p:cNvPr id="15363" name="Tijdelijke aanduiding voor inhoud 2"/>
          <p:cNvSpPr>
            <a:spLocks noGrp="1"/>
          </p:cNvSpPr>
          <p:nvPr>
            <p:ph idx="1"/>
          </p:nvPr>
        </p:nvSpPr>
        <p:spPr bwMode="auto">
          <a:xfrm>
            <a:off x="130175" y="971550"/>
            <a:ext cx="7543800" cy="4237038"/>
          </a:xfrm>
          <a:noFill/>
          <a:ln>
            <a:miter lim="800000"/>
            <a:headEnd/>
            <a:tailEnd/>
          </a:ln>
        </p:spPr>
        <p:txBody>
          <a:bodyPr vert="horz" wrap="square" lIns="91440" tIns="45720" rIns="91440" bIns="45720" numCol="1" anchor="t" anchorCtr="0" compatLnSpc="1">
            <a:prstTxWarp prst="textNoShape">
              <a:avLst/>
            </a:prstTxWarp>
          </a:bodyPr>
          <a:lstStyle/>
          <a:p>
            <a:pPr lvl="1"/>
            <a:r>
              <a:rPr lang="nl-NL" altLang="nl-NL" smtClean="0">
                <a:latin typeface="Segoe UI" pitchFamily="34" charset="0"/>
                <a:ea typeface="ＭＳ Ｐゴシック" pitchFamily="34" charset="-128"/>
              </a:rPr>
              <a:t>Clozapine geïnduceerd speekselverlies (CIS)</a:t>
            </a:r>
          </a:p>
          <a:p>
            <a:pPr lvl="2"/>
            <a:r>
              <a:rPr lang="nl-NL" altLang="nl-NL" sz="1800" smtClean="0">
                <a:latin typeface="Segoe UI" pitchFamily="34" charset="0"/>
                <a:ea typeface="ＭＳ Ｐゴシック" pitchFamily="34" charset="-128"/>
              </a:rPr>
              <a:t>incidentie: 30 - 90%</a:t>
            </a:r>
            <a:endParaRPr lang="nl-NL" altLang="nl-NL" smtClean="0">
              <a:latin typeface="Segoe UI" pitchFamily="34" charset="0"/>
              <a:ea typeface="ＭＳ Ｐゴシック" pitchFamily="34" charset="-128"/>
            </a:endParaRPr>
          </a:p>
          <a:p>
            <a:pPr lvl="2"/>
            <a:r>
              <a:rPr lang="nl-NL" altLang="nl-NL" smtClean="0">
                <a:latin typeface="Segoe UI" pitchFamily="34" charset="0"/>
                <a:ea typeface="ＭＳ Ｐゴシック" pitchFamily="34" charset="-128"/>
              </a:rPr>
              <a:t>direct aan het begin van behandeling</a:t>
            </a:r>
          </a:p>
          <a:p>
            <a:pPr lvl="2"/>
            <a:r>
              <a:rPr lang="nl-NL" altLang="nl-NL" smtClean="0">
                <a:latin typeface="Segoe UI" pitchFamily="34" charset="0"/>
                <a:ea typeface="ＭＳ Ｐゴシック" pitchFamily="34" charset="-128"/>
              </a:rPr>
              <a:t>voornamelijk tijdens de nacht</a:t>
            </a:r>
          </a:p>
          <a:p>
            <a:pPr lvl="2"/>
            <a:r>
              <a:rPr lang="nl-NL" altLang="nl-NL" smtClean="0">
                <a:latin typeface="Segoe UI" pitchFamily="34" charset="0"/>
                <a:ea typeface="ＭＳ Ｐゴシック" pitchFamily="34" charset="-128"/>
              </a:rPr>
              <a:t>dosisafhankelijk, geen tolerantie</a:t>
            </a:r>
          </a:p>
          <a:p>
            <a:pPr lvl="2"/>
            <a:endParaRPr lang="nl-NL" altLang="nl-NL" smtClean="0">
              <a:latin typeface="Segoe UI" pitchFamily="34" charset="0"/>
              <a:ea typeface="ＭＳ Ｐゴシック" pitchFamily="34" charset="-128"/>
            </a:endParaRPr>
          </a:p>
          <a:p>
            <a:pPr lvl="1"/>
            <a:r>
              <a:rPr lang="nl-NL" altLang="nl-NL" smtClean="0">
                <a:latin typeface="Segoe UI" pitchFamily="34" charset="0"/>
                <a:ea typeface="ＭＳ Ｐゴシック" pitchFamily="34" charset="-128"/>
              </a:rPr>
              <a:t>Klachten: ‘nat hoofdkussen’, ‘kwijlen’, ‘gevoel te stikken’</a:t>
            </a:r>
          </a:p>
          <a:p>
            <a:pPr lvl="1"/>
            <a:endParaRPr lang="nl-NL" altLang="nl-NL" smtClean="0">
              <a:latin typeface="Segoe UI" pitchFamily="34" charset="0"/>
              <a:ea typeface="ＭＳ Ｐゴシック" pitchFamily="34" charset="-128"/>
            </a:endParaRPr>
          </a:p>
          <a:p>
            <a:pPr lvl="1"/>
            <a:r>
              <a:rPr lang="nl-NL" altLang="nl-NL" smtClean="0">
                <a:latin typeface="Segoe UI" pitchFamily="34" charset="0"/>
                <a:ea typeface="ＭＳ Ｐゴシック" pitchFamily="34" charset="-128"/>
              </a:rPr>
              <a:t>Complicaties</a:t>
            </a:r>
          </a:p>
          <a:p>
            <a:pPr lvl="2"/>
            <a:r>
              <a:rPr lang="nl-NL" altLang="nl-NL" smtClean="0">
                <a:latin typeface="Segoe UI" pitchFamily="34" charset="0"/>
                <a:ea typeface="ＭＳ Ｐゴシック" pitchFamily="34" charset="-128"/>
              </a:rPr>
              <a:t>medisch: aspiratie(-pneumonie), huidirritatie en –infecties, chronische hoest, verstoord slaapritme, peri-orale (schimmel)infecties, parotitis</a:t>
            </a:r>
          </a:p>
          <a:p>
            <a:pPr lvl="2"/>
            <a:r>
              <a:rPr lang="nl-NL" altLang="nl-NL" smtClean="0">
                <a:latin typeface="Segoe UI" pitchFamily="34" charset="0"/>
                <a:ea typeface="ＭＳ Ｐゴシック" pitchFamily="34" charset="-128"/>
              </a:rPr>
              <a:t>psychosociaal/kwaliteit van leven: schaamte, bevuilde kleding, bemoeilijkte spraak, isolatie</a:t>
            </a:r>
          </a:p>
          <a:p>
            <a:pPr lvl="2"/>
            <a:r>
              <a:rPr lang="nl-NL" altLang="nl-NL" smtClean="0">
                <a:latin typeface="Segoe UI" pitchFamily="34" charset="0"/>
                <a:ea typeface="ＭＳ Ｐゴシック" pitchFamily="34" charset="-128"/>
              </a:rPr>
              <a:t>Therapieontrouw</a:t>
            </a:r>
          </a:p>
          <a:p>
            <a:pPr lvl="2"/>
            <a:endParaRPr lang="nl-NL" altLang="nl-NL" smtClean="0">
              <a:latin typeface="Segoe UI" pitchFamily="34" charset="0"/>
              <a:ea typeface="ＭＳ Ｐゴシック" pitchFamily="34" charset="-128"/>
            </a:endParaRPr>
          </a:p>
          <a:p>
            <a:pPr lvl="1"/>
            <a:r>
              <a:rPr lang="nl-NL" altLang="nl-NL" smtClean="0">
                <a:latin typeface="Segoe UI" pitchFamily="34" charset="0"/>
                <a:ea typeface="ＭＳ Ｐゴシック" pitchFamily="34" charset="-128"/>
              </a:rPr>
              <a:t>Behandeling: geen geregistreerde geneesmiddelen</a:t>
            </a:r>
          </a:p>
          <a:p>
            <a:pPr lvl="1"/>
            <a:endParaRPr lang="nl-NL" altLang="nl-NL" smtClean="0">
              <a:latin typeface="Segoe UI" pitchFamily="34" charset="0"/>
              <a:ea typeface="ＭＳ Ｐゴシック" pitchFamily="34" charset="-128"/>
            </a:endParaRPr>
          </a:p>
          <a:p>
            <a:pPr lvl="2"/>
            <a:endParaRPr lang="nl-NL" altLang="nl-NL" smtClean="0">
              <a:latin typeface="Segoe UI" pitchFamily="34" charset="0"/>
              <a:ea typeface="ＭＳ Ｐゴシック" pitchFamily="34" charset="-128"/>
            </a:endParaRPr>
          </a:p>
          <a:p>
            <a:pPr lvl="1"/>
            <a:endParaRPr lang="nl-NL" altLang="nl-NL" smtClean="0">
              <a:latin typeface="Segoe UI" pitchFamily="34" charset="0"/>
              <a:ea typeface="ＭＳ Ｐゴシック" pitchFamily="34" charset="-128"/>
            </a:endParaRPr>
          </a:p>
          <a:p>
            <a:pPr lvl="1"/>
            <a:endParaRPr lang="nl-NL" altLang="nl-NL" smtClean="0">
              <a:latin typeface="Segoe UI" pitchFamily="34" charset="0"/>
              <a:ea typeface="ＭＳ Ｐゴシック" pitchFamily="34" charset="-128"/>
            </a:endParaRPr>
          </a:p>
        </p:txBody>
      </p:sp>
      <p:pic>
        <p:nvPicPr>
          <p:cNvPr id="15364" name="Afbeelding 1"/>
          <p:cNvPicPr>
            <a:picLocks noChangeAspect="1"/>
          </p:cNvPicPr>
          <p:nvPr/>
        </p:nvPicPr>
        <p:blipFill>
          <a:blip r:embed="rId3"/>
          <a:srcRect/>
          <a:stretch>
            <a:fillRect/>
          </a:stretch>
        </p:blipFill>
        <p:spPr bwMode="auto">
          <a:xfrm>
            <a:off x="6045200" y="587375"/>
            <a:ext cx="2914650"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Glycopyrronium</a:t>
            </a:r>
          </a:p>
        </p:txBody>
      </p:sp>
      <p:sp>
        <p:nvSpPr>
          <p:cNvPr id="7" name="Tijdelijke aanduiding voor inhoud 2"/>
          <p:cNvSpPr>
            <a:spLocks noGrp="1"/>
          </p:cNvSpPr>
          <p:nvPr>
            <p:ph idx="1"/>
          </p:nvPr>
        </p:nvSpPr>
        <p:spPr bwMode="auto">
          <a:xfrm>
            <a:off x="739775" y="1290638"/>
            <a:ext cx="7543800" cy="3368675"/>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endParaRPr lang="nl-NL" altLang="nl-NL" smtClean="0">
              <a:latin typeface="Segoe UI" pitchFamily="34" charset="0"/>
              <a:ea typeface="ＭＳ Ｐゴシック" pitchFamily="34" charset="-128"/>
            </a:endParaRPr>
          </a:p>
          <a:p>
            <a:pPr eaLnBrk="1" hangingPunct="1"/>
            <a:r>
              <a:rPr lang="nl-NL" altLang="nl-NL" smtClean="0">
                <a:latin typeface="Segoe UI" pitchFamily="34" charset="0"/>
                <a:ea typeface="ＭＳ Ｐゴシック" pitchFamily="34" charset="-128"/>
              </a:rPr>
              <a:t>non-selectieve muscarine receptorantagonist</a:t>
            </a:r>
          </a:p>
          <a:p>
            <a:pPr eaLnBrk="1" hangingPunct="1"/>
            <a:r>
              <a:rPr lang="nl-NL" altLang="nl-NL" smtClean="0">
                <a:latin typeface="Segoe UI" pitchFamily="34" charset="0"/>
                <a:ea typeface="ＭＳ Ｐゴシック" pitchFamily="34" charset="-128"/>
              </a:rPr>
              <a:t>passeert BHB niet; geeft weinig centrale bijwerkingen</a:t>
            </a:r>
          </a:p>
          <a:p>
            <a:pPr eaLnBrk="1" hangingPunct="1"/>
            <a:r>
              <a:rPr lang="nl-NL" altLang="nl-NL" smtClean="0">
                <a:latin typeface="Segoe UI" pitchFamily="34" charset="0"/>
                <a:ea typeface="ＭＳ Ｐゴシック" pitchFamily="34" charset="-128"/>
              </a:rPr>
              <a:t>drank als eigen bereiding (FNA) 0,2 mg/ml</a:t>
            </a:r>
          </a:p>
        </p:txBody>
      </p:sp>
      <p:pic>
        <p:nvPicPr>
          <p:cNvPr id="17412" name="Picture 8"/>
          <p:cNvPicPr>
            <a:picLocks noChangeAspect="1" noChangeArrowheads="1"/>
          </p:cNvPicPr>
          <p:nvPr/>
        </p:nvPicPr>
        <p:blipFill>
          <a:blip r:embed="rId3"/>
          <a:srcRect/>
          <a:stretch>
            <a:fillRect/>
          </a:stretch>
        </p:blipFill>
        <p:spPr bwMode="auto">
          <a:xfrm>
            <a:off x="755650" y="1444625"/>
            <a:ext cx="5505450" cy="1009650"/>
          </a:xfrm>
          <a:prstGeom prst="rect">
            <a:avLst/>
          </a:prstGeom>
          <a:noFill/>
          <a:ln w="9525">
            <a:noFill/>
            <a:miter lim="800000"/>
            <a:headEnd/>
            <a:tailEnd/>
          </a:ln>
        </p:spPr>
      </p:pic>
      <p:pic>
        <p:nvPicPr>
          <p:cNvPr id="17413" name="Picture 6"/>
          <p:cNvPicPr>
            <a:picLocks noChangeAspect="1" noChangeArrowheads="1"/>
          </p:cNvPicPr>
          <p:nvPr/>
        </p:nvPicPr>
        <p:blipFill>
          <a:blip r:embed="rId4"/>
          <a:srcRect/>
          <a:stretch>
            <a:fillRect/>
          </a:stretch>
        </p:blipFill>
        <p:spPr bwMode="auto">
          <a:xfrm>
            <a:off x="2262188" y="2613025"/>
            <a:ext cx="6059487" cy="1085850"/>
          </a:xfrm>
          <a:prstGeom prst="rect">
            <a:avLst/>
          </a:prstGeom>
          <a:noFill/>
          <a:ln w="9525">
            <a:noFill/>
            <a:miter lim="800000"/>
            <a:headEnd/>
            <a:tailEnd/>
          </a:ln>
        </p:spPr>
      </p:pic>
      <p:pic>
        <p:nvPicPr>
          <p:cNvPr id="17414" name="Picture 9"/>
          <p:cNvPicPr>
            <a:picLocks noChangeAspect="1" noChangeArrowheads="1"/>
          </p:cNvPicPr>
          <p:nvPr/>
        </p:nvPicPr>
        <p:blipFill>
          <a:blip r:embed="rId5"/>
          <a:srcRect/>
          <a:stretch>
            <a:fillRect/>
          </a:stretch>
        </p:blipFill>
        <p:spPr bwMode="auto">
          <a:xfrm>
            <a:off x="2262188" y="3698875"/>
            <a:ext cx="1793875" cy="712788"/>
          </a:xfrm>
          <a:prstGeom prst="rect">
            <a:avLst/>
          </a:prstGeom>
          <a:noFill/>
          <a:ln w="9525">
            <a:noFill/>
            <a:miter lim="800000"/>
            <a:headEnd/>
            <a:tailEnd/>
          </a:ln>
        </p:spPr>
      </p:pic>
      <p:pic>
        <p:nvPicPr>
          <p:cNvPr id="17415" name="Picture 10"/>
          <p:cNvPicPr>
            <a:picLocks noChangeAspect="1" noChangeArrowheads="1"/>
          </p:cNvPicPr>
          <p:nvPr/>
        </p:nvPicPr>
        <p:blipFill>
          <a:blip r:embed="rId6"/>
          <a:srcRect/>
          <a:stretch>
            <a:fillRect/>
          </a:stretch>
        </p:blipFill>
        <p:spPr bwMode="auto">
          <a:xfrm>
            <a:off x="4319588" y="3676650"/>
            <a:ext cx="1690687" cy="725488"/>
          </a:xfrm>
          <a:prstGeom prst="rect">
            <a:avLst/>
          </a:prstGeom>
          <a:noFill/>
          <a:ln w="9525">
            <a:noFill/>
            <a:miter lim="800000"/>
            <a:headEnd/>
            <a:tailEnd/>
          </a:ln>
        </p:spPr>
      </p:pic>
      <p:pic>
        <p:nvPicPr>
          <p:cNvPr id="17416" name="Picture 11"/>
          <p:cNvPicPr>
            <a:picLocks noChangeAspect="1" noChangeArrowheads="1"/>
          </p:cNvPicPr>
          <p:nvPr/>
        </p:nvPicPr>
        <p:blipFill>
          <a:blip r:embed="rId7"/>
          <a:srcRect/>
          <a:stretch>
            <a:fillRect/>
          </a:stretch>
        </p:blipFill>
        <p:spPr bwMode="auto">
          <a:xfrm>
            <a:off x="6229350" y="3698875"/>
            <a:ext cx="1714500" cy="468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1000"/>
                                        <p:tgtEl>
                                          <p:spTgt spid="7">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fade">
                                      <p:cBhvr>
                                        <p:cTn id="10" dur="1000"/>
                                        <p:tgtEl>
                                          <p:spTgt spid="7">
                                            <p:txEl>
                                              <p:pRg st="10" end="1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animEffect transition="in" filter="fade">
                                      <p:cBhvr>
                                        <p:cTn id="13"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bwMode="auto">
          <a:xfrm>
            <a:off x="739775" y="627063"/>
            <a:ext cx="7543800" cy="817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altLang="nl-NL" smtClean="0">
                <a:latin typeface="Segoe UI" pitchFamily="34" charset="0"/>
                <a:ea typeface="ＭＳ Ｐゴシック" pitchFamily="34" charset="-128"/>
              </a:rPr>
              <a:t>Doel</a:t>
            </a:r>
          </a:p>
        </p:txBody>
      </p:sp>
      <p:sp>
        <p:nvSpPr>
          <p:cNvPr id="19459" name="Rectangle 3"/>
          <p:cNvSpPr>
            <a:spLocks noGrp="1"/>
          </p:cNvSpPr>
          <p:nvPr>
            <p:ph type="body" idx="1"/>
          </p:nvPr>
        </p:nvSpPr>
        <p:spPr bwMode="auto">
          <a:xfrm>
            <a:off x="485775" y="1444625"/>
            <a:ext cx="7488238" cy="40306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nl-NL" altLang="nl-NL" smtClean="0">
                <a:latin typeface="Segoe UI" pitchFamily="34" charset="0"/>
                <a:ea typeface="ＭＳ Ｐゴシック" pitchFamily="34" charset="-128"/>
              </a:rPr>
              <a:t>primair </a:t>
            </a:r>
          </a:p>
          <a:p>
            <a:pPr lvl="1" eaLnBrk="1" hangingPunct="1">
              <a:lnSpc>
                <a:spcPct val="90000"/>
              </a:lnSpc>
            </a:pPr>
            <a:r>
              <a:rPr lang="nl-NL" altLang="nl-NL" smtClean="0">
                <a:latin typeface="Segoe UI" pitchFamily="34" charset="0"/>
                <a:ea typeface="ＭＳ Ｐゴシック" pitchFamily="34" charset="-128"/>
              </a:rPr>
              <a:t>effect van oraal glycopyrroniumbromide (1 mg) t.o.v. placebo op de ernst van nachtelijk clozapine geïnduceerd speekselverlies</a:t>
            </a:r>
          </a:p>
          <a:p>
            <a:pPr eaLnBrk="1" hangingPunct="1">
              <a:lnSpc>
                <a:spcPct val="90000"/>
              </a:lnSpc>
            </a:pPr>
            <a:endParaRPr lang="nl-NL" altLang="nl-NL" smtClean="0">
              <a:latin typeface="Segoe UI" pitchFamily="34" charset="0"/>
              <a:ea typeface="ＭＳ Ｐゴシック" pitchFamily="34" charset="-128"/>
            </a:endParaRPr>
          </a:p>
          <a:p>
            <a:pPr eaLnBrk="1" hangingPunct="1">
              <a:lnSpc>
                <a:spcPct val="90000"/>
              </a:lnSpc>
            </a:pPr>
            <a:r>
              <a:rPr lang="nl-NL" altLang="nl-NL" smtClean="0">
                <a:latin typeface="Segoe UI" pitchFamily="34" charset="0"/>
                <a:ea typeface="ＭＳ Ｐゴシック" pitchFamily="34" charset="-128"/>
              </a:rPr>
              <a:t>secundair</a:t>
            </a:r>
          </a:p>
          <a:p>
            <a:pPr lvl="1" eaLnBrk="1" hangingPunct="1">
              <a:lnSpc>
                <a:spcPct val="90000"/>
              </a:lnSpc>
            </a:pPr>
            <a:r>
              <a:rPr lang="nl-NL" altLang="nl-NL" smtClean="0">
                <a:latin typeface="Segoe UI" pitchFamily="34" charset="0"/>
                <a:ea typeface="ＭＳ Ｐゴシック" pitchFamily="34" charset="-128"/>
              </a:rPr>
              <a:t>patiënttevredenheid clozapine</a:t>
            </a:r>
          </a:p>
          <a:p>
            <a:pPr lvl="1" eaLnBrk="1" hangingPunct="1">
              <a:lnSpc>
                <a:spcPct val="90000"/>
              </a:lnSpc>
            </a:pPr>
            <a:r>
              <a:rPr lang="nl-NL" altLang="nl-NL" smtClean="0">
                <a:latin typeface="Segoe UI" pitchFamily="34" charset="0"/>
                <a:ea typeface="ＭＳ Ｐゴシック" pitchFamily="34" charset="-128"/>
              </a:rPr>
              <a:t>bijwerkingen</a:t>
            </a:r>
          </a:p>
          <a:p>
            <a:pPr lvl="1" eaLnBrk="1" hangingPunct="1">
              <a:lnSpc>
                <a:spcPct val="90000"/>
              </a:lnSpc>
            </a:pPr>
            <a:endParaRPr lang="nl-NL" altLang="nl-NL" smtClean="0">
              <a:latin typeface="Segoe UI" pitchFamily="34" charset="0"/>
              <a:ea typeface="ＭＳ Ｐゴシック" pitchFamily="34" charset="-128"/>
            </a:endParaRPr>
          </a:p>
          <a:p>
            <a:pPr eaLnBrk="1" hangingPunct="1">
              <a:lnSpc>
                <a:spcPct val="90000"/>
              </a:lnSpc>
            </a:pPr>
            <a:r>
              <a:rPr lang="nl-NL" altLang="nl-NL" smtClean="0">
                <a:latin typeface="Segoe UI" pitchFamily="34" charset="0"/>
                <a:ea typeface="ＭＳ Ｐゴシック" pitchFamily="34" charset="-128"/>
              </a:rPr>
              <a:t>open-label: zelfde doelen </a:t>
            </a:r>
          </a:p>
          <a:p>
            <a:pPr lvl="1" eaLnBrk="1" hangingPunct="1">
              <a:lnSpc>
                <a:spcPct val="90000"/>
              </a:lnSpc>
            </a:pPr>
            <a:r>
              <a:rPr lang="nl-NL" altLang="nl-NL" smtClean="0">
                <a:latin typeface="Segoe UI" pitchFamily="34" charset="0"/>
                <a:ea typeface="ＭＳ Ｐゴシック" pitchFamily="34" charset="-128"/>
              </a:rPr>
              <a:t>subset van patiënten, ongeblindeerd </a:t>
            </a:r>
            <a:r>
              <a:rPr lang="nl-NL" altLang="nl-NL" u="sng" smtClean="0">
                <a:latin typeface="Segoe UI" pitchFamily="34" charset="0"/>
                <a:ea typeface="ＭＳ Ｐゴシック" pitchFamily="34" charset="-128"/>
              </a:rPr>
              <a:t>dubbele dosis</a:t>
            </a:r>
            <a:r>
              <a:rPr lang="nl-NL" altLang="nl-NL" smtClean="0">
                <a:latin typeface="Segoe UI" pitchFamily="34" charset="0"/>
                <a:ea typeface="ＭＳ Ｐゴシック" pitchFamily="34" charset="-128"/>
              </a:rPr>
              <a:t> glycopyrroniumbromide (2 mg)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altLang="nl-NL" smtClean="0">
                <a:latin typeface="Segoe UI" pitchFamily="34" charset="0"/>
                <a:ea typeface="ＭＳ Ｐゴシック" pitchFamily="34" charset="-128"/>
              </a:rPr>
              <a:t>Setting &amp; onderzoekspopulatie</a:t>
            </a:r>
          </a:p>
        </p:txBody>
      </p:sp>
      <p:sp>
        <p:nvSpPr>
          <p:cNvPr id="21507" name="Rectangle 3"/>
          <p:cNvSpPr>
            <a:spLocks noGrp="1"/>
          </p:cNvSpPr>
          <p:nvPr>
            <p:ph type="body" idx="1"/>
          </p:nvPr>
        </p:nvSpPr>
        <p:spPr bwMode="auto">
          <a:xfrm>
            <a:off x="485775" y="1089025"/>
            <a:ext cx="7488238" cy="55292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altLang="nl-NL" sz="1600" smtClean="0">
                <a:latin typeface="Segoe UI" pitchFamily="34" charset="0"/>
                <a:ea typeface="ＭＳ Ｐゴシック" pitchFamily="34" charset="-128"/>
              </a:rPr>
              <a:t>gerandomiseerd, dubbelblind, cross-over, placebogecontroleerd</a:t>
            </a:r>
          </a:p>
          <a:p>
            <a:pPr lvl="1" eaLnBrk="1" hangingPunct="1"/>
            <a:r>
              <a:rPr lang="nl-NL" altLang="nl-NL" sz="1600" smtClean="0">
                <a:latin typeface="Segoe UI" pitchFamily="34" charset="0"/>
                <a:ea typeface="ＭＳ Ｐゴシック" pitchFamily="34" charset="-128"/>
              </a:rPr>
              <a:t>verlengde open-label fase (optioneel)</a:t>
            </a:r>
          </a:p>
          <a:p>
            <a:pPr lvl="1" eaLnBrk="1" hangingPunct="1"/>
            <a:r>
              <a:rPr lang="nl-NL" altLang="nl-NL" sz="1600" smtClean="0">
                <a:latin typeface="Segoe UI" pitchFamily="34" charset="0"/>
                <a:ea typeface="ＭＳ Ｐゴシック" pitchFamily="34" charset="-128"/>
              </a:rPr>
              <a:t>multi-center (GGZ Noord-Holland Noord &amp; UMC Utrecht)</a:t>
            </a:r>
          </a:p>
          <a:p>
            <a:pPr lvl="1" eaLnBrk="1" hangingPunct="1"/>
            <a:endParaRPr lang="nl-NL" altLang="nl-NL" smtClean="0">
              <a:latin typeface="Segoe UI" pitchFamily="34" charset="0"/>
              <a:ea typeface="ＭＳ Ｐゴシック" pitchFamily="34" charset="-128"/>
            </a:endParaRPr>
          </a:p>
          <a:p>
            <a:pPr eaLnBrk="1" hangingPunct="1"/>
            <a:r>
              <a:rPr lang="nl-NL" altLang="nl-NL" sz="1600" smtClean="0">
                <a:latin typeface="Segoe UI" pitchFamily="34" charset="0"/>
                <a:ea typeface="ＭＳ Ｐゴシック" pitchFamily="34" charset="-128"/>
              </a:rPr>
              <a:t>inclusiecriteria</a:t>
            </a:r>
          </a:p>
          <a:p>
            <a:pPr lvl="1" eaLnBrk="1" hangingPunct="1"/>
            <a:r>
              <a:rPr lang="nl-NL" altLang="nl-NL" sz="1600" smtClean="0">
                <a:latin typeface="Segoe UI" pitchFamily="34" charset="0"/>
                <a:ea typeface="ＭＳ Ｐゴシック" pitchFamily="34" charset="-128"/>
              </a:rPr>
              <a:t>leeftijd 18 tot 65 jaar, wilsbekwaam</a:t>
            </a:r>
          </a:p>
          <a:p>
            <a:pPr lvl="1" eaLnBrk="1" hangingPunct="1"/>
            <a:r>
              <a:rPr lang="nl-NL" altLang="nl-NL" sz="1600" smtClean="0">
                <a:latin typeface="Segoe UI" pitchFamily="34" charset="0"/>
                <a:ea typeface="ＭＳ Ｐゴシック" pitchFamily="34" charset="-128"/>
              </a:rPr>
              <a:t>psychiatrische aandoening waarvoor clozapine </a:t>
            </a:r>
          </a:p>
          <a:p>
            <a:pPr lvl="2" eaLnBrk="1" hangingPunct="1"/>
            <a:r>
              <a:rPr lang="nl-NL" altLang="nl-NL" sz="1600" smtClean="0">
                <a:latin typeface="Segoe UI" pitchFamily="34" charset="0"/>
                <a:ea typeface="ＭＳ Ｐゴシック" pitchFamily="34" charset="-128"/>
              </a:rPr>
              <a:t>dosering 3 mnd stabiel</a:t>
            </a:r>
          </a:p>
          <a:p>
            <a:pPr lvl="1" eaLnBrk="1" hangingPunct="1"/>
            <a:r>
              <a:rPr lang="nl-NL" altLang="nl-NL" sz="1600" smtClean="0">
                <a:latin typeface="Segoe UI" pitchFamily="34" charset="0"/>
                <a:ea typeface="ＭＳ Ｐゴシック" pitchFamily="34" charset="-128"/>
              </a:rPr>
              <a:t>nachtelijk speekselverlies</a:t>
            </a:r>
          </a:p>
          <a:p>
            <a:pPr lvl="1" eaLnBrk="1" hangingPunct="1"/>
            <a:r>
              <a:rPr lang="nl-NL" altLang="nl-NL" sz="1600" smtClean="0">
                <a:latin typeface="Segoe UI" pitchFamily="34" charset="0"/>
                <a:ea typeface="ＭＳ Ｐゴシック" pitchFamily="34" charset="-128"/>
              </a:rPr>
              <a:t>informed consent</a:t>
            </a:r>
          </a:p>
          <a:p>
            <a:pPr eaLnBrk="1" hangingPunct="1"/>
            <a:endParaRPr lang="nl-NL" altLang="nl-NL" sz="1600" smtClean="0">
              <a:latin typeface="Segoe UI" pitchFamily="34" charset="0"/>
              <a:ea typeface="ＭＳ Ｐゴシック" pitchFamily="34" charset="-128"/>
            </a:endParaRPr>
          </a:p>
          <a:p>
            <a:pPr eaLnBrk="1" hangingPunct="1"/>
            <a:r>
              <a:rPr lang="nl-NL" altLang="nl-NL" sz="1600" smtClean="0">
                <a:latin typeface="Segoe UI" pitchFamily="34" charset="0"/>
                <a:ea typeface="ＭＳ Ｐゴシック" pitchFamily="34" charset="-128"/>
              </a:rPr>
              <a:t>exclusiecriteria</a:t>
            </a:r>
          </a:p>
          <a:p>
            <a:pPr lvl="1" eaLnBrk="1" hangingPunct="1"/>
            <a:r>
              <a:rPr lang="nl-NL" altLang="nl-NL" sz="1600" smtClean="0">
                <a:latin typeface="Segoe UI" pitchFamily="34" charset="0"/>
                <a:ea typeface="ＭＳ Ｐゴシック" pitchFamily="34" charset="-128"/>
              </a:rPr>
              <a:t>comorbiditeit geassocieerd met overmatig speekselverlies</a:t>
            </a:r>
          </a:p>
          <a:p>
            <a:pPr lvl="1" eaLnBrk="1" hangingPunct="1"/>
            <a:r>
              <a:rPr lang="nl-NL" altLang="nl-NL" sz="1600" smtClean="0">
                <a:latin typeface="Segoe UI" pitchFamily="34" charset="0"/>
                <a:ea typeface="ＭＳ Ｐゴシック" pitchFamily="34" charset="-128"/>
              </a:rPr>
              <a:t>gebruik anticholinergica</a:t>
            </a:r>
          </a:p>
          <a:p>
            <a:pPr lvl="1" eaLnBrk="1" hangingPunct="1"/>
            <a:r>
              <a:rPr lang="nl-NL" altLang="nl-NL" sz="1600" smtClean="0">
                <a:latin typeface="Segoe UI" pitchFamily="34" charset="0"/>
                <a:ea typeface="ＭＳ Ｐゴシック" pitchFamily="34" charset="-128"/>
              </a:rPr>
              <a:t>obstipatie</a:t>
            </a:r>
          </a:p>
          <a:p>
            <a:pPr lvl="1" eaLnBrk="1" hangingPunct="1"/>
            <a:r>
              <a:rPr lang="nl-NL" altLang="nl-NL" sz="1600" smtClean="0">
                <a:latin typeface="Segoe UI" pitchFamily="34" charset="0"/>
                <a:ea typeface="ＭＳ Ｐゴシック" pitchFamily="34" charset="-128"/>
              </a:rPr>
              <a:t>urineretentie</a:t>
            </a:r>
          </a:p>
          <a:p>
            <a:pPr lvl="1" eaLnBrk="1" hangingPunct="1"/>
            <a:r>
              <a:rPr lang="nl-NL" altLang="nl-NL" sz="1600" smtClean="0">
                <a:latin typeface="Segoe UI" pitchFamily="34" charset="0"/>
                <a:ea typeface="ＭＳ Ｐゴシック" pitchFamily="34" charset="-128"/>
              </a:rPr>
              <a:t>paralytische ileus in VG</a:t>
            </a:r>
          </a:p>
          <a:p>
            <a:pPr lvl="1" eaLnBrk="1" hangingPunct="1"/>
            <a:r>
              <a:rPr lang="nl-NL" altLang="nl-NL" sz="1600" smtClean="0">
                <a:latin typeface="Segoe UI" pitchFamily="34" charset="0"/>
                <a:ea typeface="ＭＳ Ｐゴシック" pitchFamily="34" charset="-128"/>
              </a:rPr>
              <a:t>ernstige nierfunctiestoornis (eGFR </a:t>
            </a:r>
            <a:r>
              <a:rPr lang="nl-NL" altLang="nl-NL" sz="1600" smtClean="0">
                <a:latin typeface="Arial" pitchFamily="34" charset="0"/>
                <a:ea typeface="ＭＳ Ｐゴシック" pitchFamily="34" charset="-128"/>
                <a:cs typeface="Arial" pitchFamily="34" charset="0"/>
              </a:rPr>
              <a:t>≤ 30 ml/min)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altLang="nl-NL" b="1" smtClean="0">
                <a:latin typeface="Segoe UI" pitchFamily="34" charset="0"/>
                <a:ea typeface="ＭＳ Ｐゴシック" pitchFamily="34" charset="-128"/>
                <a:cs typeface="Segoe UI" pitchFamily="34" charset="0"/>
              </a:rPr>
              <a:t>Onderzoeksopzet</a:t>
            </a:r>
          </a:p>
        </p:txBody>
      </p:sp>
      <p:pic>
        <p:nvPicPr>
          <p:cNvPr id="23555" name="Picture 103"/>
          <p:cNvPicPr>
            <a:picLocks noChangeAspect="1" noChangeArrowheads="1"/>
          </p:cNvPicPr>
          <p:nvPr/>
        </p:nvPicPr>
        <p:blipFill>
          <a:blip r:embed="rId3"/>
          <a:srcRect/>
          <a:stretch>
            <a:fillRect/>
          </a:stretch>
        </p:blipFill>
        <p:spPr bwMode="auto">
          <a:xfrm>
            <a:off x="39688" y="1844675"/>
            <a:ext cx="8405812" cy="320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739775" y="4730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Uitkomstmaten</a:t>
            </a:r>
          </a:p>
        </p:txBody>
      </p:sp>
      <p:sp>
        <p:nvSpPr>
          <p:cNvPr id="25603" name="Tijdelijke aanduiding voor inhoud 2"/>
          <p:cNvSpPr>
            <a:spLocks noGrp="1"/>
          </p:cNvSpPr>
          <p:nvPr>
            <p:ph idx="1"/>
          </p:nvPr>
        </p:nvSpPr>
        <p:spPr bwMode="auto">
          <a:xfrm>
            <a:off x="739775" y="1290638"/>
            <a:ext cx="7543800" cy="4237037"/>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Arial" pitchFamily="34" charset="0"/>
              <a:buNone/>
            </a:pPr>
            <a:r>
              <a:rPr lang="nl-NL" altLang="nl-NL" sz="2000" u="sng" smtClean="0">
                <a:latin typeface="Segoe UI" pitchFamily="34" charset="0"/>
                <a:ea typeface="ＭＳ Ｐゴシック" pitchFamily="34" charset="-128"/>
              </a:rPr>
              <a:t>Primaire uitkomstmaat</a:t>
            </a:r>
          </a:p>
          <a:p>
            <a:pPr lvl="1" eaLnBrk="1" hangingPunct="1"/>
            <a:r>
              <a:rPr lang="nl-NL" altLang="nl-NL" smtClean="0">
                <a:latin typeface="Segoe UI" pitchFamily="34" charset="0"/>
                <a:ea typeface="ＭＳ Ｐゴシック" pitchFamily="34" charset="-128"/>
              </a:rPr>
              <a:t>proportie patiënten met een klinische verbetering van CIS op basis van de 7-punts PGI-I schaal</a:t>
            </a:r>
          </a:p>
          <a:p>
            <a:pPr marL="0" indent="0" eaLnBrk="1" hangingPunct="1">
              <a:buFont typeface="Arial" pitchFamily="34" charset="0"/>
              <a:buNone/>
            </a:pPr>
            <a:endParaRPr lang="nl-NL" altLang="nl-NL" sz="2000" smtClean="0">
              <a:latin typeface="Segoe UI" pitchFamily="34" charset="0"/>
              <a:ea typeface="ＭＳ Ｐゴシック" pitchFamily="34" charset="-128"/>
            </a:endParaRPr>
          </a:p>
          <a:p>
            <a:pPr marL="0" indent="0" eaLnBrk="1" hangingPunct="1">
              <a:buFont typeface="Arial" pitchFamily="34" charset="0"/>
              <a:buNone/>
            </a:pPr>
            <a:r>
              <a:rPr lang="nl-NL" altLang="nl-NL" sz="2000" u="sng" smtClean="0">
                <a:latin typeface="Segoe UI" pitchFamily="34" charset="0"/>
                <a:ea typeface="ＭＳ Ｐゴシック" pitchFamily="34" charset="-128"/>
              </a:rPr>
              <a:t>Secundaire uitkomstmaten</a:t>
            </a:r>
          </a:p>
          <a:p>
            <a:pPr lvl="1" eaLnBrk="1" hangingPunct="1"/>
            <a:r>
              <a:rPr lang="nl-NL" altLang="nl-NL" smtClean="0">
                <a:latin typeface="Segoe UI" pitchFamily="34" charset="0"/>
                <a:ea typeface="ＭＳ Ｐゴシック" pitchFamily="34" charset="-128"/>
              </a:rPr>
              <a:t>verbetering van CIS (PGI-I, 7 punts schaal)</a:t>
            </a:r>
          </a:p>
          <a:p>
            <a:pPr lvl="1" eaLnBrk="1" hangingPunct="1"/>
            <a:r>
              <a:rPr lang="nl-NL" altLang="nl-NL" smtClean="0">
                <a:latin typeface="Segoe UI" pitchFamily="34" charset="0"/>
                <a:ea typeface="ＭＳ Ｐゴシック" pitchFamily="34" charset="-128"/>
              </a:rPr>
              <a:t>mate van last van CIS (PGI-S, 5 punts schaal)</a:t>
            </a:r>
          </a:p>
          <a:p>
            <a:pPr lvl="1" eaLnBrk="1" hangingPunct="1"/>
            <a:r>
              <a:rPr lang="nl-NL" altLang="nl-NL" smtClean="0">
                <a:latin typeface="Segoe UI" pitchFamily="34" charset="0"/>
                <a:ea typeface="ＭＳ Ｐゴシック" pitchFamily="34" charset="-128"/>
              </a:rPr>
              <a:t>hoeveelheid speekselverlies (NHRS, 5 punts schaal)</a:t>
            </a:r>
          </a:p>
          <a:p>
            <a:pPr lvl="1" eaLnBrk="1" hangingPunct="1"/>
            <a:r>
              <a:rPr lang="en-US" altLang="nl-NL" smtClean="0">
                <a:latin typeface="Segoe UI" pitchFamily="34" charset="0"/>
                <a:ea typeface="ＭＳ Ｐゴシック" pitchFamily="34" charset="-128"/>
              </a:rPr>
              <a:t>tevredenheid over clozapine als behandeling psychiatrische aandoening </a:t>
            </a:r>
            <a:r>
              <a:rPr lang="nl-NL" altLang="nl-NL" smtClean="0">
                <a:latin typeface="Segoe UI" pitchFamily="34" charset="0"/>
                <a:ea typeface="ＭＳ Ｐゴシック" pitchFamily="34" charset="-128"/>
              </a:rPr>
              <a:t>(MSQ, 7 punts schaal)</a:t>
            </a:r>
          </a:p>
          <a:p>
            <a:pPr lvl="1" eaLnBrk="1" hangingPunct="1"/>
            <a:r>
              <a:rPr lang="nl-NL" altLang="nl-NL" smtClean="0">
                <a:latin typeface="Segoe UI" pitchFamily="34" charset="0"/>
                <a:ea typeface="ＭＳ Ｐゴシック" pitchFamily="34" charset="-128"/>
              </a:rPr>
              <a:t>wel/niet continueren van interventie en voorkeur</a:t>
            </a:r>
          </a:p>
          <a:p>
            <a:pPr lvl="1" eaLnBrk="1" hangingPunct="1"/>
            <a:r>
              <a:rPr lang="nl-NL" altLang="nl-NL" smtClean="0">
                <a:latin typeface="Segoe UI" pitchFamily="34" charset="0"/>
                <a:ea typeface="ＭＳ Ｐゴシック" pitchFamily="34" charset="-128"/>
              </a:rPr>
              <a:t>bijwerkingen</a:t>
            </a:r>
          </a:p>
          <a:p>
            <a:pPr marL="0" indent="0" eaLnBrk="1" hangingPunct="1">
              <a:buFont typeface="Arial" pitchFamily="34" charset="0"/>
              <a:buNone/>
            </a:pPr>
            <a:endParaRPr lang="nl-NL" altLang="nl-NL" sz="1600" smtClean="0">
              <a:latin typeface="Arial" pitchFamily="34" charset="0"/>
              <a:ea typeface="ＭＳ Ｐゴシック" pitchFamily="34" charset="-128"/>
              <a:cs typeface="Arial" pitchFamily="34" charset="0"/>
            </a:endParaRPr>
          </a:p>
          <a:p>
            <a:pPr marL="0" indent="0"/>
            <a:endParaRPr lang="nl-NL" altLang="nl-NL" smtClean="0">
              <a:latin typeface="Segoe U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Resultaten</a:t>
            </a:r>
            <a:br>
              <a:rPr lang="nl-NL" altLang="nl-NL" smtClean="0">
                <a:latin typeface="Segoe UI" pitchFamily="34" charset="0"/>
                <a:ea typeface="ＭＳ Ｐゴシック" pitchFamily="34" charset="-128"/>
              </a:rPr>
            </a:br>
            <a:endParaRPr lang="nl-NL" altLang="nl-NL" smtClean="0">
              <a:latin typeface="Segoe UI" pitchFamily="34" charset="0"/>
              <a:ea typeface="ＭＳ Ｐゴシック" pitchFamily="34" charset="-128"/>
            </a:endParaRPr>
          </a:p>
        </p:txBody>
      </p:sp>
      <p:sp>
        <p:nvSpPr>
          <p:cNvPr id="3" name="Tijdelijke aanduiding voor inhoud 2"/>
          <p:cNvSpPr>
            <a:spLocks noGrp="1"/>
          </p:cNvSpPr>
          <p:nvPr>
            <p:ph idx="1"/>
          </p:nvPr>
        </p:nvSpPr>
        <p:spPr>
          <a:xfrm>
            <a:off x="739775" y="1290638"/>
            <a:ext cx="7543800" cy="4237037"/>
          </a:xfrm>
        </p:spPr>
        <p:txBody>
          <a:bodyPr/>
          <a:lstStyle/>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sz="16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nl-NL" dirty="0"/>
          </a:p>
        </p:txBody>
      </p:sp>
      <p:graphicFrame>
        <p:nvGraphicFramePr>
          <p:cNvPr id="5" name="Tabel 4"/>
          <p:cNvGraphicFramePr>
            <a:graphicFrameLocks noGrp="1"/>
          </p:cNvGraphicFramePr>
          <p:nvPr/>
        </p:nvGraphicFramePr>
        <p:xfrm>
          <a:off x="396875" y="938213"/>
          <a:ext cx="8509000" cy="5211762"/>
        </p:xfrm>
        <a:graphic>
          <a:graphicData uri="http://schemas.openxmlformats.org/drawingml/2006/table">
            <a:tbl>
              <a:tblPr firstRow="1" firstCol="1" bandRow="1">
                <a:tableStyleId>{5940675A-B579-460E-94D1-54222C63F5DA}</a:tableStyleId>
              </a:tblPr>
              <a:tblGrid>
                <a:gridCol w="3375025">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962276">
                  <a:extLst>
                    <a:ext uri="{9D8B030D-6E8A-4147-A177-3AD203B41FA5}">
                      <a16:colId xmlns:a16="http://schemas.microsoft.com/office/drawing/2014/main" xmlns="" val="20002"/>
                    </a:ext>
                  </a:extLst>
                </a:gridCol>
              </a:tblGrid>
              <a:tr h="548607">
                <a:tc>
                  <a:txBody>
                    <a:bodyPr/>
                    <a:lstStyle/>
                    <a:p>
                      <a:pPr>
                        <a:spcAft>
                          <a:spcPts val="0"/>
                        </a:spcAft>
                      </a:pPr>
                      <a:r>
                        <a:rPr lang="en-US" sz="1800" dirty="0">
                          <a:effectLst/>
                          <a:latin typeface="Segoe UI" panose="020B0502040204020203" pitchFamily="34" charset="0"/>
                          <a:cs typeface="Segoe UI" panose="020B0502040204020203" pitchFamily="34" charset="0"/>
                        </a:rPr>
                        <a:t>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b="1" dirty="0" err="1">
                          <a:effectLst/>
                          <a:latin typeface="Segoe UI" panose="020B0502040204020203" pitchFamily="34" charset="0"/>
                          <a:cs typeface="Segoe UI" panose="020B0502040204020203" pitchFamily="34" charset="0"/>
                        </a:rPr>
                        <a:t>Dubbel-blind</a:t>
                      </a:r>
                      <a:r>
                        <a:rPr lang="nl-NL" sz="1800" b="1" dirty="0">
                          <a:effectLst/>
                          <a:latin typeface="Segoe UI" panose="020B0502040204020203" pitchFamily="34" charset="0"/>
                          <a:cs typeface="Segoe UI" panose="020B0502040204020203" pitchFamily="34" charset="0"/>
                        </a:rPr>
                        <a:t> (N=32)</a:t>
                      </a:r>
                      <a:endParaRPr lang="nl-NL" sz="18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en-US" sz="1800" b="1" dirty="0" err="1">
                          <a:effectLst/>
                          <a:latin typeface="Segoe UI" panose="020B0502040204020203" pitchFamily="34" charset="0"/>
                          <a:cs typeface="Segoe UI" panose="020B0502040204020203" pitchFamily="34" charset="0"/>
                        </a:rPr>
                        <a:t>Dubbel</a:t>
                      </a:r>
                      <a:r>
                        <a:rPr lang="en-US" sz="1800" b="1" dirty="0">
                          <a:effectLst/>
                          <a:latin typeface="Segoe UI" panose="020B0502040204020203" pitchFamily="34" charset="0"/>
                          <a:cs typeface="Segoe UI" panose="020B0502040204020203" pitchFamily="34" charset="0"/>
                        </a:rPr>
                        <a:t>-blind </a:t>
                      </a:r>
                      <a:r>
                        <a:rPr lang="en-US" sz="1800" b="1" dirty="0" err="1">
                          <a:effectLst/>
                          <a:latin typeface="Segoe UI" panose="020B0502040204020203" pitchFamily="34" charset="0"/>
                          <a:cs typeface="Segoe UI" panose="020B0502040204020203" pitchFamily="34" charset="0"/>
                        </a:rPr>
                        <a:t>en</a:t>
                      </a:r>
                      <a:r>
                        <a:rPr lang="en-US" sz="1800" b="1" dirty="0">
                          <a:effectLst/>
                          <a:latin typeface="Segoe UI" panose="020B0502040204020203" pitchFamily="34" charset="0"/>
                          <a:cs typeface="Segoe UI" panose="020B0502040204020203" pitchFamily="34" charset="0"/>
                        </a:rPr>
                        <a:t> open-label (N=23)</a:t>
                      </a:r>
                      <a:endParaRPr lang="nl-NL" sz="1800" b="1"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0"/>
                  </a:ext>
                </a:extLst>
              </a:tr>
              <a:tr h="274303">
                <a:tc>
                  <a:txBody>
                    <a:bodyPr/>
                    <a:lstStyle/>
                    <a:p>
                      <a:pPr>
                        <a:spcAft>
                          <a:spcPts val="0"/>
                        </a:spcAft>
                      </a:pPr>
                      <a:r>
                        <a:rPr lang="nl-NL" sz="1800" dirty="0">
                          <a:effectLst/>
                          <a:latin typeface="Segoe UI" panose="020B0502040204020203" pitchFamily="34" charset="0"/>
                          <a:cs typeface="Segoe UI" panose="020B0502040204020203" pitchFamily="34" charset="0"/>
                        </a:rPr>
                        <a:t>Mannen n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21 (65.6%)</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13 (56.5%)</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1"/>
                  </a:ext>
                </a:extLst>
              </a:tr>
              <a:tr h="274303">
                <a:tc>
                  <a:txBody>
                    <a:bodyPr/>
                    <a:lstStyle/>
                    <a:p>
                      <a:pPr>
                        <a:spcAft>
                          <a:spcPts val="0"/>
                        </a:spcAft>
                      </a:pPr>
                      <a:r>
                        <a:rPr lang="en-US" sz="1800" dirty="0" err="1">
                          <a:effectLst/>
                          <a:latin typeface="Segoe UI" panose="020B0502040204020203" pitchFamily="34" charset="0"/>
                          <a:cs typeface="Segoe UI" panose="020B0502040204020203" pitchFamily="34" charset="0"/>
                        </a:rPr>
                        <a:t>Leeftijd</a:t>
                      </a:r>
                      <a:r>
                        <a:rPr lang="en-US" sz="1800" baseline="0" dirty="0">
                          <a:effectLst/>
                          <a:latin typeface="Segoe UI" panose="020B0502040204020203" pitchFamily="34" charset="0"/>
                          <a:cs typeface="Segoe UI" panose="020B0502040204020203" pitchFamily="34" charset="0"/>
                        </a:rPr>
                        <a:t> in </a:t>
                      </a:r>
                      <a:r>
                        <a:rPr lang="en-US" sz="1800" baseline="0" dirty="0" err="1">
                          <a:effectLst/>
                          <a:latin typeface="Segoe UI" panose="020B0502040204020203" pitchFamily="34" charset="0"/>
                          <a:cs typeface="Segoe UI" panose="020B0502040204020203" pitchFamily="34" charset="0"/>
                        </a:rPr>
                        <a:t>jaren</a:t>
                      </a:r>
                      <a:r>
                        <a:rPr lang="en-US" sz="1800" dirty="0">
                          <a:effectLst/>
                          <a:latin typeface="Segoe UI" panose="020B0502040204020203" pitchFamily="34" charset="0"/>
                          <a:cs typeface="Segoe UI" panose="020B0502040204020203" pitchFamily="34" charset="0"/>
                        </a:rPr>
                        <a:t>, </a:t>
                      </a:r>
                      <a:r>
                        <a:rPr lang="en-US" sz="1800" dirty="0" err="1">
                          <a:effectLst/>
                          <a:latin typeface="Segoe UI" panose="020B0502040204020203" pitchFamily="34" charset="0"/>
                          <a:cs typeface="Segoe UI" panose="020B0502040204020203" pitchFamily="34" charset="0"/>
                        </a:rPr>
                        <a:t>gemiddelde</a:t>
                      </a:r>
                      <a:r>
                        <a:rPr lang="en-US" sz="1800" dirty="0">
                          <a:effectLst/>
                          <a:latin typeface="Segoe UI" panose="020B0502040204020203" pitchFamily="34" charset="0"/>
                          <a:cs typeface="Segoe UI" panose="020B0502040204020203" pitchFamily="34" charset="0"/>
                        </a:rPr>
                        <a:t> (SD)</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38.9 (11.2)</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39.2 (12.1)</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2"/>
                  </a:ext>
                </a:extLst>
              </a:tr>
              <a:tr h="274303">
                <a:tc>
                  <a:txBody>
                    <a:bodyPr/>
                    <a:lstStyle/>
                    <a:p>
                      <a:pPr>
                        <a:spcAft>
                          <a:spcPts val="0"/>
                        </a:spcAft>
                      </a:pPr>
                      <a:r>
                        <a:rPr lang="en-US" sz="1800" dirty="0" err="1">
                          <a:effectLst/>
                          <a:latin typeface="Segoe UI" panose="020B0502040204020203" pitchFamily="34" charset="0"/>
                          <a:cs typeface="Segoe UI" panose="020B0502040204020203" pitchFamily="34" charset="0"/>
                        </a:rPr>
                        <a:t>Gewicht</a:t>
                      </a:r>
                      <a:r>
                        <a:rPr lang="en-US" sz="1800" dirty="0">
                          <a:effectLst/>
                          <a:latin typeface="Segoe UI" panose="020B0502040204020203" pitchFamily="34" charset="0"/>
                          <a:cs typeface="Segoe UI" panose="020B0502040204020203" pitchFamily="34" charset="0"/>
                        </a:rPr>
                        <a:t> in kg, </a:t>
                      </a:r>
                      <a:r>
                        <a:rPr lang="en-US" sz="1800" dirty="0" err="1">
                          <a:effectLst/>
                          <a:latin typeface="Segoe UI" panose="020B0502040204020203" pitchFamily="34" charset="0"/>
                          <a:cs typeface="Segoe UI" panose="020B0502040204020203" pitchFamily="34" charset="0"/>
                        </a:rPr>
                        <a:t>gemiddelde</a:t>
                      </a:r>
                      <a:r>
                        <a:rPr lang="en-US" sz="1800" dirty="0">
                          <a:effectLst/>
                          <a:latin typeface="Segoe UI" panose="020B0502040204020203" pitchFamily="34" charset="0"/>
                          <a:cs typeface="Segoe UI" panose="020B0502040204020203" pitchFamily="34" charset="0"/>
                        </a:rPr>
                        <a:t> (SD)</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82.4 (16.9)</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80.7 (17.2)</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3"/>
                  </a:ext>
                </a:extLst>
              </a:tr>
              <a:tr h="274303">
                <a:tc>
                  <a:txBody>
                    <a:bodyPr/>
                    <a:lstStyle/>
                    <a:p>
                      <a:pPr>
                        <a:spcAft>
                          <a:spcPts val="0"/>
                        </a:spcAft>
                      </a:pPr>
                      <a:r>
                        <a:rPr lang="nl-NL" sz="1800" dirty="0">
                          <a:effectLst/>
                          <a:latin typeface="Segoe UI" panose="020B0502040204020203" pitchFamily="34" charset="0"/>
                          <a:cs typeface="Segoe UI" panose="020B0502040204020203" pitchFamily="34" charset="0"/>
                        </a:rPr>
                        <a:t>Rokers n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9 (28.1%)</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5 (21.7%)</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4"/>
                  </a:ext>
                </a:extLst>
              </a:tr>
              <a:tr h="548607">
                <a:tc>
                  <a:txBody>
                    <a:bodyPr/>
                    <a:lstStyle/>
                    <a:p>
                      <a:pPr>
                        <a:spcAft>
                          <a:spcPts val="0"/>
                        </a:spcAft>
                      </a:pPr>
                      <a:r>
                        <a:rPr lang="en-US" sz="1800" dirty="0">
                          <a:effectLst/>
                          <a:latin typeface="Segoe UI" panose="020B0502040204020203" pitchFamily="34" charset="0"/>
                          <a:cs typeface="Segoe UI" panose="020B0502040204020203" pitchFamily="34" charset="0"/>
                        </a:rPr>
                        <a:t>Clozapine </a:t>
                      </a:r>
                      <a:r>
                        <a:rPr lang="en-US" sz="1800" dirty="0" err="1">
                          <a:effectLst/>
                          <a:latin typeface="Segoe UI" panose="020B0502040204020203" pitchFamily="34" charset="0"/>
                          <a:cs typeface="Segoe UI" panose="020B0502040204020203" pitchFamily="34" charset="0"/>
                        </a:rPr>
                        <a:t>dosering</a:t>
                      </a:r>
                      <a:r>
                        <a:rPr lang="en-US" sz="1800" dirty="0">
                          <a:effectLst/>
                          <a:latin typeface="Segoe UI" panose="020B0502040204020203" pitchFamily="34" charset="0"/>
                          <a:cs typeface="Segoe UI" panose="020B0502040204020203" pitchFamily="34" charset="0"/>
                        </a:rPr>
                        <a:t> in mg/dag, </a:t>
                      </a:r>
                      <a:r>
                        <a:rPr lang="en-US" sz="1800" dirty="0" err="1">
                          <a:effectLst/>
                          <a:latin typeface="Segoe UI" panose="020B0502040204020203" pitchFamily="34" charset="0"/>
                          <a:cs typeface="Segoe UI" panose="020B0502040204020203" pitchFamily="34" charset="0"/>
                        </a:rPr>
                        <a:t>mediaan</a:t>
                      </a:r>
                      <a:r>
                        <a:rPr lang="en-US" sz="1800" dirty="0">
                          <a:effectLst/>
                          <a:latin typeface="Segoe UI" panose="020B0502040204020203" pitchFamily="34" charset="0"/>
                          <a:cs typeface="Segoe UI" panose="020B0502040204020203" pitchFamily="34" charset="0"/>
                        </a:rPr>
                        <a:t> (IQR)</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250 (200)</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250 (100)</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5"/>
                  </a:ext>
                </a:extLst>
              </a:tr>
              <a:tr h="548607">
                <a:tc>
                  <a:txBody>
                    <a:bodyPr/>
                    <a:lstStyle/>
                    <a:p>
                      <a:pPr>
                        <a:spcAft>
                          <a:spcPts val="0"/>
                        </a:spcAft>
                      </a:pPr>
                      <a:r>
                        <a:rPr lang="en-US" sz="1800" dirty="0" err="1">
                          <a:effectLst/>
                          <a:latin typeface="Segoe UI" panose="020B0502040204020203" pitchFamily="34" charset="0"/>
                          <a:cs typeface="Segoe UI" panose="020B0502040204020203" pitchFamily="34" charset="0"/>
                        </a:rPr>
                        <a:t>Duur</a:t>
                      </a:r>
                      <a:r>
                        <a:rPr lang="en-US" sz="1800" baseline="0" dirty="0">
                          <a:effectLst/>
                          <a:latin typeface="Segoe UI" panose="020B0502040204020203" pitchFamily="34" charset="0"/>
                          <a:cs typeface="Segoe UI" panose="020B0502040204020203" pitchFamily="34" charset="0"/>
                        </a:rPr>
                        <a:t> van</a:t>
                      </a:r>
                      <a:r>
                        <a:rPr lang="en-US" sz="1800" dirty="0">
                          <a:effectLst/>
                          <a:latin typeface="Segoe UI" panose="020B0502040204020203" pitchFamily="34" charset="0"/>
                          <a:cs typeface="Segoe UI" panose="020B0502040204020203" pitchFamily="34" charset="0"/>
                        </a:rPr>
                        <a:t> clozapine </a:t>
                      </a:r>
                      <a:r>
                        <a:rPr lang="en-US" sz="1800" dirty="0" err="1">
                          <a:effectLst/>
                          <a:latin typeface="Segoe UI" panose="020B0502040204020203" pitchFamily="34" charset="0"/>
                          <a:cs typeface="Segoe UI" panose="020B0502040204020203" pitchFamily="34" charset="0"/>
                        </a:rPr>
                        <a:t>therapie</a:t>
                      </a:r>
                      <a:r>
                        <a:rPr lang="en-US" sz="1800" dirty="0">
                          <a:effectLst/>
                          <a:latin typeface="Segoe UI" panose="020B0502040204020203" pitchFamily="34" charset="0"/>
                          <a:cs typeface="Segoe UI" panose="020B0502040204020203" pitchFamily="34" charset="0"/>
                        </a:rPr>
                        <a:t> in </a:t>
                      </a:r>
                      <a:r>
                        <a:rPr lang="en-US" sz="1800" dirty="0" err="1">
                          <a:effectLst/>
                          <a:latin typeface="Segoe UI" panose="020B0502040204020203" pitchFamily="34" charset="0"/>
                          <a:cs typeface="Segoe UI" panose="020B0502040204020203" pitchFamily="34" charset="0"/>
                        </a:rPr>
                        <a:t>maanden</a:t>
                      </a:r>
                      <a:r>
                        <a:rPr lang="en-US" sz="1800" dirty="0">
                          <a:effectLst/>
                          <a:latin typeface="Segoe UI" panose="020B0502040204020203" pitchFamily="34" charset="0"/>
                          <a:cs typeface="Segoe UI" panose="020B0502040204020203" pitchFamily="34" charset="0"/>
                        </a:rPr>
                        <a:t>), </a:t>
                      </a:r>
                      <a:r>
                        <a:rPr lang="en-US" sz="1800" dirty="0" err="1">
                          <a:effectLst/>
                          <a:latin typeface="Segoe UI" panose="020B0502040204020203" pitchFamily="34" charset="0"/>
                          <a:cs typeface="Segoe UI" panose="020B0502040204020203" pitchFamily="34" charset="0"/>
                        </a:rPr>
                        <a:t>gemiddelde</a:t>
                      </a:r>
                      <a:r>
                        <a:rPr lang="en-US" sz="1800" dirty="0">
                          <a:effectLst/>
                          <a:latin typeface="Segoe UI" panose="020B0502040204020203" pitchFamily="34" charset="0"/>
                          <a:cs typeface="Segoe UI" panose="020B0502040204020203" pitchFamily="34" charset="0"/>
                        </a:rPr>
                        <a:t> (SD)</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89.9 (63.2)</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85.7 (68.4)</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6"/>
                  </a:ext>
                </a:extLst>
              </a:tr>
              <a:tr h="274303">
                <a:tc>
                  <a:txBody>
                    <a:bodyPr/>
                    <a:lstStyle/>
                    <a:p>
                      <a:pPr>
                        <a:spcAft>
                          <a:spcPts val="0"/>
                        </a:spcAft>
                      </a:pPr>
                      <a:r>
                        <a:rPr lang="nl-NL" sz="1800" dirty="0">
                          <a:effectLst/>
                          <a:latin typeface="Segoe UI" panose="020B0502040204020203" pitchFamily="34" charset="0"/>
                          <a:cs typeface="Segoe UI" panose="020B0502040204020203" pitchFamily="34" charset="0"/>
                        </a:rPr>
                        <a:t>Indicaties clozapine</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 </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7"/>
                  </a:ext>
                </a:extLst>
              </a:tr>
              <a:tr h="274303">
                <a:tc>
                  <a:txBody>
                    <a:bodyPr/>
                    <a:lstStyle/>
                    <a:p>
                      <a:pPr marL="449580">
                        <a:spcAft>
                          <a:spcPts val="0"/>
                        </a:spcAft>
                      </a:pPr>
                      <a:r>
                        <a:rPr lang="nl-NL" sz="1800" dirty="0">
                          <a:effectLst/>
                          <a:latin typeface="Segoe UI" panose="020B0502040204020203" pitchFamily="34" charset="0"/>
                          <a:cs typeface="Segoe UI" panose="020B0502040204020203" pitchFamily="34" charset="0"/>
                        </a:rPr>
                        <a:t>Schizofrenie, n (%)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23 (71.9%)</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 </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8"/>
                  </a:ext>
                </a:extLst>
              </a:tr>
              <a:tr h="548607">
                <a:tc>
                  <a:txBody>
                    <a:bodyPr/>
                    <a:lstStyle/>
                    <a:p>
                      <a:pPr marL="449580">
                        <a:spcAft>
                          <a:spcPts val="0"/>
                        </a:spcAft>
                      </a:pPr>
                      <a:r>
                        <a:rPr lang="en-US" sz="1800" dirty="0" err="1">
                          <a:effectLst/>
                          <a:latin typeface="Segoe UI" panose="020B0502040204020203" pitchFamily="34" charset="0"/>
                          <a:cs typeface="Segoe UI" panose="020B0502040204020203" pitchFamily="34" charset="0"/>
                        </a:rPr>
                        <a:t>Schizoaffectieve</a:t>
                      </a:r>
                      <a:r>
                        <a:rPr lang="en-US" sz="1800" dirty="0">
                          <a:effectLst/>
                          <a:latin typeface="Segoe UI" panose="020B0502040204020203" pitchFamily="34" charset="0"/>
                          <a:cs typeface="Segoe UI" panose="020B0502040204020203" pitchFamily="34" charset="0"/>
                        </a:rPr>
                        <a:t> </a:t>
                      </a:r>
                      <a:r>
                        <a:rPr lang="en-US" sz="1800" dirty="0" err="1">
                          <a:effectLst/>
                          <a:latin typeface="Segoe UI" panose="020B0502040204020203" pitchFamily="34" charset="0"/>
                          <a:cs typeface="Segoe UI" panose="020B0502040204020203" pitchFamily="34" charset="0"/>
                        </a:rPr>
                        <a:t>stoornis</a:t>
                      </a:r>
                      <a:r>
                        <a:rPr lang="en-US" sz="1800" baseline="0" dirty="0">
                          <a:effectLst/>
                          <a:latin typeface="Segoe UI" panose="020B0502040204020203" pitchFamily="34" charset="0"/>
                          <a:cs typeface="Segoe UI" panose="020B0502040204020203" pitchFamily="34" charset="0"/>
                        </a:rPr>
                        <a:t> </a:t>
                      </a:r>
                      <a:r>
                        <a:rPr lang="en-US" sz="1800" dirty="0" err="1">
                          <a:effectLst/>
                          <a:latin typeface="Segoe UI" panose="020B0502040204020203" pitchFamily="34" charset="0"/>
                          <a:cs typeface="Segoe UI" panose="020B0502040204020203" pitchFamily="34" charset="0"/>
                        </a:rPr>
                        <a:t>bipolaire</a:t>
                      </a:r>
                      <a:r>
                        <a:rPr lang="en-US" sz="1800" dirty="0">
                          <a:effectLst/>
                          <a:latin typeface="Segoe UI" panose="020B0502040204020203" pitchFamily="34" charset="0"/>
                          <a:cs typeface="Segoe UI" panose="020B0502040204020203" pitchFamily="34" charset="0"/>
                        </a:rPr>
                        <a:t> type, n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4 (12.5%)</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09"/>
                  </a:ext>
                </a:extLst>
              </a:tr>
              <a:tr h="548607">
                <a:tc>
                  <a:txBody>
                    <a:bodyPr/>
                    <a:lstStyle/>
                    <a:p>
                      <a:pPr marL="449580">
                        <a:spcAft>
                          <a:spcPts val="0"/>
                        </a:spcAft>
                      </a:pPr>
                      <a:r>
                        <a:rPr lang="en-US" sz="1800" dirty="0" err="1">
                          <a:effectLst/>
                          <a:latin typeface="Segoe UI" panose="020B0502040204020203" pitchFamily="34" charset="0"/>
                          <a:cs typeface="Segoe UI" panose="020B0502040204020203" pitchFamily="34" charset="0"/>
                        </a:rPr>
                        <a:t>Psychotische</a:t>
                      </a:r>
                      <a:r>
                        <a:rPr lang="en-US" sz="1800" dirty="0">
                          <a:effectLst/>
                          <a:latin typeface="Segoe UI" panose="020B0502040204020203" pitchFamily="34" charset="0"/>
                          <a:cs typeface="Segoe UI" panose="020B0502040204020203" pitchFamily="34" charset="0"/>
                        </a:rPr>
                        <a:t> </a:t>
                      </a:r>
                      <a:r>
                        <a:rPr lang="en-US" sz="1800" dirty="0" err="1">
                          <a:effectLst/>
                          <a:latin typeface="Segoe UI" panose="020B0502040204020203" pitchFamily="34" charset="0"/>
                          <a:cs typeface="Segoe UI" panose="020B0502040204020203" pitchFamily="34" charset="0"/>
                        </a:rPr>
                        <a:t>stoornis</a:t>
                      </a:r>
                      <a:r>
                        <a:rPr lang="en-US" sz="1800" dirty="0">
                          <a:effectLst/>
                          <a:latin typeface="Segoe UI" panose="020B0502040204020203" pitchFamily="34" charset="0"/>
                          <a:cs typeface="Segoe UI" panose="020B0502040204020203" pitchFamily="34" charset="0"/>
                        </a:rPr>
                        <a:t> NAO, n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3 (9.4%)</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0"/>
                  </a:ext>
                </a:extLst>
              </a:tr>
              <a:tr h="274303">
                <a:tc>
                  <a:txBody>
                    <a:bodyPr/>
                    <a:lstStyle/>
                    <a:p>
                      <a:pPr marL="449580">
                        <a:spcAft>
                          <a:spcPts val="0"/>
                        </a:spcAft>
                      </a:pPr>
                      <a:r>
                        <a:rPr lang="nl-NL" sz="1800" dirty="0">
                          <a:effectLst/>
                          <a:latin typeface="Segoe UI" panose="020B0502040204020203" pitchFamily="34" charset="0"/>
                          <a:cs typeface="Segoe UI" panose="020B0502040204020203" pitchFamily="34" charset="0"/>
                        </a:rPr>
                        <a:t>Bipolair</a:t>
                      </a:r>
                      <a:r>
                        <a:rPr lang="nl-NL" sz="1800" baseline="0" dirty="0">
                          <a:effectLst/>
                          <a:latin typeface="Segoe UI" panose="020B0502040204020203" pitchFamily="34" charset="0"/>
                          <a:cs typeface="Segoe UI" panose="020B0502040204020203" pitchFamily="34" charset="0"/>
                        </a:rPr>
                        <a:t> stoornis type</a:t>
                      </a:r>
                      <a:r>
                        <a:rPr lang="nl-NL" sz="1800" dirty="0">
                          <a:effectLst/>
                          <a:latin typeface="Segoe UI" panose="020B0502040204020203" pitchFamily="34" charset="0"/>
                          <a:cs typeface="Segoe UI" panose="020B0502040204020203" pitchFamily="34" charset="0"/>
                        </a:rPr>
                        <a:t> I n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2 (6.3%)</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 </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1"/>
                  </a:ext>
                </a:extLst>
              </a:tr>
              <a:tr h="548607">
                <a:tc>
                  <a:txBody>
                    <a:bodyPr/>
                    <a:lstStyle/>
                    <a:p>
                      <a:pPr>
                        <a:spcAft>
                          <a:spcPts val="0"/>
                        </a:spcAft>
                      </a:pPr>
                      <a:r>
                        <a:rPr lang="en-US" sz="1800" dirty="0" err="1">
                          <a:effectLst/>
                          <a:latin typeface="Segoe UI" panose="020B0502040204020203" pitchFamily="34" charset="0"/>
                          <a:cs typeface="Segoe UI" panose="020B0502040204020203" pitchFamily="34" charset="0"/>
                        </a:rPr>
                        <a:t>Heartslag</a:t>
                      </a:r>
                      <a:r>
                        <a:rPr lang="en-US" sz="1800" dirty="0">
                          <a:effectLst/>
                          <a:latin typeface="Segoe UI" panose="020B0502040204020203" pitchFamily="34" charset="0"/>
                          <a:cs typeface="Segoe UI" panose="020B0502040204020203" pitchFamily="34" charset="0"/>
                        </a:rPr>
                        <a:t> in bpm, </a:t>
                      </a:r>
                      <a:r>
                        <a:rPr lang="en-US" sz="1800" dirty="0" err="1">
                          <a:effectLst/>
                          <a:latin typeface="Segoe UI" panose="020B0502040204020203" pitchFamily="34" charset="0"/>
                          <a:cs typeface="Segoe UI" panose="020B0502040204020203" pitchFamily="34" charset="0"/>
                        </a:rPr>
                        <a:t>gemiddelde</a:t>
                      </a:r>
                      <a:r>
                        <a:rPr lang="en-US" sz="1800" dirty="0">
                          <a:effectLst/>
                          <a:latin typeface="Segoe UI" panose="020B0502040204020203" pitchFamily="34" charset="0"/>
                          <a:cs typeface="Segoe UI" panose="020B0502040204020203" pitchFamily="34" charset="0"/>
                        </a:rPr>
                        <a:t> (SD)</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a:effectLst/>
                          <a:latin typeface="Segoe UI" panose="020B0502040204020203" pitchFamily="34" charset="0"/>
                          <a:cs typeface="Segoe UI" panose="020B0502040204020203" pitchFamily="34" charset="0"/>
                        </a:rPr>
                        <a:t>90.9 (10.0)</a:t>
                      </a:r>
                      <a:endParaRPr lang="nl-NL" sz="180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tc>
                  <a:txBody>
                    <a:bodyPr/>
                    <a:lstStyle/>
                    <a:p>
                      <a:pPr algn="ctr">
                        <a:spcAft>
                          <a:spcPts val="0"/>
                        </a:spcAft>
                      </a:pPr>
                      <a:r>
                        <a:rPr lang="nl-NL" sz="1800" dirty="0">
                          <a:effectLst/>
                          <a:latin typeface="Segoe UI" panose="020B0502040204020203" pitchFamily="34" charset="0"/>
                          <a:cs typeface="Segoe UI" panose="020B0502040204020203" pitchFamily="34" charset="0"/>
                        </a:rPr>
                        <a:t>91.0 (10.5)</a:t>
                      </a:r>
                      <a:endParaRPr lang="nl-NL" sz="1800" dirty="0">
                        <a:effectLst/>
                        <a:latin typeface="Segoe UI" panose="020B0502040204020203" pitchFamily="34" charset="0"/>
                        <a:ea typeface="Times New Roman" panose="02020603050405020304" pitchFamily="18" charset="0"/>
                        <a:cs typeface="Segoe UI" panose="020B0502040204020203" pitchFamily="34" charset="0"/>
                      </a:endParaRPr>
                    </a:p>
                  </a:txBody>
                  <a:tcPr marL="0" marR="0" marT="0" marB="0"/>
                </a:tc>
                <a:extLst>
                  <a:ext uri="{0D108BD9-81ED-4DB2-BD59-A6C34878D82A}">
                    <a16:rowId xmlns:a16="http://schemas.microsoft.com/office/drawing/2014/main" xmlns="" val="1001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bwMode="auto">
          <a:xfrm>
            <a:off x="739775" y="371475"/>
            <a:ext cx="7543800" cy="817563"/>
          </a:xfrm>
          <a:noFill/>
          <a:ln>
            <a:miter lim="800000"/>
            <a:headEnd/>
            <a:tailEnd/>
          </a:ln>
        </p:spPr>
        <p:txBody>
          <a:bodyPr vert="horz" wrap="square" lIns="91440" tIns="45720" rIns="91440" bIns="45720" numCol="1" anchor="t" anchorCtr="0" compatLnSpc="1">
            <a:prstTxWarp prst="textNoShape">
              <a:avLst/>
            </a:prstTxWarp>
          </a:bodyPr>
          <a:lstStyle/>
          <a:p>
            <a:r>
              <a:rPr lang="nl-NL" altLang="nl-NL" smtClean="0">
                <a:latin typeface="Segoe UI" pitchFamily="34" charset="0"/>
                <a:ea typeface="ＭＳ Ｐゴシック" pitchFamily="34" charset="-128"/>
              </a:rPr>
              <a:t>Resultaten</a:t>
            </a:r>
            <a:br>
              <a:rPr lang="nl-NL" altLang="nl-NL" smtClean="0">
                <a:latin typeface="Segoe UI" pitchFamily="34" charset="0"/>
                <a:ea typeface="ＭＳ Ｐゴシック" pitchFamily="34" charset="-128"/>
              </a:rPr>
            </a:br>
            <a:endParaRPr lang="nl-NL" altLang="nl-NL" smtClean="0">
              <a:latin typeface="Segoe UI" pitchFamily="34" charset="0"/>
              <a:ea typeface="ＭＳ Ｐゴシック" pitchFamily="34" charset="-128"/>
            </a:endParaRPr>
          </a:p>
        </p:txBody>
      </p:sp>
      <p:sp>
        <p:nvSpPr>
          <p:cNvPr id="3" name="Tijdelijke aanduiding voor inhoud 2"/>
          <p:cNvSpPr>
            <a:spLocks noGrp="1"/>
          </p:cNvSpPr>
          <p:nvPr>
            <p:ph idx="1"/>
          </p:nvPr>
        </p:nvSpPr>
        <p:spPr>
          <a:xfrm>
            <a:off x="739775" y="1290638"/>
            <a:ext cx="7543800" cy="4237037"/>
          </a:xfrm>
        </p:spPr>
        <p:txBody>
          <a:bodyPr/>
          <a:lstStyle/>
          <a:p>
            <a:pPr marL="0" indent="0" eaLnBrk="1" hangingPunct="1">
              <a:buFont typeface="Arial" pitchFamily="34" charset="0"/>
              <a:buNone/>
              <a:defRPr/>
            </a:pPr>
            <a:endParaRPr lang="nl-NL" altLang="nl-NL" dirty="0">
              <a:ea typeface="ＭＳ Ｐゴシック" panose="020B0600070205080204" pitchFamily="34" charset="-128"/>
            </a:endParaRPr>
          </a:p>
          <a:p>
            <a:pPr marL="0" indent="0" eaLnBrk="1" hangingPunct="1">
              <a:buFont typeface="Arial" pitchFamily="34" charset="0"/>
              <a:buNone/>
              <a:defRPr/>
            </a:pPr>
            <a:endParaRPr lang="nl-NL" altLang="nl-NL" sz="160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nl-NL" dirty="0"/>
          </a:p>
        </p:txBody>
      </p:sp>
      <p:graphicFrame>
        <p:nvGraphicFramePr>
          <p:cNvPr id="29700" name="Grafiek 5"/>
          <p:cNvGraphicFramePr>
            <a:graphicFrameLocks/>
          </p:cNvGraphicFramePr>
          <p:nvPr/>
        </p:nvGraphicFramePr>
        <p:xfrm>
          <a:off x="441325" y="995363"/>
          <a:ext cx="7629525" cy="4732337"/>
        </p:xfrm>
        <a:graphic>
          <a:graphicData uri="http://schemas.openxmlformats.org/presentationml/2006/ole">
            <p:oleObj spid="_x0000_s29700" name="Grafiek" r:id="rId4" imgW="7632854" imgH="4737003" progId="Excel.Chart.8">
              <p:embed/>
            </p:oleObj>
          </a:graphicData>
        </a:graphic>
      </p:graphicFrame>
      <p:sp>
        <p:nvSpPr>
          <p:cNvPr id="21" name="Vierkante haak links 20"/>
          <p:cNvSpPr/>
          <p:nvPr/>
        </p:nvSpPr>
        <p:spPr>
          <a:xfrm rot="5400000">
            <a:off x="4394200" y="-434975"/>
            <a:ext cx="288925" cy="4543425"/>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solidFill>
                <a:srgbClr val="1C1C1C"/>
              </a:solidFill>
            </a:endParaRPr>
          </a:p>
        </p:txBody>
      </p:sp>
      <p:sp>
        <p:nvSpPr>
          <p:cNvPr id="29702" name="Tekstvak 21"/>
          <p:cNvSpPr txBox="1">
            <a:spLocks noChangeArrowheads="1"/>
          </p:cNvSpPr>
          <p:nvPr/>
        </p:nvSpPr>
        <p:spPr bwMode="auto">
          <a:xfrm>
            <a:off x="4368800" y="1408113"/>
            <a:ext cx="407988" cy="461962"/>
          </a:xfrm>
          <a:prstGeom prst="rect">
            <a:avLst/>
          </a:prstGeom>
          <a:noFill/>
          <a:ln w="9525">
            <a:noFill/>
            <a:miter lim="800000"/>
            <a:headEnd/>
            <a:tailEnd/>
          </a:ln>
        </p:spPr>
        <p:txBody>
          <a:bodyPr wrap="none">
            <a:spAutoFit/>
          </a:bodyPr>
          <a:lstStyle/>
          <a:p>
            <a:r>
              <a:rPr lang="nl-NL" altLang="nl-NL">
                <a:solidFill>
                  <a:srgbClr val="1C1C1C"/>
                </a:solidFill>
              </a:rPr>
              <a:t>* </a:t>
            </a:r>
          </a:p>
        </p:txBody>
      </p:sp>
      <p:sp>
        <p:nvSpPr>
          <p:cNvPr id="29703" name="Tekstvak 21"/>
          <p:cNvSpPr txBox="1">
            <a:spLocks noChangeArrowheads="1"/>
          </p:cNvSpPr>
          <p:nvPr/>
        </p:nvSpPr>
        <p:spPr bwMode="auto">
          <a:xfrm>
            <a:off x="4667250" y="1408113"/>
            <a:ext cx="885825" cy="307975"/>
          </a:xfrm>
          <a:prstGeom prst="rect">
            <a:avLst/>
          </a:prstGeom>
          <a:noFill/>
          <a:ln w="9525">
            <a:noFill/>
            <a:miter lim="800000"/>
            <a:headEnd/>
            <a:tailEnd/>
          </a:ln>
        </p:spPr>
        <p:txBody>
          <a:bodyPr wrap="none">
            <a:spAutoFit/>
          </a:bodyPr>
          <a:lstStyle/>
          <a:p>
            <a:r>
              <a:rPr lang="nl-NL" altLang="nl-NL" sz="1400">
                <a:solidFill>
                  <a:srgbClr val="1C1C1C"/>
                </a:solidFill>
                <a:latin typeface="Arial" pitchFamily="34" charset="0"/>
                <a:cs typeface="Arial" pitchFamily="34" charset="0"/>
              </a:rPr>
              <a:t>p=0,039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MC blauw Corporate NED">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UMC blauw Corporate NED</Template>
  <TotalTime>5894</TotalTime>
  <Words>1963</Words>
  <Application>Microsoft Office PowerPoint</Application>
  <PresentationFormat>Diavoorstelling (4:3)</PresentationFormat>
  <Paragraphs>428</Paragraphs>
  <Slides>17</Slides>
  <Notes>16</Notes>
  <HiddenSlides>0</HiddenSlides>
  <MMClips>0</MMClips>
  <ScaleCrop>false</ScaleCrop>
  <HeadingPairs>
    <vt:vector size="8" baseType="variant">
      <vt:variant>
        <vt:lpstr>Gebruikte lettertypen</vt:lpstr>
      </vt:variant>
      <vt:variant>
        <vt:i4>7</vt:i4>
      </vt:variant>
      <vt:variant>
        <vt:lpstr>Thema</vt:lpstr>
      </vt:variant>
      <vt:variant>
        <vt:i4>3</vt:i4>
      </vt:variant>
      <vt:variant>
        <vt:lpstr>Ingesloten OLE-bronprogramma's</vt:lpstr>
      </vt:variant>
      <vt:variant>
        <vt:i4>1</vt:i4>
      </vt:variant>
      <vt:variant>
        <vt:lpstr>Diatitels</vt:lpstr>
      </vt:variant>
      <vt:variant>
        <vt:i4>17</vt:i4>
      </vt:variant>
    </vt:vector>
  </HeadingPairs>
  <TitlesOfParts>
    <vt:vector size="28" baseType="lpstr">
      <vt:lpstr>Calibri</vt:lpstr>
      <vt:lpstr>ＭＳ Ｐゴシック</vt:lpstr>
      <vt:lpstr>Arial</vt:lpstr>
      <vt:lpstr>Myriad Pro</vt:lpstr>
      <vt:lpstr>Segoe UI</vt:lpstr>
      <vt:lpstr>Times New Roman</vt:lpstr>
      <vt:lpstr>Wingdings</vt:lpstr>
      <vt:lpstr>UMC blauw Corporate NED</vt:lpstr>
      <vt:lpstr>7_Standaardthema</vt:lpstr>
      <vt:lpstr>15_Standaardthema</vt:lpstr>
      <vt:lpstr>Microsoft Excel-grafiek</vt:lpstr>
      <vt:lpstr>Dia 1</vt:lpstr>
      <vt:lpstr>Introductie</vt:lpstr>
      <vt:lpstr>Glycopyrronium</vt:lpstr>
      <vt:lpstr>Doel</vt:lpstr>
      <vt:lpstr>Setting &amp; onderzoekspopulatie</vt:lpstr>
      <vt:lpstr>Onderzoeksopzet</vt:lpstr>
      <vt:lpstr>Uitkomstmaten</vt:lpstr>
      <vt:lpstr>Resultaten </vt:lpstr>
      <vt:lpstr>Resultaten </vt:lpstr>
      <vt:lpstr>Resultaten </vt:lpstr>
      <vt:lpstr>Resultaten </vt:lpstr>
      <vt:lpstr>Resultaten</vt:lpstr>
      <vt:lpstr>Discussie</vt:lpstr>
      <vt:lpstr>Discussie</vt:lpstr>
      <vt:lpstr>Conclusie</vt:lpstr>
      <vt:lpstr>Dank aan</vt:lpstr>
      <vt:lpstr>Vragen?</vt:lpstr>
    </vt:vector>
  </TitlesOfParts>
  <Company>UMC Utrecht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khoiting</dc:creator>
  <cp:lastModifiedBy>jbogers</cp:lastModifiedBy>
  <cp:revision>180</cp:revision>
  <dcterms:created xsi:type="dcterms:W3CDTF">2013-12-10T14:05:59Z</dcterms:created>
  <dcterms:modified xsi:type="dcterms:W3CDTF">2017-03-04T22:07:45Z</dcterms:modified>
</cp:coreProperties>
</file>